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if" ContentType="image/tif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handoutMasterIdLst>
    <p:handoutMasterId r:id="rId25"/>
  </p:handoutMasterIdLst>
  <p:sldIdLst>
    <p:sldId id="385" r:id="rId2"/>
    <p:sldId id="393" r:id="rId3"/>
    <p:sldId id="365" r:id="rId4"/>
    <p:sldId id="366" r:id="rId5"/>
    <p:sldId id="356" r:id="rId6"/>
    <p:sldId id="357" r:id="rId7"/>
    <p:sldId id="358" r:id="rId8"/>
    <p:sldId id="388" r:id="rId9"/>
    <p:sldId id="359" r:id="rId10"/>
    <p:sldId id="360" r:id="rId11"/>
    <p:sldId id="397" r:id="rId12"/>
    <p:sldId id="396" r:id="rId13"/>
    <p:sldId id="381" r:id="rId14"/>
    <p:sldId id="370" r:id="rId15"/>
    <p:sldId id="398" r:id="rId16"/>
    <p:sldId id="399" r:id="rId17"/>
    <p:sldId id="400" r:id="rId18"/>
    <p:sldId id="401" r:id="rId19"/>
    <p:sldId id="402" r:id="rId20"/>
    <p:sldId id="403" r:id="rId21"/>
    <p:sldId id="404" r:id="rId22"/>
    <p:sldId id="40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996633"/>
    <a:srgbClr val="800000"/>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09"/>
    <p:restoredTop sz="97871" autoAdjust="0"/>
  </p:normalViewPr>
  <p:slideViewPr>
    <p:cSldViewPr snapToGrid="0" snapToObjects="1">
      <p:cViewPr>
        <p:scale>
          <a:sx n="114" d="100"/>
          <a:sy n="114" d="100"/>
        </p:scale>
        <p:origin x="129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45EAC6-41C8-5345-A169-C60E97F88C41}" type="datetimeFigureOut">
              <a:rPr lang="en-US" smtClean="0"/>
              <a:t>7/8/16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40C449-68C0-3348-BB5B-247E66ACCA4B}" type="slidenum">
              <a:rPr lang="en-US" smtClean="0"/>
              <a:t>‹#›</a:t>
            </a:fld>
            <a:endParaRPr lang="en-US"/>
          </a:p>
        </p:txBody>
      </p:sp>
    </p:spTree>
    <p:extLst>
      <p:ext uri="{BB962C8B-B14F-4D97-AF65-F5344CB8AC3E}">
        <p14:creationId xmlns:p14="http://schemas.microsoft.com/office/powerpoint/2010/main" val="396486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C4908-2A04-9943-9FD7-65929F5D9E3B}" type="datetimeFigureOut">
              <a:rPr lang="en-US" smtClean="0"/>
              <a:t>7/8/16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A5107-B47F-A942-A7B4-FB0CAFAD1557}" type="slidenum">
              <a:rPr lang="en-US" smtClean="0"/>
              <a:t>‹#›</a:t>
            </a:fld>
            <a:endParaRPr lang="en-US"/>
          </a:p>
        </p:txBody>
      </p:sp>
    </p:spTree>
    <p:extLst>
      <p:ext uri="{BB962C8B-B14F-4D97-AF65-F5344CB8AC3E}">
        <p14:creationId xmlns:p14="http://schemas.microsoft.com/office/powerpoint/2010/main" val="1465485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simulation study shoed that the statistical power is 42% if all SNPs</a:t>
            </a:r>
            <a:r>
              <a:rPr lang="en-US" baseline="0" dirty="0" smtClean="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5</a:t>
            </a:fld>
            <a:endParaRPr lang="en-US"/>
          </a:p>
        </p:txBody>
      </p:sp>
    </p:spTree>
    <p:extLst>
      <p:ext uri="{BB962C8B-B14F-4D97-AF65-F5344CB8AC3E}">
        <p14:creationId xmlns:p14="http://schemas.microsoft.com/office/powerpoint/2010/main" val="149878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Settlement of kinship at trait base. Pedigree is the first information</a:t>
            </a:r>
            <a:r>
              <a:rPr lang="en-US" baseline="0" dirty="0" smtClean="0"/>
              <a:t> used to </a:t>
            </a:r>
            <a:r>
              <a:rPr lang="en-US" dirty="0" smtClean="0"/>
              <a:t>estimate kinship which are</a:t>
            </a:r>
            <a:r>
              <a:rPr lang="en-US" baseline="0" dirty="0" smtClean="0"/>
              <a:t> general expectation for a pair of individuals, e.g. full sib A and B have kinship of 50%. The introduction of genetic diagnostic markers increases the certainty for a specific </a:t>
            </a:r>
            <a:r>
              <a:rPr lang="en-US" baseline="0" dirty="0" err="1" smtClean="0"/>
              <a:t>Mendilian</a:t>
            </a:r>
            <a:r>
              <a:rPr lang="en-US" baseline="0" dirty="0" smtClean="0"/>
              <a:t> trait, e.g. full sibs are identical and have kinship of 1 for color. The certainty also are also increased for complex traits with multiple markers covering entire genome and became the general realized kinship, e.g. full sibs A and B have kinship of 60% instead of 50%. With dense markers, a trait specific realized kinship exist (theoretically) by using all the QTNs underlying the trait. A kinship with all QTNs (full) is ideal for genome prediction. However, its complimentary (using all QTNs except the one of test) should be used for association study to remove the confronting between the kinship and the tested SNPs.</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6</a:t>
            </a:fld>
            <a:endParaRPr lang="en-US"/>
          </a:p>
        </p:txBody>
      </p:sp>
    </p:spTree>
    <p:extLst>
      <p:ext uri="{BB962C8B-B14F-4D97-AF65-F5344CB8AC3E}">
        <p14:creationId xmlns:p14="http://schemas.microsoft.com/office/powerpoint/2010/main" val="12740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simulation study shoed that the statistical power is 42% if all SNPs</a:t>
            </a:r>
            <a:r>
              <a:rPr lang="en-US" baseline="0" dirty="0" smtClean="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7</a:t>
            </a:fld>
            <a:endParaRPr lang="en-US"/>
          </a:p>
        </p:txBody>
      </p:sp>
    </p:spTree>
    <p:extLst>
      <p:ext uri="{BB962C8B-B14F-4D97-AF65-F5344CB8AC3E}">
        <p14:creationId xmlns:p14="http://schemas.microsoft.com/office/powerpoint/2010/main" val="31581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simulation study shoed that the statistical power is 42% if all SNPs</a:t>
            </a:r>
            <a:r>
              <a:rPr lang="en-US" baseline="0" dirty="0" smtClean="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10</a:t>
            </a:fld>
            <a:endParaRPr lang="en-US"/>
          </a:p>
        </p:txBody>
      </p:sp>
    </p:spTree>
    <p:extLst>
      <p:ext uri="{BB962C8B-B14F-4D97-AF65-F5344CB8AC3E}">
        <p14:creationId xmlns:p14="http://schemas.microsoft.com/office/powerpoint/2010/main" val="149449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simulation study shoed that the statistical power is 42% if all SNPs</a:t>
            </a:r>
            <a:r>
              <a:rPr lang="en-US" baseline="0" dirty="0" smtClean="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11</a:t>
            </a:fld>
            <a:endParaRPr lang="en-US"/>
          </a:p>
        </p:txBody>
      </p:sp>
    </p:spTree>
    <p:extLst>
      <p:ext uri="{BB962C8B-B14F-4D97-AF65-F5344CB8AC3E}">
        <p14:creationId xmlns:p14="http://schemas.microsoft.com/office/powerpoint/2010/main" val="120368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simulation study shoed that the statistical power is 42% if all SNPs</a:t>
            </a:r>
            <a:r>
              <a:rPr lang="en-US" baseline="0" dirty="0" smtClean="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12</a:t>
            </a:fld>
            <a:endParaRPr lang="en-US"/>
          </a:p>
        </p:txBody>
      </p:sp>
    </p:spTree>
    <p:extLst>
      <p:ext uri="{BB962C8B-B14F-4D97-AF65-F5344CB8AC3E}">
        <p14:creationId xmlns:p14="http://schemas.microsoft.com/office/powerpoint/2010/main" val="28527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13</a:t>
            </a:fld>
            <a:endParaRPr lang="en-US"/>
          </a:p>
        </p:txBody>
      </p:sp>
    </p:spTree>
    <p:extLst>
      <p:ext uri="{BB962C8B-B14F-4D97-AF65-F5344CB8AC3E}">
        <p14:creationId xmlns:p14="http://schemas.microsoft.com/office/powerpoint/2010/main" val="102570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7/8/16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7/8/16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7/8/16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7/8/16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7/8/16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7/8/16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7/8/16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t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09744" y="2791299"/>
            <a:ext cx="8857883" cy="1072859"/>
          </a:xfrm>
        </p:spPr>
        <p:txBody>
          <a:bodyPr>
            <a:normAutofit/>
          </a:bodyPr>
          <a:lstStyle/>
          <a:p>
            <a:r>
              <a:rPr lang="en-US" sz="3800" b="1" dirty="0" smtClean="0">
                <a:solidFill>
                  <a:schemeClr val="bg2">
                    <a:lumMod val="75000"/>
                  </a:schemeClr>
                </a:solidFill>
              </a:rPr>
              <a:t>Statistical Genomics</a:t>
            </a:r>
            <a:endParaRPr lang="en-US" sz="3800" b="1" dirty="0">
              <a:solidFill>
                <a:schemeClr val="accent2"/>
              </a:solidFill>
            </a:endParaRP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886" y="5316238"/>
            <a:ext cx="1433513"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1512699" y="4249255"/>
            <a:ext cx="6400800" cy="106698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smtClean="0"/>
              <a:t>Zhiwu Zhang</a:t>
            </a:r>
          </a:p>
          <a:p>
            <a:pPr marL="0" indent="0" algn="ctr">
              <a:buNone/>
            </a:pPr>
            <a:r>
              <a:rPr lang="en-US" sz="2800" dirty="0" smtClean="0"/>
              <a:t>Washington State University</a:t>
            </a:r>
            <a:endParaRPr lang="en-US" sz="2800" dirty="0"/>
          </a:p>
        </p:txBody>
      </p:sp>
      <p:sp>
        <p:nvSpPr>
          <p:cNvPr id="8" name="Title 2"/>
          <p:cNvSpPr txBox="1">
            <a:spLocks/>
          </p:cNvSpPr>
          <p:nvPr/>
        </p:nvSpPr>
        <p:spPr bwMode="auto">
          <a:xfrm>
            <a:off x="894721" y="3597458"/>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smtClean="0">
                <a:solidFill>
                  <a:schemeClr val="bg2">
                    <a:lumMod val="50000"/>
                  </a:schemeClr>
                </a:solidFill>
              </a:rPr>
              <a:t>Lecture 19</a:t>
            </a:r>
            <a:r>
              <a:rPr lang="en-US" sz="2800" b="1" smtClean="0">
                <a:solidFill>
                  <a:schemeClr val="bg2">
                    <a:lumMod val="50000"/>
                  </a:schemeClr>
                </a:solidFill>
              </a:rPr>
              <a:t>: SUPER</a:t>
            </a:r>
            <a:endParaRPr lang="en-US" sz="2800" b="1" dirty="0">
              <a:solidFill>
                <a:schemeClr val="bg2">
                  <a:lumMod val="50000"/>
                </a:schemeClr>
              </a:solidFill>
            </a:endParaRPr>
          </a:p>
        </p:txBody>
      </p:sp>
    </p:spTree>
    <p:extLst>
      <p:ext uri="{BB962C8B-B14F-4D97-AF65-F5344CB8AC3E}">
        <p14:creationId xmlns:p14="http://schemas.microsoft.com/office/powerpoint/2010/main" val="1573517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7700" y="1117600"/>
            <a:ext cx="7848600" cy="4622800"/>
          </a:xfrm>
          <a:prstGeom prst="rect">
            <a:avLst/>
          </a:prstGeom>
        </p:spPr>
      </p:pic>
      <p:sp>
        <p:nvSpPr>
          <p:cNvPr id="2" name="Title 1"/>
          <p:cNvSpPr>
            <a:spLocks noGrp="1"/>
          </p:cNvSpPr>
          <p:nvPr>
            <p:ph type="title"/>
          </p:nvPr>
        </p:nvSpPr>
        <p:spPr>
          <a:xfrm>
            <a:off x="467544" y="0"/>
            <a:ext cx="8229600" cy="1143000"/>
          </a:xfrm>
        </p:spPr>
        <p:txBody>
          <a:bodyPr>
            <a:normAutofit/>
          </a:bodyPr>
          <a:lstStyle/>
          <a:p>
            <a:r>
              <a:rPr lang="en-US" dirty="0" smtClean="0">
                <a:solidFill>
                  <a:srgbClr val="4584D3"/>
                </a:solidFill>
              </a:rPr>
              <a:t>Statistical power of kinship from </a:t>
            </a:r>
            <a:endParaRPr lang="en-US" dirty="0">
              <a:solidFill>
                <a:srgbClr val="4584D3"/>
              </a:solidFill>
            </a:endParaRPr>
          </a:p>
        </p:txBody>
      </p:sp>
      <p:pic>
        <p:nvPicPr>
          <p:cNvPr id="4" name="Picture 2" descr="C:\Current\Paper\Qishan\ITH_9737_QS.jpg"/>
          <p:cNvPicPr>
            <a:picLocks noChangeAspect="1" noChangeArrowheads="1"/>
          </p:cNvPicPr>
          <p:nvPr/>
        </p:nvPicPr>
        <p:blipFill>
          <a:blip r:embed="rId4" cstate="print"/>
          <a:srcRect t="1253" b="2286"/>
          <a:stretch>
            <a:fillRect/>
          </a:stretch>
        </p:blipFill>
        <p:spPr bwMode="auto">
          <a:xfrm>
            <a:off x="7440488" y="4321180"/>
            <a:ext cx="1425039" cy="1828800"/>
          </a:xfrm>
          <a:prstGeom prst="rect">
            <a:avLst/>
          </a:prstGeom>
          <a:noFill/>
        </p:spPr>
      </p:pic>
      <p:sp>
        <p:nvSpPr>
          <p:cNvPr id="6" name="TextBox 5"/>
          <p:cNvSpPr txBox="1">
            <a:spLocks noChangeArrowheads="1"/>
          </p:cNvSpPr>
          <p:nvPr/>
        </p:nvSpPr>
        <p:spPr bwMode="auto">
          <a:xfrm>
            <a:off x="7288088" y="6149980"/>
            <a:ext cx="1676400" cy="369332"/>
          </a:xfrm>
          <a:prstGeom prst="rect">
            <a:avLst/>
          </a:prstGeom>
          <a:noFill/>
          <a:ln w="9525">
            <a:noFill/>
            <a:miter lim="800000"/>
            <a:headEnd/>
            <a:tailEnd/>
          </a:ln>
        </p:spPr>
        <p:txBody>
          <a:bodyPr wrap="square">
            <a:spAutoFit/>
          </a:bodyPr>
          <a:lstStyle/>
          <a:p>
            <a:pPr algn="ctr"/>
            <a:r>
              <a:rPr lang="en-US" b="1" dirty="0" err="1" smtClean="0"/>
              <a:t>Qishan</a:t>
            </a:r>
            <a:r>
              <a:rPr lang="en-US" b="1" dirty="0" smtClean="0"/>
              <a:t> Wang</a:t>
            </a:r>
          </a:p>
        </p:txBody>
      </p:sp>
      <p:sp>
        <p:nvSpPr>
          <p:cNvPr id="7" name="TextBox 6"/>
          <p:cNvSpPr txBox="1">
            <a:spLocks noChangeArrowheads="1"/>
          </p:cNvSpPr>
          <p:nvPr/>
        </p:nvSpPr>
        <p:spPr bwMode="auto">
          <a:xfrm>
            <a:off x="7196020" y="6507400"/>
            <a:ext cx="1947980" cy="369332"/>
          </a:xfrm>
          <a:prstGeom prst="rect">
            <a:avLst/>
          </a:prstGeom>
          <a:noFill/>
          <a:ln w="9525">
            <a:noFill/>
            <a:miter lim="800000"/>
            <a:headEnd/>
            <a:tailEnd/>
          </a:ln>
        </p:spPr>
        <p:txBody>
          <a:bodyPr wrap="square">
            <a:spAutoFit/>
          </a:bodyPr>
          <a:lstStyle/>
          <a:p>
            <a:pPr algn="ctr"/>
            <a:r>
              <a:rPr lang="en-US" b="1" dirty="0" err="1" smtClean="0"/>
              <a:t>PLoS</a:t>
            </a:r>
            <a:r>
              <a:rPr lang="en-US" b="1" dirty="0" smtClean="0"/>
              <a:t> One, 2014</a:t>
            </a:r>
          </a:p>
        </p:txBody>
      </p:sp>
      <p:sp>
        <p:nvSpPr>
          <p:cNvPr id="8" name="TextBox 7"/>
          <p:cNvSpPr txBox="1">
            <a:spLocks noChangeArrowheads="1"/>
          </p:cNvSpPr>
          <p:nvPr/>
        </p:nvSpPr>
        <p:spPr bwMode="auto">
          <a:xfrm>
            <a:off x="165100" y="5965314"/>
            <a:ext cx="7030920" cy="646331"/>
          </a:xfrm>
          <a:prstGeom prst="rect">
            <a:avLst/>
          </a:prstGeom>
          <a:noFill/>
          <a:ln w="9525">
            <a:noFill/>
            <a:miter lim="800000"/>
            <a:headEnd/>
            <a:tailEnd/>
          </a:ln>
        </p:spPr>
        <p:txBody>
          <a:bodyPr wrap="square">
            <a:spAutoFit/>
          </a:bodyPr>
          <a:lstStyle/>
          <a:p>
            <a:pPr algn="ctr"/>
            <a:r>
              <a:rPr lang="en-US" b="1" dirty="0" smtClean="0"/>
              <a:t>SUPER</a:t>
            </a:r>
          </a:p>
          <a:p>
            <a:pPr algn="ctr"/>
            <a:r>
              <a:rPr lang="en-US" b="1" dirty="0" smtClean="0"/>
              <a:t>(Settlement of kinship Under Progressively Exclusive Relationship)</a:t>
            </a:r>
          </a:p>
        </p:txBody>
      </p:sp>
    </p:spTree>
    <p:extLst>
      <p:ext uri="{BB962C8B-B14F-4D97-AF65-F5344CB8AC3E}">
        <p14:creationId xmlns:p14="http://schemas.microsoft.com/office/powerpoint/2010/main" val="349583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US" dirty="0" smtClean="0">
                <a:solidFill>
                  <a:srgbClr val="4584D3"/>
                </a:solidFill>
              </a:rPr>
              <a:t>Threshold of excluding pseudo QTNs</a:t>
            </a:r>
            <a:endParaRPr lang="en-US" dirty="0">
              <a:solidFill>
                <a:srgbClr val="4584D3"/>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44" y="1689100"/>
            <a:ext cx="7315200" cy="4261572"/>
          </a:xfrm>
          <a:prstGeom prst="rect">
            <a:avLst/>
          </a:prstGeom>
        </p:spPr>
      </p:pic>
    </p:spTree>
    <p:extLst>
      <p:ext uri="{BB962C8B-B14F-4D97-AF65-F5344CB8AC3E}">
        <p14:creationId xmlns:p14="http://schemas.microsoft.com/office/powerpoint/2010/main" val="1837194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dirty="0" smtClean="0">
                <a:solidFill>
                  <a:srgbClr val="4584D3"/>
                </a:solidFill>
              </a:rPr>
              <a:t>Impact of initial P values</a:t>
            </a:r>
            <a:endParaRPr lang="en-US" dirty="0">
              <a:solidFill>
                <a:srgbClr val="4584D3"/>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30" y="1143001"/>
            <a:ext cx="7818427" cy="5715000"/>
          </a:xfrm>
          <a:prstGeom prst="rect">
            <a:avLst/>
          </a:prstGeom>
        </p:spPr>
      </p:pic>
    </p:spTree>
    <p:extLst>
      <p:ext uri="{BB962C8B-B14F-4D97-AF65-F5344CB8AC3E}">
        <p14:creationId xmlns:p14="http://schemas.microsoft.com/office/powerpoint/2010/main" val="746340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1675161" y="3146864"/>
            <a:ext cx="5876693" cy="1217470"/>
          </a:xfrm>
          <a:prstGeom prst="roundRect">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3657600" y="-990600"/>
            <a:ext cx="1905000" cy="6172200"/>
          </a:xfrm>
          <a:prstGeom prst="flowChartDelay">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1524000" y="4495800"/>
            <a:ext cx="6172200" cy="1371600"/>
          </a:xfrm>
          <a:prstGeom prst="roundRect">
            <a:avLst/>
          </a:prstGeom>
          <a:solidFill>
            <a:srgbClr val="FFC000"/>
          </a:solidFill>
          <a:ln>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715962"/>
          </a:xfrm>
        </p:spPr>
        <p:txBody>
          <a:bodyPr>
            <a:normAutofit fontScale="90000"/>
          </a:bodyPr>
          <a:lstStyle/>
          <a:p>
            <a:r>
              <a:rPr lang="en-US" b="1" dirty="0" smtClean="0">
                <a:solidFill>
                  <a:srgbClr val="4584D3"/>
                </a:solidFill>
              </a:rPr>
              <a:t>Sandwich Algorithm in GAPIT </a:t>
            </a:r>
            <a:endParaRPr lang="en-US" b="1" dirty="0">
              <a:solidFill>
                <a:srgbClr val="4584D3"/>
              </a:solidFill>
            </a:endParaRPr>
          </a:p>
        </p:txBody>
      </p:sp>
      <p:sp>
        <p:nvSpPr>
          <p:cNvPr id="4" name="TextBox 3"/>
          <p:cNvSpPr txBox="1"/>
          <p:nvPr/>
        </p:nvSpPr>
        <p:spPr>
          <a:xfrm>
            <a:off x="6553200" y="685800"/>
            <a:ext cx="609600" cy="369332"/>
          </a:xfrm>
          <a:prstGeom prst="rect">
            <a:avLst/>
          </a:prstGeom>
          <a:noFill/>
        </p:spPr>
        <p:txBody>
          <a:bodyPr wrap="square" rtlCol="0">
            <a:spAutoFit/>
          </a:bodyPr>
          <a:lstStyle/>
          <a:p>
            <a:pPr algn="ctr"/>
            <a:r>
              <a:rPr lang="en-US" dirty="0" smtClean="0"/>
              <a:t>GD</a:t>
            </a:r>
            <a:endParaRPr lang="en-US" dirty="0"/>
          </a:p>
        </p:txBody>
      </p:sp>
      <p:sp>
        <p:nvSpPr>
          <p:cNvPr id="5" name="TextBox 4"/>
          <p:cNvSpPr txBox="1"/>
          <p:nvPr/>
        </p:nvSpPr>
        <p:spPr>
          <a:xfrm>
            <a:off x="5410200" y="685800"/>
            <a:ext cx="685800" cy="369332"/>
          </a:xfrm>
          <a:prstGeom prst="rect">
            <a:avLst/>
          </a:prstGeom>
          <a:noFill/>
        </p:spPr>
        <p:txBody>
          <a:bodyPr wrap="square" rtlCol="0">
            <a:spAutoFit/>
          </a:bodyPr>
          <a:lstStyle/>
          <a:p>
            <a:pPr algn="ctr"/>
            <a:r>
              <a:rPr lang="en-US" dirty="0" smtClean="0"/>
              <a:t>GK</a:t>
            </a:r>
            <a:endParaRPr lang="en-US" dirty="0"/>
          </a:p>
        </p:txBody>
      </p:sp>
      <p:sp>
        <p:nvSpPr>
          <p:cNvPr id="6" name="TextBox 5"/>
          <p:cNvSpPr txBox="1"/>
          <p:nvPr/>
        </p:nvSpPr>
        <p:spPr>
          <a:xfrm>
            <a:off x="4343400" y="685800"/>
            <a:ext cx="609600" cy="369332"/>
          </a:xfrm>
          <a:prstGeom prst="rect">
            <a:avLst/>
          </a:prstGeom>
          <a:noFill/>
        </p:spPr>
        <p:txBody>
          <a:bodyPr wrap="square" rtlCol="0">
            <a:spAutoFit/>
          </a:bodyPr>
          <a:lstStyle/>
          <a:p>
            <a:pPr algn="ctr"/>
            <a:r>
              <a:rPr lang="en-US" dirty="0" smtClean="0"/>
              <a:t>GP</a:t>
            </a:r>
            <a:endParaRPr lang="en-US" dirty="0"/>
          </a:p>
        </p:txBody>
      </p:sp>
      <p:sp>
        <p:nvSpPr>
          <p:cNvPr id="8" name="TextBox 7"/>
          <p:cNvSpPr txBox="1"/>
          <p:nvPr/>
        </p:nvSpPr>
        <p:spPr>
          <a:xfrm>
            <a:off x="6629400" y="1676400"/>
            <a:ext cx="457200" cy="381000"/>
          </a:xfrm>
          <a:prstGeom prst="rect">
            <a:avLst/>
          </a:prstGeom>
          <a:noFill/>
        </p:spPr>
        <p:txBody>
          <a:bodyPr wrap="square" rtlCol="0">
            <a:spAutoFit/>
          </a:bodyPr>
          <a:lstStyle/>
          <a:p>
            <a:pPr algn="ctr"/>
            <a:r>
              <a:rPr lang="en-US" dirty="0" smtClean="0"/>
              <a:t>GK</a:t>
            </a:r>
            <a:endParaRPr lang="en-US" dirty="0"/>
          </a:p>
        </p:txBody>
      </p:sp>
      <p:cxnSp>
        <p:nvCxnSpPr>
          <p:cNvPr id="10" name="Straight Arrow Connector 9"/>
          <p:cNvCxnSpPr>
            <a:stCxn id="4" idx="2"/>
            <a:endCxn id="8" idx="0"/>
          </p:cNvCxnSpPr>
          <p:nvPr/>
        </p:nvCxnSpPr>
        <p:spPr>
          <a:xfrm>
            <a:off x="6858000" y="1055132"/>
            <a:ext cx="0" cy="6212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61" idx="6"/>
          </p:cNvCxnSpPr>
          <p:nvPr/>
        </p:nvCxnSpPr>
        <p:spPr>
          <a:xfrm flipH="1">
            <a:off x="6324600" y="2057400"/>
            <a:ext cx="5334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61" idx="0"/>
          </p:cNvCxnSpPr>
          <p:nvPr/>
        </p:nvCxnSpPr>
        <p:spPr>
          <a:xfrm>
            <a:off x="5753100" y="1055132"/>
            <a:ext cx="0" cy="849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53200" y="3581400"/>
            <a:ext cx="609600" cy="369332"/>
          </a:xfrm>
          <a:prstGeom prst="rect">
            <a:avLst/>
          </a:prstGeom>
          <a:noFill/>
        </p:spPr>
        <p:txBody>
          <a:bodyPr wrap="square" rtlCol="0">
            <a:spAutoFit/>
          </a:bodyPr>
          <a:lstStyle/>
          <a:p>
            <a:pPr algn="ctr"/>
            <a:r>
              <a:rPr lang="en-US" dirty="0" smtClean="0"/>
              <a:t>GK</a:t>
            </a:r>
            <a:endParaRPr lang="en-US" dirty="0"/>
          </a:p>
        </p:txBody>
      </p:sp>
      <p:cxnSp>
        <p:nvCxnSpPr>
          <p:cNvPr id="30" name="Straight Arrow Connector 29"/>
          <p:cNvCxnSpPr>
            <a:stCxn id="6" idx="2"/>
            <a:endCxn id="34" idx="0"/>
          </p:cNvCxnSpPr>
          <p:nvPr/>
        </p:nvCxnSpPr>
        <p:spPr>
          <a:xfrm>
            <a:off x="4648200" y="1055132"/>
            <a:ext cx="0" cy="15473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19600" y="2602468"/>
            <a:ext cx="457200"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GP</a:t>
            </a:r>
            <a:endParaRPr lang="en-US" b="1" dirty="0">
              <a:solidFill>
                <a:srgbClr val="FF0000"/>
              </a:solidFill>
              <a:effectLst>
                <a:outerShdw blurRad="38100" dist="38100" dir="2700000" algn="tl">
                  <a:srgbClr val="000000">
                    <a:alpha val="43137"/>
                  </a:srgbClr>
                </a:outerShdw>
              </a:effectLst>
            </a:endParaRPr>
          </a:p>
        </p:txBody>
      </p:sp>
      <p:cxnSp>
        <p:nvCxnSpPr>
          <p:cNvPr id="41" name="Straight Arrow Connector 40"/>
          <p:cNvCxnSpPr>
            <a:stCxn id="61" idx="3"/>
            <a:endCxn id="34" idx="3"/>
          </p:cNvCxnSpPr>
          <p:nvPr/>
        </p:nvCxnSpPr>
        <p:spPr>
          <a:xfrm flipH="1">
            <a:off x="4876800" y="2555408"/>
            <a:ext cx="472189" cy="2317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2"/>
            <a:endCxn id="26" idx="0"/>
          </p:cNvCxnSpPr>
          <p:nvPr/>
        </p:nvCxnSpPr>
        <p:spPr>
          <a:xfrm>
            <a:off x="4648200" y="2971800"/>
            <a:ext cx="2209800" cy="609600"/>
          </a:xfrm>
          <a:prstGeom prst="straightConnector1">
            <a:avLst/>
          </a:prstGeom>
          <a:ln w="38100">
            <a:solidFill>
              <a:srgbClr val="FFFF00"/>
            </a:solidFill>
            <a:tailEnd type="arrow"/>
          </a:ln>
          <a:effectLst>
            <a:outerShdw blurRad="50800" dist="25400" dir="5400000" algn="tl" rotWithShape="0">
              <a:srgbClr val="000000">
                <a:alpha val="38000"/>
              </a:srgbClr>
            </a:outerShdw>
          </a:effectLst>
        </p:spPr>
        <p:style>
          <a:lnRef idx="3">
            <a:schemeClr val="dk1"/>
          </a:lnRef>
          <a:fillRef idx="0">
            <a:schemeClr val="dk1"/>
          </a:fillRef>
          <a:effectRef idx="2">
            <a:schemeClr val="dk1"/>
          </a:effectRef>
          <a:fontRef idx="minor">
            <a:schemeClr val="tx1"/>
          </a:fontRef>
        </p:style>
      </p:cxnSp>
      <p:sp>
        <p:nvSpPr>
          <p:cNvPr id="44" name="TextBox 43"/>
          <p:cNvSpPr txBox="1"/>
          <p:nvPr/>
        </p:nvSpPr>
        <p:spPr>
          <a:xfrm>
            <a:off x="2209800" y="1611868"/>
            <a:ext cx="457200" cy="369332"/>
          </a:xfrm>
          <a:prstGeom prst="rect">
            <a:avLst/>
          </a:prstGeom>
          <a:noFill/>
        </p:spPr>
        <p:txBody>
          <a:bodyPr wrap="square" rtlCol="0">
            <a:spAutoFit/>
          </a:bodyPr>
          <a:lstStyle/>
          <a:p>
            <a:pPr algn="ctr"/>
            <a:r>
              <a:rPr lang="en-US" dirty="0" smtClean="0"/>
              <a:t>KI</a:t>
            </a:r>
            <a:endParaRPr lang="en-US" dirty="0"/>
          </a:p>
        </p:txBody>
      </p:sp>
      <p:sp>
        <p:nvSpPr>
          <p:cNvPr id="45" name="TextBox 44"/>
          <p:cNvSpPr txBox="1"/>
          <p:nvPr/>
        </p:nvSpPr>
        <p:spPr>
          <a:xfrm>
            <a:off x="2171700" y="3897868"/>
            <a:ext cx="533400" cy="369332"/>
          </a:xfrm>
          <a:prstGeom prst="rect">
            <a:avLst/>
          </a:prstGeom>
          <a:noFill/>
        </p:spPr>
        <p:txBody>
          <a:bodyPr wrap="square" rtlCol="0">
            <a:spAutoFit/>
          </a:bodyPr>
          <a:lstStyle/>
          <a:p>
            <a:pPr algn="ctr"/>
            <a:r>
              <a:rPr lang="en-US" dirty="0" smtClean="0"/>
              <a:t>KI</a:t>
            </a:r>
            <a:endParaRPr lang="en-US" sz="1200" dirty="0"/>
          </a:p>
        </p:txBody>
      </p:sp>
      <p:cxnSp>
        <p:nvCxnSpPr>
          <p:cNvPr id="46" name="Straight Arrow Connector 45"/>
          <p:cNvCxnSpPr>
            <a:stCxn id="26" idx="1"/>
            <a:endCxn id="45" idx="3"/>
          </p:cNvCxnSpPr>
          <p:nvPr/>
        </p:nvCxnSpPr>
        <p:spPr>
          <a:xfrm flipH="1">
            <a:off x="2705100" y="3766066"/>
            <a:ext cx="3848100" cy="3164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a:stCxn id="4" idx="2"/>
            <a:endCxn id="44" idx="3"/>
          </p:cNvCxnSpPr>
          <p:nvPr/>
        </p:nvCxnSpPr>
        <p:spPr>
          <a:xfrm flipH="1">
            <a:off x="2667000" y="1055132"/>
            <a:ext cx="4191000" cy="7414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7" name="Straight Arrow Connector 66"/>
          <p:cNvCxnSpPr>
            <a:stCxn id="56" idx="5"/>
            <a:endCxn id="34" idx="1"/>
          </p:cNvCxnSpPr>
          <p:nvPr/>
        </p:nvCxnSpPr>
        <p:spPr>
          <a:xfrm>
            <a:off x="3947411" y="2555408"/>
            <a:ext cx="472189" cy="2317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0" name="Straight Arrow Connector 69"/>
          <p:cNvCxnSpPr>
            <a:stCxn id="44" idx="2"/>
            <a:endCxn id="56" idx="2"/>
          </p:cNvCxnSpPr>
          <p:nvPr/>
        </p:nvCxnSpPr>
        <p:spPr>
          <a:xfrm>
            <a:off x="2438400" y="1981200"/>
            <a:ext cx="5334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3" name="Rounded Rectangle 72"/>
          <p:cNvSpPr/>
          <p:nvPr/>
        </p:nvSpPr>
        <p:spPr>
          <a:xfrm>
            <a:off x="1752600" y="4876800"/>
            <a:ext cx="1371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effectLst>
                  <a:outerShdw blurRad="38100" dist="38100" dir="2700000" algn="tl">
                    <a:srgbClr val="000000">
                      <a:alpha val="43137"/>
                    </a:srgbClr>
                  </a:outerShdw>
                </a:effectLst>
              </a:rPr>
              <a:t>CMLM</a:t>
            </a:r>
            <a:r>
              <a:rPr lang="en-US" dirty="0" smtClean="0">
                <a:solidFill>
                  <a:srgbClr val="0070C0"/>
                </a:solidFill>
              </a:rPr>
              <a:t>/</a:t>
            </a:r>
          </a:p>
          <a:p>
            <a:pPr algn="ctr"/>
            <a:r>
              <a:rPr lang="en-US" dirty="0" smtClean="0">
                <a:solidFill>
                  <a:srgbClr val="0070C0"/>
                </a:solidFill>
              </a:rPr>
              <a:t>MLM/GLM</a:t>
            </a:r>
            <a:endParaRPr lang="en-US" dirty="0">
              <a:solidFill>
                <a:srgbClr val="0070C0"/>
              </a:solidFill>
            </a:endParaRPr>
          </a:p>
        </p:txBody>
      </p:sp>
      <p:sp>
        <p:nvSpPr>
          <p:cNvPr id="74" name="Rounded Rectangle 73"/>
          <p:cNvSpPr/>
          <p:nvPr/>
        </p:nvSpPr>
        <p:spPr>
          <a:xfrm>
            <a:off x="6248400" y="4876800"/>
            <a:ext cx="12192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600"/>
                </a:solidFill>
              </a:rPr>
              <a:t>SUPER/</a:t>
            </a:r>
          </a:p>
          <a:p>
            <a:pPr algn="ctr"/>
            <a:r>
              <a:rPr lang="en-US" dirty="0" err="1" smtClean="0">
                <a:solidFill>
                  <a:srgbClr val="006600"/>
                </a:solidFill>
              </a:rPr>
              <a:t>FaST</a:t>
            </a:r>
            <a:endParaRPr lang="en-US" dirty="0">
              <a:solidFill>
                <a:srgbClr val="006600"/>
              </a:solidFill>
            </a:endParaRPr>
          </a:p>
        </p:txBody>
      </p:sp>
      <p:cxnSp>
        <p:nvCxnSpPr>
          <p:cNvPr id="79" name="Straight Arrow Connector 78"/>
          <p:cNvCxnSpPr>
            <a:stCxn id="45" idx="2"/>
            <a:endCxn id="73" idx="0"/>
          </p:cNvCxnSpPr>
          <p:nvPr/>
        </p:nvCxnSpPr>
        <p:spPr>
          <a:xfrm>
            <a:off x="2438400" y="4267200"/>
            <a:ext cx="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8" name="TextBox 177"/>
          <p:cNvSpPr txBox="1"/>
          <p:nvPr/>
        </p:nvSpPr>
        <p:spPr>
          <a:xfrm>
            <a:off x="1752600" y="5867400"/>
            <a:ext cx="3352800" cy="685800"/>
          </a:xfrm>
          <a:prstGeom prst="rect">
            <a:avLst/>
          </a:prstGeom>
          <a:noFill/>
        </p:spPr>
        <p:txBody>
          <a:bodyPr wrap="square" rtlCol="0">
            <a:normAutofit/>
          </a:bodyPr>
          <a:lstStyle/>
          <a:p>
            <a:pPr marL="342900" indent="-342900"/>
            <a:r>
              <a:rPr lang="en-US" dirty="0" smtClean="0"/>
              <a:t>KI: Kinship of Individual</a:t>
            </a:r>
          </a:p>
          <a:p>
            <a:pPr marL="342900" indent="-342900"/>
            <a:r>
              <a:rPr lang="en-US" dirty="0" smtClean="0"/>
              <a:t>GP: Genotype Probability</a:t>
            </a:r>
          </a:p>
        </p:txBody>
      </p:sp>
      <p:cxnSp>
        <p:nvCxnSpPr>
          <p:cNvPr id="208" name="Straight Arrow Connector 207"/>
          <p:cNvCxnSpPr>
            <a:stCxn id="5" idx="2"/>
            <a:endCxn id="44" idx="3"/>
          </p:cNvCxnSpPr>
          <p:nvPr/>
        </p:nvCxnSpPr>
        <p:spPr>
          <a:xfrm flipH="1">
            <a:off x="2667000" y="1055132"/>
            <a:ext cx="3086100" cy="7414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1524000" y="685800"/>
            <a:ext cx="762000" cy="369332"/>
          </a:xfrm>
          <a:prstGeom prst="rect">
            <a:avLst/>
          </a:prstGeom>
          <a:noFill/>
        </p:spPr>
        <p:txBody>
          <a:bodyPr wrap="square" rtlCol="0">
            <a:spAutoFit/>
          </a:bodyPr>
          <a:lstStyle/>
          <a:p>
            <a:pPr algn="ctr"/>
            <a:r>
              <a:rPr lang="en-US" dirty="0" smtClean="0"/>
              <a:t>Input</a:t>
            </a:r>
            <a:endParaRPr lang="en-US" dirty="0"/>
          </a:p>
        </p:txBody>
      </p:sp>
      <p:sp>
        <p:nvSpPr>
          <p:cNvPr id="40" name="TextBox 39"/>
          <p:cNvSpPr txBox="1"/>
          <p:nvPr/>
        </p:nvSpPr>
        <p:spPr>
          <a:xfrm>
            <a:off x="2209800" y="685800"/>
            <a:ext cx="457200" cy="369332"/>
          </a:xfrm>
          <a:prstGeom prst="rect">
            <a:avLst/>
          </a:prstGeom>
          <a:noFill/>
        </p:spPr>
        <p:txBody>
          <a:bodyPr wrap="square" rtlCol="0">
            <a:spAutoFit/>
          </a:bodyPr>
          <a:lstStyle/>
          <a:p>
            <a:pPr algn="ctr"/>
            <a:r>
              <a:rPr lang="en-US" dirty="0" smtClean="0"/>
              <a:t>KI</a:t>
            </a:r>
            <a:endParaRPr lang="en-US" dirty="0"/>
          </a:p>
        </p:txBody>
      </p:sp>
      <p:cxnSp>
        <p:nvCxnSpPr>
          <p:cNvPr id="48" name="Straight Arrow Connector 47"/>
          <p:cNvCxnSpPr>
            <a:stCxn id="40" idx="2"/>
            <a:endCxn id="44" idx="0"/>
          </p:cNvCxnSpPr>
          <p:nvPr/>
        </p:nvCxnSpPr>
        <p:spPr>
          <a:xfrm>
            <a:off x="2438400" y="1055132"/>
            <a:ext cx="0" cy="5567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2743200" y="3247558"/>
            <a:ext cx="3581400" cy="368300"/>
          </a:xfrm>
          <a:prstGeom prst="rect">
            <a:avLst/>
          </a:prstGeom>
          <a:noFill/>
        </p:spPr>
        <p:txBody>
          <a:bodyPr wrap="square" rtlCol="0">
            <a:noAutofit/>
          </a:bodyPr>
          <a:lstStyle/>
          <a:p>
            <a:pPr algn="ctr"/>
            <a:r>
              <a:rPr lang="en-US" sz="1400" b="1" dirty="0" smtClean="0">
                <a:solidFill>
                  <a:srgbClr val="FFFF00"/>
                </a:solidFill>
                <a:effectLst>
                  <a:outerShdw blurRad="38100" dist="38100" dir="2700000" algn="tl">
                    <a:srgbClr val="000000">
                      <a:alpha val="43137"/>
                    </a:srgbClr>
                  </a:outerShdw>
                </a:effectLst>
              </a:rPr>
              <a:t>Optimization of bin size and number</a:t>
            </a:r>
            <a:endParaRPr lang="en-US" sz="1400" b="1" dirty="0">
              <a:solidFill>
                <a:srgbClr val="FFFF00"/>
              </a:solidFill>
              <a:effectLst>
                <a:outerShdw blurRad="38100" dist="38100" dir="2700000" algn="tl">
                  <a:srgbClr val="000000">
                    <a:alpha val="43137"/>
                  </a:srgbClr>
                </a:outerShdw>
              </a:effectLst>
            </a:endParaRPr>
          </a:p>
        </p:txBody>
      </p:sp>
      <p:sp>
        <p:nvSpPr>
          <p:cNvPr id="141" name="TextBox 140"/>
          <p:cNvSpPr txBox="1"/>
          <p:nvPr/>
        </p:nvSpPr>
        <p:spPr>
          <a:xfrm>
            <a:off x="4210051" y="5410200"/>
            <a:ext cx="1138938"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GP</a:t>
            </a:r>
            <a:endParaRPr lang="en-US" b="1" dirty="0">
              <a:solidFill>
                <a:srgbClr val="FF0000"/>
              </a:solidFill>
              <a:effectLst>
                <a:outerShdw blurRad="38100" dist="38100" dir="2700000" algn="tl">
                  <a:srgbClr val="000000">
                    <a:alpha val="43137"/>
                  </a:srgbClr>
                </a:outerShdw>
              </a:effectLst>
            </a:endParaRPr>
          </a:p>
        </p:txBody>
      </p:sp>
      <p:cxnSp>
        <p:nvCxnSpPr>
          <p:cNvPr id="142" name="Straight Arrow Connector 141"/>
          <p:cNvCxnSpPr>
            <a:stCxn id="74" idx="1"/>
            <a:endCxn id="141" idx="3"/>
          </p:cNvCxnSpPr>
          <p:nvPr/>
        </p:nvCxnSpPr>
        <p:spPr>
          <a:xfrm flipH="1">
            <a:off x="5348989" y="5181600"/>
            <a:ext cx="899411" cy="4132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73" idx="3"/>
            <a:endCxn id="141" idx="1"/>
          </p:cNvCxnSpPr>
          <p:nvPr/>
        </p:nvCxnSpPr>
        <p:spPr>
          <a:xfrm>
            <a:off x="3124200" y="5181600"/>
            <a:ext cx="1085851" cy="4132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7" name="TextBox 46"/>
          <p:cNvSpPr txBox="1"/>
          <p:nvPr/>
        </p:nvSpPr>
        <p:spPr>
          <a:xfrm>
            <a:off x="4648200" y="5867400"/>
            <a:ext cx="3352800" cy="685800"/>
          </a:xfrm>
          <a:prstGeom prst="rect">
            <a:avLst/>
          </a:prstGeom>
          <a:noFill/>
        </p:spPr>
        <p:txBody>
          <a:bodyPr wrap="square" rtlCol="0">
            <a:normAutofit/>
          </a:bodyPr>
          <a:lstStyle/>
          <a:p>
            <a:pPr marL="342900" indent="-342900"/>
            <a:r>
              <a:rPr lang="en-US" dirty="0" smtClean="0"/>
              <a:t>GD: Genotype Data</a:t>
            </a:r>
          </a:p>
          <a:p>
            <a:pPr marL="342900" indent="-342900"/>
            <a:r>
              <a:rPr lang="en-US" dirty="0" smtClean="0"/>
              <a:t>GK: Genotype for Kinship</a:t>
            </a:r>
          </a:p>
        </p:txBody>
      </p:sp>
      <p:sp>
        <p:nvSpPr>
          <p:cNvPr id="56" name="Oval 55"/>
          <p:cNvSpPr/>
          <p:nvPr/>
        </p:nvSpPr>
        <p:spPr>
          <a:xfrm>
            <a:off x="2971800" y="1905000"/>
            <a:ext cx="1143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10000"/>
          </a:bodyPr>
          <a:lstStyle/>
          <a:p>
            <a:pPr algn="ctr"/>
            <a:r>
              <a:rPr lang="en-US" sz="1600" dirty="0" smtClean="0">
                <a:solidFill>
                  <a:srgbClr val="0070C0"/>
                </a:solidFill>
              </a:rPr>
              <a:t>CMLM/</a:t>
            </a:r>
          </a:p>
          <a:p>
            <a:pPr algn="ctr"/>
            <a:r>
              <a:rPr lang="en-US" sz="1600" dirty="0" smtClean="0">
                <a:solidFill>
                  <a:srgbClr val="0070C0"/>
                </a:solidFill>
              </a:rPr>
              <a:t>MLM/</a:t>
            </a:r>
            <a:r>
              <a:rPr lang="en-US" sz="1600" b="1" dirty="0" smtClean="0">
                <a:solidFill>
                  <a:srgbClr val="0070C0"/>
                </a:solidFill>
                <a:effectLst>
                  <a:outerShdw blurRad="38100" dist="38100" dir="2700000" algn="tl">
                    <a:srgbClr val="000000">
                      <a:alpha val="43137"/>
                    </a:srgbClr>
                  </a:outerShdw>
                </a:effectLst>
              </a:rPr>
              <a:t>GLM</a:t>
            </a:r>
            <a:endParaRPr lang="en-US" sz="1600" b="1" dirty="0">
              <a:solidFill>
                <a:srgbClr val="0070C0"/>
              </a:solidFill>
              <a:effectLst>
                <a:outerShdw blurRad="38100" dist="38100" dir="2700000" algn="tl">
                  <a:srgbClr val="000000">
                    <a:alpha val="43137"/>
                  </a:srgbClr>
                </a:outerShdw>
              </a:effectLst>
            </a:endParaRPr>
          </a:p>
        </p:txBody>
      </p:sp>
      <p:sp>
        <p:nvSpPr>
          <p:cNvPr id="61" name="Oval 60"/>
          <p:cNvSpPr/>
          <p:nvPr/>
        </p:nvSpPr>
        <p:spPr>
          <a:xfrm>
            <a:off x="5181600" y="1905000"/>
            <a:ext cx="1143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600" dirty="0" smtClean="0">
                <a:solidFill>
                  <a:srgbClr val="0070C0"/>
                </a:solidFill>
              </a:rPr>
              <a:t>SUPER/</a:t>
            </a:r>
          </a:p>
          <a:p>
            <a:pPr algn="ctr"/>
            <a:r>
              <a:rPr lang="en-US" sz="1600" dirty="0" err="1" smtClean="0">
                <a:solidFill>
                  <a:srgbClr val="0070C0"/>
                </a:solidFill>
              </a:rPr>
              <a:t>FaST</a:t>
            </a:r>
            <a:endParaRPr lang="en-US" sz="1600" dirty="0">
              <a:solidFill>
                <a:srgbClr val="0070C0"/>
              </a:solidFill>
            </a:endParaRPr>
          </a:p>
        </p:txBody>
      </p:sp>
      <p:cxnSp>
        <p:nvCxnSpPr>
          <p:cNvPr id="154" name="Straight Arrow Connector 153"/>
          <p:cNvCxnSpPr>
            <a:stCxn id="44" idx="2"/>
            <a:endCxn id="45" idx="0"/>
          </p:cNvCxnSpPr>
          <p:nvPr/>
        </p:nvCxnSpPr>
        <p:spPr>
          <a:xfrm>
            <a:off x="2438400" y="1981200"/>
            <a:ext cx="0" cy="1916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26" idx="2"/>
            <a:endCxn id="74" idx="0"/>
          </p:cNvCxnSpPr>
          <p:nvPr/>
        </p:nvCxnSpPr>
        <p:spPr>
          <a:xfrm>
            <a:off x="6858000" y="3950732"/>
            <a:ext cx="0" cy="9260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8" idx="2"/>
            <a:endCxn id="26" idx="0"/>
          </p:cNvCxnSpPr>
          <p:nvPr/>
        </p:nvCxnSpPr>
        <p:spPr>
          <a:xfrm>
            <a:off x="6858000" y="2057400"/>
            <a:ext cx="0" cy="15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5" idx="2"/>
            <a:endCxn id="8" idx="0"/>
          </p:cNvCxnSpPr>
          <p:nvPr/>
        </p:nvCxnSpPr>
        <p:spPr>
          <a:xfrm>
            <a:off x="5753100" y="1055132"/>
            <a:ext cx="1104900" cy="6212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949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059" y="93855"/>
            <a:ext cx="5029200" cy="1080219"/>
          </a:xfrm>
        </p:spPr>
        <p:txBody>
          <a:bodyPr>
            <a:normAutofit/>
          </a:bodyPr>
          <a:lstStyle/>
          <a:p>
            <a:r>
              <a:rPr lang="en-US" dirty="0" smtClean="0"/>
              <a:t>SUPER in GAPIT</a:t>
            </a:r>
            <a:endParaRPr lang="en-US" dirty="0"/>
          </a:p>
        </p:txBody>
      </p:sp>
      <p:sp>
        <p:nvSpPr>
          <p:cNvPr id="5" name="Rectangle 4"/>
          <p:cNvSpPr/>
          <p:nvPr/>
        </p:nvSpPr>
        <p:spPr>
          <a:xfrm>
            <a:off x="4572000" y="191636"/>
            <a:ext cx="3657600" cy="3200876"/>
          </a:xfrm>
          <a:prstGeom prst="rect">
            <a:avLst/>
          </a:prstGeom>
        </p:spPr>
        <p:txBody>
          <a:bodyPr wrap="square">
            <a:spAutoFit/>
          </a:bodyPr>
          <a:lstStyle/>
          <a:p>
            <a:r>
              <a:rPr lang="en-US" sz="900" dirty="0" smtClean="0"/>
              <a:t>#</a:t>
            </a:r>
            <a:r>
              <a:rPr lang="en-US" sz="900" dirty="0"/>
              <a:t>RUN SUPER</a:t>
            </a:r>
          </a:p>
          <a:p>
            <a:r>
              <a:rPr lang="en-US" sz="1600" dirty="0" err="1"/>
              <a:t>myGAPIT</a:t>
            </a:r>
            <a:r>
              <a:rPr lang="en-US" sz="1600" dirty="0"/>
              <a:t>=GAPIT(</a:t>
            </a:r>
          </a:p>
          <a:p>
            <a:r>
              <a:rPr lang="en-US" sz="1600" dirty="0"/>
              <a:t>  Y=</a:t>
            </a:r>
            <a:r>
              <a:rPr lang="en-US" sz="1600" dirty="0" err="1"/>
              <a:t>mySim$Y</a:t>
            </a:r>
            <a:r>
              <a:rPr lang="en-US" sz="1600" dirty="0"/>
              <a:t>,</a:t>
            </a:r>
          </a:p>
          <a:p>
            <a:r>
              <a:rPr lang="en-US" sz="1600" dirty="0"/>
              <a:t>  GD=</a:t>
            </a:r>
            <a:r>
              <a:rPr lang="en-US" sz="1600" dirty="0" err="1"/>
              <a:t>myGD</a:t>
            </a:r>
            <a:r>
              <a:rPr lang="en-US" sz="1600" dirty="0"/>
              <a:t>,</a:t>
            </a:r>
          </a:p>
          <a:p>
            <a:r>
              <a:rPr lang="en-US" sz="1600" dirty="0"/>
              <a:t>  GM=</a:t>
            </a:r>
            <a:r>
              <a:rPr lang="en-US" sz="1600" dirty="0" err="1"/>
              <a:t>myGM</a:t>
            </a:r>
            <a:r>
              <a:rPr lang="en-US" sz="1600" dirty="0"/>
              <a:t>,</a:t>
            </a:r>
          </a:p>
          <a:p>
            <a:r>
              <a:rPr lang="en-US" sz="1600" dirty="0"/>
              <a:t>  </a:t>
            </a:r>
            <a:r>
              <a:rPr lang="en-US" sz="1600" dirty="0" err="1"/>
              <a:t>QTN.position</a:t>
            </a:r>
            <a:r>
              <a:rPr lang="en-US" sz="1600" dirty="0"/>
              <a:t>=</a:t>
            </a:r>
            <a:r>
              <a:rPr lang="en-US" sz="1600" dirty="0" err="1"/>
              <a:t>mySim$QTN.position</a:t>
            </a:r>
            <a:r>
              <a:rPr lang="en-US" sz="1600" dirty="0"/>
              <a:t>,</a:t>
            </a:r>
          </a:p>
          <a:p>
            <a:r>
              <a:rPr lang="en-US" sz="1600" dirty="0"/>
              <a:t>  </a:t>
            </a:r>
            <a:r>
              <a:rPr lang="en-US" sz="1600" dirty="0" err="1"/>
              <a:t>PCA.total</a:t>
            </a:r>
            <a:r>
              <a:rPr lang="en-US" sz="1600" dirty="0"/>
              <a:t>=3,</a:t>
            </a:r>
          </a:p>
          <a:p>
            <a:r>
              <a:rPr lang="en-US" sz="1600" dirty="0"/>
              <a:t>  </a:t>
            </a:r>
            <a:r>
              <a:rPr lang="en-US" sz="1600" dirty="0" err="1">
                <a:solidFill>
                  <a:srgbClr val="FF0000"/>
                </a:solidFill>
              </a:rPr>
              <a:t>sangwich.top</a:t>
            </a:r>
            <a:r>
              <a:rPr lang="en-US" sz="1600" dirty="0">
                <a:solidFill>
                  <a:srgbClr val="FF0000"/>
                </a:solidFill>
              </a:rPr>
              <a:t>="MLM", </a:t>
            </a:r>
            <a:r>
              <a:rPr lang="en-US" sz="800" dirty="0"/>
              <a:t>#options are GLM,MLM,CMLM, </a:t>
            </a:r>
            <a:r>
              <a:rPr lang="en-US" sz="800" dirty="0" err="1"/>
              <a:t>FaST</a:t>
            </a:r>
            <a:r>
              <a:rPr lang="en-US" sz="800" dirty="0"/>
              <a:t> and SUPER </a:t>
            </a:r>
          </a:p>
          <a:p>
            <a:r>
              <a:rPr lang="en-US" sz="1600" dirty="0">
                <a:solidFill>
                  <a:srgbClr val="FF0000"/>
                </a:solidFill>
              </a:rPr>
              <a:t>  </a:t>
            </a:r>
            <a:r>
              <a:rPr lang="en-US" sz="1600" dirty="0" err="1">
                <a:solidFill>
                  <a:srgbClr val="FF0000"/>
                </a:solidFill>
              </a:rPr>
              <a:t>sangwich.bottom</a:t>
            </a:r>
            <a:r>
              <a:rPr lang="en-US" sz="1600" dirty="0">
                <a:solidFill>
                  <a:srgbClr val="FF0000"/>
                </a:solidFill>
              </a:rPr>
              <a:t>="SUPER",</a:t>
            </a:r>
            <a:r>
              <a:rPr lang="en-US" sz="1600" dirty="0"/>
              <a:t> </a:t>
            </a:r>
            <a:r>
              <a:rPr lang="en-US" sz="800" dirty="0"/>
              <a:t>#options are GLM,MLM,CMLM, </a:t>
            </a:r>
            <a:r>
              <a:rPr lang="en-US" sz="800" dirty="0" err="1"/>
              <a:t>FaST</a:t>
            </a:r>
            <a:r>
              <a:rPr lang="en-US" sz="800" dirty="0"/>
              <a:t> and SUPER</a:t>
            </a:r>
            <a:r>
              <a:rPr lang="en-US" sz="1600" dirty="0">
                <a:solidFill>
                  <a:srgbClr val="FF0000"/>
                </a:solidFill>
              </a:rPr>
              <a:t> </a:t>
            </a:r>
          </a:p>
          <a:p>
            <a:r>
              <a:rPr lang="en-US" sz="1600" dirty="0"/>
              <a:t>  LD=0.1,</a:t>
            </a:r>
          </a:p>
          <a:p>
            <a:r>
              <a:rPr lang="en-US" sz="1600" dirty="0"/>
              <a:t>  memo="SUPER")</a:t>
            </a:r>
          </a:p>
          <a:p>
            <a:endParaRPr lang="en-US" sz="9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4315"/>
          <a:stretch/>
        </p:blipFill>
        <p:spPr>
          <a:xfrm>
            <a:off x="0" y="3392512"/>
            <a:ext cx="9144000" cy="346548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555" t="16901" r="8730"/>
          <a:stretch/>
        </p:blipFill>
        <p:spPr>
          <a:xfrm>
            <a:off x="6400800" y="2465766"/>
            <a:ext cx="2743200" cy="2659490"/>
          </a:xfrm>
          <a:prstGeom prst="rect">
            <a:avLst/>
          </a:prstGeom>
          <a:solidFill>
            <a:schemeClr val="bg1"/>
          </a:solidFill>
        </p:spPr>
      </p:pic>
      <p:sp>
        <p:nvSpPr>
          <p:cNvPr id="8" name="Rectangle 7"/>
          <p:cNvSpPr/>
          <p:nvPr/>
        </p:nvSpPr>
        <p:spPr>
          <a:xfrm>
            <a:off x="457200" y="1038021"/>
            <a:ext cx="3657600" cy="2354491"/>
          </a:xfrm>
          <a:prstGeom prst="rect">
            <a:avLst/>
          </a:prstGeom>
        </p:spPr>
        <p:txBody>
          <a:bodyPr wrap="square">
            <a:spAutoFit/>
          </a:bodyPr>
          <a:lstStyle/>
          <a:p>
            <a:r>
              <a:rPr lang="en-US" sz="700" dirty="0" smtClean="0"/>
              <a:t>#GAPIT</a:t>
            </a:r>
            <a:endParaRPr lang="en-US" sz="700" dirty="0"/>
          </a:p>
          <a:p>
            <a:r>
              <a:rPr lang="en-US" sz="700" dirty="0"/>
              <a:t>library('MASS') # required for </a:t>
            </a:r>
            <a:r>
              <a:rPr lang="en-US" sz="700" dirty="0" err="1"/>
              <a:t>ginv</a:t>
            </a:r>
            <a:endParaRPr lang="en-US" sz="700" dirty="0"/>
          </a:p>
          <a:p>
            <a:r>
              <a:rPr lang="en-US" sz="700" dirty="0"/>
              <a:t>library(</a:t>
            </a:r>
            <a:r>
              <a:rPr lang="en-US" sz="700" dirty="0" err="1"/>
              <a:t>multtest</a:t>
            </a:r>
            <a:r>
              <a:rPr lang="en-US" sz="700" dirty="0"/>
              <a:t>)</a:t>
            </a:r>
          </a:p>
          <a:p>
            <a:r>
              <a:rPr lang="en-US" sz="700" dirty="0"/>
              <a:t>library(</a:t>
            </a:r>
            <a:r>
              <a:rPr lang="en-US" sz="700" dirty="0" err="1"/>
              <a:t>gplots</a:t>
            </a:r>
            <a:r>
              <a:rPr lang="en-US" sz="700" dirty="0"/>
              <a:t>)</a:t>
            </a:r>
          </a:p>
          <a:p>
            <a:r>
              <a:rPr lang="en-US" sz="700" dirty="0"/>
              <a:t>library(compiler) #required for </a:t>
            </a:r>
            <a:r>
              <a:rPr lang="en-US" sz="700" dirty="0" err="1"/>
              <a:t>cmpfun</a:t>
            </a:r>
            <a:endParaRPr lang="en-US" sz="700" dirty="0"/>
          </a:p>
          <a:p>
            <a:r>
              <a:rPr lang="en-US" sz="700" dirty="0"/>
              <a:t>library("scatterplot3d")</a:t>
            </a:r>
          </a:p>
          <a:p>
            <a:r>
              <a:rPr lang="en-US" sz="700" dirty="0"/>
              <a:t>source("http://</a:t>
            </a:r>
            <a:r>
              <a:rPr lang="en-US" sz="700" dirty="0" err="1"/>
              <a:t>www.zzlab.net</a:t>
            </a:r>
            <a:r>
              <a:rPr lang="en-US" sz="700" dirty="0"/>
              <a:t>/GAPIT/</a:t>
            </a:r>
            <a:r>
              <a:rPr lang="en-US" sz="700" dirty="0" err="1"/>
              <a:t>emma.txt</a:t>
            </a:r>
            <a:r>
              <a:rPr lang="en-US" sz="700" dirty="0"/>
              <a:t>")</a:t>
            </a:r>
          </a:p>
          <a:p>
            <a:r>
              <a:rPr lang="en-US" sz="700" dirty="0"/>
              <a:t>source("http://</a:t>
            </a:r>
            <a:r>
              <a:rPr lang="en-US" sz="700" dirty="0" err="1"/>
              <a:t>www.zzlab.net</a:t>
            </a:r>
            <a:r>
              <a:rPr lang="en-US" sz="700" dirty="0"/>
              <a:t>/GAPIT/</a:t>
            </a:r>
            <a:r>
              <a:rPr lang="en-US" sz="700" dirty="0" err="1"/>
              <a:t>gapit_functions.txt</a:t>
            </a:r>
            <a:r>
              <a:rPr lang="en-US" sz="700" dirty="0"/>
              <a:t>")</a:t>
            </a:r>
          </a:p>
          <a:p>
            <a:r>
              <a:rPr lang="en-US" sz="700" dirty="0"/>
              <a:t>source("~/Dropbox/GAPIT/Functions/</a:t>
            </a:r>
            <a:r>
              <a:rPr lang="en-US" sz="700" dirty="0" err="1"/>
              <a:t>gapit_functions.txt</a:t>
            </a:r>
            <a:r>
              <a:rPr lang="en-US" sz="700" dirty="0"/>
              <a:t>")</a:t>
            </a:r>
          </a:p>
          <a:p>
            <a:r>
              <a:rPr lang="en-US" sz="700" dirty="0" err="1"/>
              <a:t>myGD</a:t>
            </a:r>
            <a:r>
              <a:rPr lang="en-US" sz="700" dirty="0"/>
              <a:t>=</a:t>
            </a:r>
            <a:r>
              <a:rPr lang="en-US" sz="700" dirty="0" err="1"/>
              <a:t>read.table</a:t>
            </a:r>
            <a:r>
              <a:rPr lang="en-US" sz="700" dirty="0"/>
              <a:t>(file="http://</a:t>
            </a:r>
            <a:r>
              <a:rPr lang="en-US" sz="700" dirty="0" err="1"/>
              <a:t>zzlab.net</a:t>
            </a:r>
            <a:r>
              <a:rPr lang="en-US" sz="700" dirty="0"/>
              <a:t>/GAPIT/data/</a:t>
            </a:r>
            <a:r>
              <a:rPr lang="en-US" sz="700" dirty="0" err="1"/>
              <a:t>mdp_numeric.txt",head</a:t>
            </a:r>
            <a:r>
              <a:rPr lang="en-US" sz="700" dirty="0"/>
              <a:t>=T)</a:t>
            </a:r>
          </a:p>
          <a:p>
            <a:r>
              <a:rPr lang="en-US" sz="700" dirty="0" err="1"/>
              <a:t>myGM</a:t>
            </a:r>
            <a:r>
              <a:rPr lang="en-US" sz="700" dirty="0"/>
              <a:t>=</a:t>
            </a:r>
            <a:r>
              <a:rPr lang="en-US" sz="700" dirty="0" err="1"/>
              <a:t>read.table</a:t>
            </a:r>
            <a:r>
              <a:rPr lang="en-US" sz="700" dirty="0"/>
              <a:t>(file="http://</a:t>
            </a:r>
            <a:r>
              <a:rPr lang="en-US" sz="700" dirty="0" err="1"/>
              <a:t>zzlab.net</a:t>
            </a:r>
            <a:r>
              <a:rPr lang="en-US" sz="700" dirty="0"/>
              <a:t>/GAPIT/data/</a:t>
            </a:r>
            <a:r>
              <a:rPr lang="en-US" sz="700" dirty="0" err="1"/>
              <a:t>mdp_SNP_information.txt",head</a:t>
            </a:r>
            <a:r>
              <a:rPr lang="en-US" sz="700" dirty="0"/>
              <a:t>=T</a:t>
            </a:r>
            <a:r>
              <a:rPr lang="en-US" sz="700" dirty="0" smtClean="0"/>
              <a:t>)</a:t>
            </a:r>
          </a:p>
          <a:p>
            <a:endParaRPr lang="en-US" sz="700" dirty="0"/>
          </a:p>
          <a:p>
            <a:r>
              <a:rPr lang="en-US" sz="700" dirty="0"/>
              <a:t>#</a:t>
            </a:r>
            <a:r>
              <a:rPr lang="en-US" sz="700" dirty="0" err="1"/>
              <a:t>Siultate</a:t>
            </a:r>
            <a:r>
              <a:rPr lang="en-US" sz="700" dirty="0"/>
              <a:t> 10 QTN on the first chromosomes</a:t>
            </a:r>
          </a:p>
          <a:p>
            <a:r>
              <a:rPr lang="en-US" sz="700" dirty="0"/>
              <a:t>X=</a:t>
            </a:r>
            <a:r>
              <a:rPr lang="en-US" sz="700" dirty="0" err="1"/>
              <a:t>myGD</a:t>
            </a:r>
            <a:r>
              <a:rPr lang="en-US" sz="700" dirty="0"/>
              <a:t>[,-1]</a:t>
            </a:r>
          </a:p>
          <a:p>
            <a:r>
              <a:rPr lang="en-US" sz="700" dirty="0"/>
              <a:t>index1to5=</a:t>
            </a:r>
            <a:r>
              <a:rPr lang="en-US" sz="700" dirty="0" err="1"/>
              <a:t>myGM</a:t>
            </a:r>
            <a:r>
              <a:rPr lang="en-US" sz="700" dirty="0"/>
              <a:t>[,2]&lt;6</a:t>
            </a:r>
          </a:p>
          <a:p>
            <a:r>
              <a:rPr lang="en-US" sz="700" dirty="0"/>
              <a:t>X1to5 = X[,index1to5]</a:t>
            </a:r>
          </a:p>
          <a:p>
            <a:r>
              <a:rPr lang="en-US" sz="700" dirty="0"/>
              <a:t>taxa=</a:t>
            </a:r>
            <a:r>
              <a:rPr lang="en-US" sz="700" dirty="0" err="1"/>
              <a:t>myGD</a:t>
            </a:r>
            <a:r>
              <a:rPr lang="en-US" sz="700" dirty="0"/>
              <a:t>[,1]</a:t>
            </a:r>
          </a:p>
          <a:p>
            <a:r>
              <a:rPr lang="en-US" sz="700" dirty="0" err="1"/>
              <a:t>set.seed</a:t>
            </a:r>
            <a:r>
              <a:rPr lang="en-US" sz="700" dirty="0"/>
              <a:t>(99164)</a:t>
            </a:r>
          </a:p>
          <a:p>
            <a:r>
              <a:rPr lang="en-US" sz="700" dirty="0" err="1"/>
              <a:t>GD.candidate</a:t>
            </a:r>
            <a:r>
              <a:rPr lang="en-US" sz="700" dirty="0"/>
              <a:t>=</a:t>
            </a:r>
            <a:r>
              <a:rPr lang="en-US" sz="700" dirty="0" err="1"/>
              <a:t>cbind</a:t>
            </a:r>
            <a:r>
              <a:rPr lang="en-US" sz="700" dirty="0"/>
              <a:t>(taxa,X1to5)</a:t>
            </a:r>
          </a:p>
          <a:p>
            <a:r>
              <a:rPr lang="en-US" sz="700" dirty="0" err="1"/>
              <a:t>mySim</a:t>
            </a:r>
            <a:r>
              <a:rPr lang="en-US" sz="700" dirty="0"/>
              <a:t>=</a:t>
            </a:r>
            <a:r>
              <a:rPr lang="en-US" sz="700" dirty="0" err="1"/>
              <a:t>GAPIT.Phenotype.Simulation</a:t>
            </a:r>
            <a:r>
              <a:rPr lang="en-US" sz="700" dirty="0"/>
              <a:t>(GD=</a:t>
            </a:r>
            <a:r>
              <a:rPr lang="en-US" sz="700" dirty="0" err="1"/>
              <a:t>GD.candidate,GM</a:t>
            </a:r>
            <a:r>
              <a:rPr lang="en-US" sz="700" dirty="0"/>
              <a:t>=</a:t>
            </a:r>
            <a:r>
              <a:rPr lang="en-US" sz="700" dirty="0" err="1"/>
              <a:t>myGM</a:t>
            </a:r>
            <a:r>
              <a:rPr lang="en-US" sz="700" dirty="0"/>
              <a:t>[index1to5,],h2=.5,NQTN=10,QTNDist="norm</a:t>
            </a:r>
            <a:r>
              <a:rPr lang="en-US" sz="700" dirty="0" smtClean="0"/>
              <a:t>")</a:t>
            </a:r>
            <a:endParaRPr lang="en-US" sz="900" dirty="0"/>
          </a:p>
        </p:txBody>
      </p:sp>
    </p:spTree>
    <p:extLst>
      <p:ext uri="{BB962C8B-B14F-4D97-AF65-F5344CB8AC3E}">
        <p14:creationId xmlns:p14="http://schemas.microsoft.com/office/powerpoint/2010/main" val="151500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791972"/>
          </a:xfrm>
        </p:spPr>
        <p:txBody>
          <a:bodyPr/>
          <a:lstStyle/>
          <a:p>
            <a:r>
              <a:rPr lang="en-US" dirty="0" err="1" smtClean="0"/>
              <a:t>GAPIT.FDR.TypeI</a:t>
            </a:r>
            <a:r>
              <a:rPr lang="en-US" dirty="0" smtClean="0"/>
              <a:t> Function</a:t>
            </a:r>
            <a:endParaRPr lang="en-US" dirty="0"/>
          </a:p>
        </p:txBody>
      </p:sp>
      <p:sp>
        <p:nvSpPr>
          <p:cNvPr id="4" name="Rectangle 3"/>
          <p:cNvSpPr/>
          <p:nvPr/>
        </p:nvSpPr>
        <p:spPr>
          <a:xfrm>
            <a:off x="457200" y="2527300"/>
            <a:ext cx="8407400" cy="1569660"/>
          </a:xfrm>
          <a:prstGeom prst="rect">
            <a:avLst/>
          </a:prstGeom>
        </p:spPr>
        <p:txBody>
          <a:bodyPr wrap="square">
            <a:spAutoFit/>
          </a:bodyPr>
          <a:lstStyle/>
          <a:p>
            <a:r>
              <a:rPr lang="en-US" sz="2400" dirty="0" err="1" smtClean="0"/>
              <a:t>myStat</a:t>
            </a:r>
            <a:r>
              <a:rPr lang="en-US" sz="2400" dirty="0" smtClean="0"/>
              <a:t>=</a:t>
            </a:r>
            <a:r>
              <a:rPr lang="en-US" sz="2400" dirty="0" err="1" smtClean="0"/>
              <a:t>GAPIT.FDR.TypeI</a:t>
            </a:r>
            <a:r>
              <a:rPr lang="en-US" sz="2400" dirty="0" smtClean="0"/>
              <a:t>(WS=c(1e0,1e3,1e4,1e5</a:t>
            </a:r>
            <a:r>
              <a:rPr lang="en-US" sz="2400" dirty="0"/>
              <a:t>),  </a:t>
            </a:r>
            <a:endParaRPr lang="en-US" sz="2400" dirty="0" smtClean="0"/>
          </a:p>
          <a:p>
            <a:r>
              <a:rPr lang="en-US" sz="2400" dirty="0" smtClean="0"/>
              <a:t>GM=</a:t>
            </a:r>
            <a:r>
              <a:rPr lang="en-US" sz="2400" dirty="0" err="1" smtClean="0"/>
              <a:t>myGM</a:t>
            </a:r>
            <a:r>
              <a:rPr lang="en-US" sz="2400" dirty="0"/>
              <a:t>,  </a:t>
            </a:r>
            <a:endParaRPr lang="en-US" sz="2400" dirty="0" smtClean="0"/>
          </a:p>
          <a:p>
            <a:r>
              <a:rPr lang="en-US" sz="2400" dirty="0" err="1" smtClean="0"/>
              <a:t>seqQTN</a:t>
            </a:r>
            <a:r>
              <a:rPr lang="en-US" sz="2400" dirty="0" smtClean="0"/>
              <a:t>=</a:t>
            </a:r>
            <a:r>
              <a:rPr lang="en-US" sz="2400" dirty="0" err="1" smtClean="0"/>
              <a:t>mySim$QTN.position</a:t>
            </a:r>
            <a:r>
              <a:rPr lang="en-US" sz="2400" dirty="0"/>
              <a:t>,  </a:t>
            </a:r>
            <a:endParaRPr lang="en-US" sz="2400" dirty="0" smtClean="0"/>
          </a:p>
          <a:p>
            <a:r>
              <a:rPr lang="en-US" sz="2400" dirty="0" smtClean="0"/>
              <a:t>GWAS=</a:t>
            </a:r>
            <a:r>
              <a:rPr lang="en-US" sz="2400" dirty="0" err="1" smtClean="0"/>
              <a:t>myGAPIT$GWAS</a:t>
            </a:r>
            <a:r>
              <a:rPr lang="en-US" sz="2400" dirty="0"/>
              <a:t>)</a:t>
            </a:r>
          </a:p>
        </p:txBody>
      </p:sp>
    </p:spTree>
    <p:extLst>
      <p:ext uri="{BB962C8B-B14F-4D97-AF65-F5344CB8AC3E}">
        <p14:creationId xmlns:p14="http://schemas.microsoft.com/office/powerpoint/2010/main" val="728797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791972"/>
          </a:xfrm>
        </p:spPr>
        <p:txBody>
          <a:bodyPr/>
          <a:lstStyle/>
          <a:p>
            <a:r>
              <a:rPr lang="en-US" dirty="0" smtClean="0"/>
              <a:t>Return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2546717"/>
            <a:ext cx="8572500" cy="4114800"/>
          </a:xfrm>
          <a:prstGeom prst="rect">
            <a:avLst/>
          </a:prstGeom>
        </p:spPr>
      </p:pic>
    </p:spTree>
    <p:extLst>
      <p:ext uri="{BB962C8B-B14F-4D97-AF65-F5344CB8AC3E}">
        <p14:creationId xmlns:p14="http://schemas.microsoft.com/office/powerpoint/2010/main" val="1799066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Under Curve (AUC)</a:t>
            </a:r>
            <a:endParaRPr lang="en-US" dirty="0"/>
          </a:p>
        </p:txBody>
      </p:sp>
      <p:sp>
        <p:nvSpPr>
          <p:cNvPr id="4" name="TextBox 3"/>
          <p:cNvSpPr txBox="1"/>
          <p:nvPr/>
        </p:nvSpPr>
        <p:spPr>
          <a:xfrm>
            <a:off x="116840" y="1675721"/>
            <a:ext cx="8910320" cy="1015663"/>
          </a:xfrm>
          <a:prstGeom prst="rect">
            <a:avLst/>
          </a:prstGeom>
          <a:solidFill>
            <a:schemeClr val="bg1">
              <a:alpha val="95000"/>
            </a:schemeClr>
          </a:solidFill>
          <a:ln>
            <a:solidFill>
              <a:schemeClr val="bg1">
                <a:lumMod val="50000"/>
              </a:schemeClr>
            </a:solidFill>
          </a:ln>
        </p:spPr>
        <p:txBody>
          <a:bodyPr wrap="square" rtlCol="0">
            <a:spAutoFit/>
          </a:bodyPr>
          <a:lstStyle/>
          <a:p>
            <a:r>
              <a:rPr lang="pl-PL" sz="2000" dirty="0"/>
              <a:t>par(</a:t>
            </a:r>
            <a:r>
              <a:rPr lang="pl-PL" sz="2000" dirty="0" err="1"/>
              <a:t>mfrow</a:t>
            </a:r>
            <a:r>
              <a:rPr lang="pl-PL" sz="2000" dirty="0"/>
              <a:t>=c(1,2),mar = c</a:t>
            </a:r>
            <a:r>
              <a:rPr lang="pl-PL" sz="2000" dirty="0" smtClean="0"/>
              <a:t>(5,2,5,2</a:t>
            </a:r>
            <a:r>
              <a:rPr lang="pl-PL" sz="2000" dirty="0"/>
              <a:t>))</a:t>
            </a:r>
          </a:p>
          <a:p>
            <a:r>
              <a:rPr lang="en-US" sz="2000" dirty="0" smtClean="0"/>
              <a:t>plot(</a:t>
            </a:r>
            <a:r>
              <a:rPr lang="en-US" sz="2000" dirty="0" err="1" smtClean="0"/>
              <a:t>myStat$FDR</a:t>
            </a:r>
            <a:r>
              <a:rPr lang="en-US" sz="2000" dirty="0" smtClean="0"/>
              <a:t>[,1],</a:t>
            </a:r>
            <a:r>
              <a:rPr lang="en-US" sz="2000" dirty="0" err="1" smtClean="0"/>
              <a:t>myStat$Power,type</a:t>
            </a:r>
            <a:r>
              <a:rPr lang="en-US" sz="2000" dirty="0" smtClean="0"/>
              <a:t>="b")</a:t>
            </a:r>
          </a:p>
          <a:p>
            <a:r>
              <a:rPr lang="en-US" sz="2000" dirty="0" smtClean="0"/>
              <a:t>plot(</a:t>
            </a:r>
            <a:r>
              <a:rPr lang="en-US" sz="2000" dirty="0" err="1" smtClean="0"/>
              <a:t>myStat$TypeI</a:t>
            </a:r>
            <a:r>
              <a:rPr lang="en-US" sz="2000" dirty="0" smtClean="0"/>
              <a:t>[,</a:t>
            </a:r>
            <a:r>
              <a:rPr lang="en-US" sz="2000" dirty="0"/>
              <a:t>1],</a:t>
            </a:r>
            <a:r>
              <a:rPr lang="en-US" sz="2000" dirty="0" err="1"/>
              <a:t>myStat$Power,type</a:t>
            </a:r>
            <a:r>
              <a:rPr lang="en-US" sz="2000" dirty="0"/>
              <a:t>="b</a:t>
            </a:r>
            <a:r>
              <a:rPr lang="en-US" sz="2000" dirty="0" smtClean="0"/>
              <a:t>")</a:t>
            </a:r>
            <a:endParaRPr lang="en-US" sz="2000" dirty="0"/>
          </a:p>
        </p:txBody>
      </p:sp>
      <p:pic>
        <p:nvPicPr>
          <p:cNvPr id="3" name="Picture 2"/>
          <p:cNvPicPr>
            <a:picLocks noChangeAspect="1"/>
          </p:cNvPicPr>
          <p:nvPr/>
        </p:nvPicPr>
        <p:blipFill>
          <a:blip r:embed="rId2"/>
          <a:stretch>
            <a:fillRect/>
          </a:stretch>
        </p:blipFill>
        <p:spPr>
          <a:xfrm>
            <a:off x="1371600" y="2715087"/>
            <a:ext cx="6400800" cy="4142913"/>
          </a:xfrm>
          <a:prstGeom prst="rect">
            <a:avLst/>
          </a:prstGeom>
        </p:spPr>
      </p:pic>
    </p:spTree>
    <p:extLst>
      <p:ext uri="{BB962C8B-B14F-4D97-AF65-F5344CB8AC3E}">
        <p14:creationId xmlns:p14="http://schemas.microsoft.com/office/powerpoint/2010/main" val="338008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Replicates</a:t>
            </a:r>
            <a:endParaRPr lang="en-US" dirty="0"/>
          </a:p>
        </p:txBody>
      </p:sp>
      <p:sp>
        <p:nvSpPr>
          <p:cNvPr id="4" name="TextBox 3"/>
          <p:cNvSpPr txBox="1"/>
          <p:nvPr/>
        </p:nvSpPr>
        <p:spPr>
          <a:xfrm>
            <a:off x="233680" y="1591056"/>
            <a:ext cx="8910320" cy="4708981"/>
          </a:xfrm>
          <a:prstGeom prst="rect">
            <a:avLst/>
          </a:prstGeom>
          <a:solidFill>
            <a:schemeClr val="bg1">
              <a:alpha val="95000"/>
            </a:schemeClr>
          </a:solidFill>
          <a:ln>
            <a:solidFill>
              <a:schemeClr val="bg1">
                <a:lumMod val="50000"/>
              </a:schemeClr>
            </a:solidFill>
          </a:ln>
        </p:spPr>
        <p:txBody>
          <a:bodyPr wrap="square" rtlCol="0">
            <a:spAutoFit/>
          </a:bodyPr>
          <a:lstStyle/>
          <a:p>
            <a:r>
              <a:rPr lang="en-US" sz="2000" dirty="0" err="1" smtClean="0"/>
              <a:t>nrep</a:t>
            </a:r>
            <a:r>
              <a:rPr lang="en-US" sz="2000" dirty="0" smtClean="0"/>
              <a:t>=3</a:t>
            </a:r>
          </a:p>
          <a:p>
            <a:r>
              <a:rPr lang="en-US" sz="2000" dirty="0" err="1" smtClean="0"/>
              <a:t>set.seed</a:t>
            </a:r>
            <a:r>
              <a:rPr lang="en-US" sz="2000" dirty="0" smtClean="0"/>
              <a:t>(99164)</a:t>
            </a:r>
          </a:p>
          <a:p>
            <a:r>
              <a:rPr lang="en-US" sz="2000" dirty="0" err="1" smtClean="0"/>
              <a:t>statRep</a:t>
            </a:r>
            <a:r>
              <a:rPr lang="en-US" sz="2000" dirty="0" smtClean="0"/>
              <a:t>=replicate(</a:t>
            </a:r>
            <a:r>
              <a:rPr lang="en-US" sz="2000" dirty="0" err="1" smtClean="0"/>
              <a:t>nrep</a:t>
            </a:r>
            <a:r>
              <a:rPr lang="en-US" sz="2000" dirty="0" smtClean="0"/>
              <a:t>, {</a:t>
            </a:r>
            <a:endParaRPr lang="en-US" sz="2000" dirty="0"/>
          </a:p>
          <a:p>
            <a:r>
              <a:rPr lang="en-US" sz="2000" dirty="0" err="1"/>
              <a:t>mySim</a:t>
            </a:r>
            <a:r>
              <a:rPr lang="en-US" sz="2000" dirty="0"/>
              <a:t>=</a:t>
            </a:r>
            <a:r>
              <a:rPr lang="en-US" sz="2000" dirty="0" err="1"/>
              <a:t>GAPIT.Phenotype.Simulation</a:t>
            </a:r>
            <a:r>
              <a:rPr lang="en-US" sz="2000" dirty="0"/>
              <a:t>(GD=</a:t>
            </a:r>
            <a:r>
              <a:rPr lang="en-US" sz="2000" dirty="0" err="1"/>
              <a:t>GD.candidate,GM</a:t>
            </a:r>
            <a:r>
              <a:rPr lang="en-US" sz="2000" dirty="0"/>
              <a:t>=</a:t>
            </a:r>
            <a:r>
              <a:rPr lang="en-US" sz="2000" dirty="0" err="1"/>
              <a:t>myGM</a:t>
            </a:r>
            <a:r>
              <a:rPr lang="en-US" sz="2000" dirty="0"/>
              <a:t>[index1to5,],h2=.5,NQTN=10,QTNDist="norm</a:t>
            </a:r>
            <a:r>
              <a:rPr lang="en-US" sz="2000" dirty="0" smtClean="0"/>
              <a:t>")</a:t>
            </a:r>
          </a:p>
          <a:p>
            <a:endParaRPr lang="en-US" sz="2000" dirty="0" smtClean="0"/>
          </a:p>
          <a:p>
            <a:r>
              <a:rPr lang="en-US" sz="2000" dirty="0" err="1"/>
              <a:t>myGAPIT</a:t>
            </a:r>
            <a:r>
              <a:rPr lang="en-US" sz="2000" dirty="0"/>
              <a:t>=GAPIT(  Y=</a:t>
            </a:r>
            <a:r>
              <a:rPr lang="en-US" sz="2000" dirty="0" err="1"/>
              <a:t>mySim$Y</a:t>
            </a:r>
            <a:r>
              <a:rPr lang="en-US" sz="2000" dirty="0"/>
              <a:t>,  GD=</a:t>
            </a:r>
            <a:r>
              <a:rPr lang="en-US" sz="2000" dirty="0" err="1"/>
              <a:t>myGD</a:t>
            </a:r>
            <a:r>
              <a:rPr lang="en-US" sz="2000" dirty="0"/>
              <a:t>,  GM=</a:t>
            </a:r>
            <a:r>
              <a:rPr lang="en-US" sz="2000" dirty="0" err="1"/>
              <a:t>myGM</a:t>
            </a:r>
            <a:r>
              <a:rPr lang="en-US" sz="2000" dirty="0"/>
              <a:t>,  </a:t>
            </a:r>
            <a:r>
              <a:rPr lang="en-US" sz="2000" dirty="0" err="1"/>
              <a:t>QTN.position</a:t>
            </a:r>
            <a:r>
              <a:rPr lang="en-US" sz="2000" dirty="0"/>
              <a:t>=</a:t>
            </a:r>
            <a:r>
              <a:rPr lang="en-US" sz="2000" dirty="0" err="1"/>
              <a:t>mySim$QTN.position</a:t>
            </a:r>
            <a:r>
              <a:rPr lang="en-US" sz="2000" dirty="0"/>
              <a:t>,  </a:t>
            </a:r>
            <a:r>
              <a:rPr lang="en-US" sz="2000" dirty="0" err="1"/>
              <a:t>PCA.total</a:t>
            </a:r>
            <a:r>
              <a:rPr lang="en-US" sz="2000" dirty="0"/>
              <a:t>=3,  </a:t>
            </a:r>
            <a:r>
              <a:rPr lang="en-US" sz="2000" dirty="0" err="1"/>
              <a:t>sangwich.top</a:t>
            </a:r>
            <a:r>
              <a:rPr lang="en-US" sz="2000" dirty="0"/>
              <a:t>="MLM", #options are GLM,MLM,CMLM, </a:t>
            </a:r>
            <a:r>
              <a:rPr lang="en-US" sz="2000" dirty="0" err="1"/>
              <a:t>FaST</a:t>
            </a:r>
            <a:r>
              <a:rPr lang="en-US" sz="2000" dirty="0"/>
              <a:t> and SUPER   </a:t>
            </a:r>
            <a:endParaRPr lang="en-US" sz="2000" dirty="0" smtClean="0"/>
          </a:p>
          <a:p>
            <a:r>
              <a:rPr lang="en-US" sz="2000" dirty="0" err="1" smtClean="0"/>
              <a:t>sangwich.bottom</a:t>
            </a:r>
            <a:r>
              <a:rPr lang="en-US" sz="2000" dirty="0"/>
              <a:t>="SUPER", #options are GLM,MLM,CMLM, </a:t>
            </a:r>
            <a:r>
              <a:rPr lang="en-US" sz="2000" dirty="0" err="1"/>
              <a:t>FaST</a:t>
            </a:r>
            <a:r>
              <a:rPr lang="en-US" sz="2000" dirty="0"/>
              <a:t> and SUPER   LD=0.1,  memo="SUPER</a:t>
            </a:r>
            <a:r>
              <a:rPr lang="en-US" sz="2000" dirty="0" smtClean="0"/>
              <a:t>")</a:t>
            </a:r>
          </a:p>
          <a:p>
            <a:endParaRPr lang="en-US" sz="2000" dirty="0" smtClean="0"/>
          </a:p>
          <a:p>
            <a:r>
              <a:rPr lang="en-US" sz="2000" dirty="0" err="1"/>
              <a:t>myStat</a:t>
            </a:r>
            <a:r>
              <a:rPr lang="en-US" sz="2000" dirty="0"/>
              <a:t>=</a:t>
            </a:r>
            <a:r>
              <a:rPr lang="en-US" sz="2000" dirty="0" err="1"/>
              <a:t>GAPIT.FDR.TypeI</a:t>
            </a:r>
            <a:r>
              <a:rPr lang="en-US" sz="2000" dirty="0"/>
              <a:t>(WS=c(1e0,1e3,1e4,1e5),GM=</a:t>
            </a:r>
            <a:r>
              <a:rPr lang="en-US" sz="2000" dirty="0" err="1"/>
              <a:t>myGM,seqQTN</a:t>
            </a:r>
            <a:r>
              <a:rPr lang="en-US" sz="2000" dirty="0"/>
              <a:t>=</a:t>
            </a:r>
            <a:r>
              <a:rPr lang="en-US" sz="2000" dirty="0" err="1"/>
              <a:t>mySim$QTN.position,GWAS</a:t>
            </a:r>
            <a:r>
              <a:rPr lang="en-US" sz="2000" dirty="0"/>
              <a:t>=</a:t>
            </a:r>
            <a:r>
              <a:rPr lang="en-US" sz="2000" dirty="0" err="1"/>
              <a:t>myGAPIT$GWAS</a:t>
            </a:r>
            <a:r>
              <a:rPr lang="en-US" sz="2000" dirty="0" smtClean="0"/>
              <a:t>)</a:t>
            </a:r>
          </a:p>
          <a:p>
            <a:r>
              <a:rPr lang="en-US" sz="2000" dirty="0" smtClean="0"/>
              <a:t>})</a:t>
            </a:r>
          </a:p>
        </p:txBody>
      </p:sp>
    </p:spTree>
    <p:extLst>
      <p:ext uri="{BB962C8B-B14F-4D97-AF65-F5344CB8AC3E}">
        <p14:creationId xmlns:p14="http://schemas.microsoft.com/office/powerpoint/2010/main" val="808377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855472"/>
          </a:xfrm>
        </p:spPr>
        <p:txBody>
          <a:bodyPr/>
          <a:lstStyle/>
          <a:p>
            <a:r>
              <a:rPr lang="en-US" dirty="0" err="1" smtClean="0">
                <a:solidFill>
                  <a:schemeClr val="accent2"/>
                </a:solidFill>
              </a:rPr>
              <a:t>str</a:t>
            </a:r>
            <a:r>
              <a:rPr lang="en-US" dirty="0" smtClean="0">
                <a:solidFill>
                  <a:schemeClr val="accent2"/>
                </a:solidFill>
              </a:rPr>
              <a:t>(</a:t>
            </a:r>
            <a:r>
              <a:rPr lang="en-US" dirty="0" err="1" smtClean="0">
                <a:solidFill>
                  <a:schemeClr val="accent2"/>
                </a:solidFill>
              </a:rPr>
              <a:t>statRep</a:t>
            </a:r>
            <a:r>
              <a:rPr lang="en-US" dirty="0" smtClean="0">
                <a:solidFill>
                  <a:schemeClr val="accent2"/>
                </a:solidFill>
              </a:rPr>
              <a:t>)</a:t>
            </a:r>
            <a:endParaRPr lang="en-US" dirty="0">
              <a:solidFill>
                <a:schemeClr val="accent2"/>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25" y="1314552"/>
            <a:ext cx="7702550" cy="5454547"/>
          </a:xfrm>
          <a:prstGeom prst="rect">
            <a:avLst/>
          </a:prstGeom>
        </p:spPr>
      </p:pic>
      <p:sp>
        <p:nvSpPr>
          <p:cNvPr id="4" name="Rectangle 3"/>
          <p:cNvSpPr/>
          <p:nvPr/>
        </p:nvSpPr>
        <p:spPr>
          <a:xfrm>
            <a:off x="508000" y="5218772"/>
            <a:ext cx="7915275" cy="1550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931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Kinship based on QTN</a:t>
            </a:r>
          </a:p>
          <a:p>
            <a:r>
              <a:rPr lang="en-US" dirty="0" smtClean="0"/>
              <a:t>Confounding between QTN and kinship</a:t>
            </a:r>
          </a:p>
          <a:p>
            <a:r>
              <a:rPr lang="en-US" dirty="0" smtClean="0"/>
              <a:t>Complimentary kinship</a:t>
            </a:r>
          </a:p>
          <a:p>
            <a:r>
              <a:rPr lang="en-US" dirty="0" smtClean="0"/>
              <a:t>SUPER</a:t>
            </a:r>
            <a:endParaRPr lang="en-US"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31702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Means over replicates</a:t>
            </a:r>
            <a:endParaRPr lang="en-US" dirty="0"/>
          </a:p>
        </p:txBody>
      </p:sp>
      <p:sp>
        <p:nvSpPr>
          <p:cNvPr id="4" name="TextBox 3"/>
          <p:cNvSpPr txBox="1"/>
          <p:nvPr/>
        </p:nvSpPr>
        <p:spPr>
          <a:xfrm>
            <a:off x="116840" y="2578868"/>
            <a:ext cx="8910320" cy="3785652"/>
          </a:xfrm>
          <a:prstGeom prst="rect">
            <a:avLst/>
          </a:prstGeom>
          <a:solidFill>
            <a:schemeClr val="bg1">
              <a:alpha val="95000"/>
            </a:schemeClr>
          </a:solidFill>
          <a:ln>
            <a:solidFill>
              <a:schemeClr val="bg1">
                <a:lumMod val="50000"/>
              </a:schemeClr>
            </a:solidFill>
          </a:ln>
        </p:spPr>
        <p:txBody>
          <a:bodyPr wrap="square" rtlCol="0">
            <a:spAutoFit/>
          </a:bodyPr>
          <a:lstStyle/>
          <a:p>
            <a:r>
              <a:rPr lang="en-US" sz="2000" dirty="0"/>
              <a:t>power=</a:t>
            </a:r>
            <a:r>
              <a:rPr lang="en-US" sz="2000" dirty="0" err="1"/>
              <a:t>statRep</a:t>
            </a:r>
            <a:r>
              <a:rPr lang="en-US" sz="2000" dirty="0"/>
              <a:t>[[2</a:t>
            </a:r>
            <a:r>
              <a:rPr lang="en-US" sz="2000" dirty="0" smtClean="0"/>
              <a:t>]]</a:t>
            </a:r>
          </a:p>
          <a:p>
            <a:endParaRPr lang="en-US" sz="2000" dirty="0" smtClean="0"/>
          </a:p>
          <a:p>
            <a:r>
              <a:rPr lang="en-US" sz="2000" dirty="0" smtClean="0"/>
              <a:t>#FDR</a:t>
            </a:r>
            <a:endParaRPr lang="en-US" sz="2000" dirty="0"/>
          </a:p>
          <a:p>
            <a:r>
              <a:rPr lang="en-US" sz="2000" dirty="0" err="1"/>
              <a:t>s.fdr</a:t>
            </a:r>
            <a:r>
              <a:rPr lang="en-US" sz="2000" dirty="0"/>
              <a:t>=</a:t>
            </a:r>
            <a:r>
              <a:rPr lang="en-US" sz="2000" dirty="0" err="1"/>
              <a:t>seq</a:t>
            </a:r>
            <a:r>
              <a:rPr lang="en-US" sz="2000" dirty="0"/>
              <a:t>(3,length(</a:t>
            </a:r>
            <a:r>
              <a:rPr lang="en-US" sz="2000" dirty="0" err="1"/>
              <a:t>statRep</a:t>
            </a:r>
            <a:r>
              <a:rPr lang="en-US" sz="2000" dirty="0"/>
              <a:t>),7)</a:t>
            </a:r>
          </a:p>
          <a:p>
            <a:r>
              <a:rPr lang="en-US" sz="2000" dirty="0" err="1"/>
              <a:t>fdr</a:t>
            </a:r>
            <a:r>
              <a:rPr lang="en-US" sz="2000" dirty="0"/>
              <a:t>=</a:t>
            </a:r>
            <a:r>
              <a:rPr lang="en-US" sz="2000" dirty="0" err="1"/>
              <a:t>statRep</a:t>
            </a:r>
            <a:r>
              <a:rPr lang="en-US" sz="2000" dirty="0"/>
              <a:t>[</a:t>
            </a:r>
            <a:r>
              <a:rPr lang="en-US" sz="2000" dirty="0" err="1"/>
              <a:t>s.fdr</a:t>
            </a:r>
            <a:r>
              <a:rPr lang="en-US" sz="2000" dirty="0"/>
              <a:t>]</a:t>
            </a:r>
          </a:p>
          <a:p>
            <a:r>
              <a:rPr lang="en-US" sz="2000" dirty="0" err="1"/>
              <a:t>fdr.mean</a:t>
            </a:r>
            <a:r>
              <a:rPr lang="en-US" sz="2000" dirty="0"/>
              <a:t>=Reduce ("+", </a:t>
            </a:r>
            <a:r>
              <a:rPr lang="en-US" sz="2000" dirty="0" err="1"/>
              <a:t>fdr</a:t>
            </a:r>
            <a:r>
              <a:rPr lang="en-US" sz="2000" dirty="0"/>
              <a:t>) / length(</a:t>
            </a:r>
            <a:r>
              <a:rPr lang="en-US" sz="2000" dirty="0" err="1"/>
              <a:t>fdr</a:t>
            </a:r>
            <a:r>
              <a:rPr lang="en-US" sz="2000" dirty="0" smtClean="0"/>
              <a:t>)</a:t>
            </a:r>
          </a:p>
          <a:p>
            <a:endParaRPr lang="en-US" sz="2000" dirty="0" smtClean="0"/>
          </a:p>
          <a:p>
            <a:r>
              <a:rPr lang="en-US" sz="2000" dirty="0" smtClean="0"/>
              <a:t>#AUC: power vs. FDR</a:t>
            </a:r>
            <a:endParaRPr lang="en-US" sz="2000" dirty="0"/>
          </a:p>
          <a:p>
            <a:r>
              <a:rPr lang="en-US" sz="2000" dirty="0" err="1"/>
              <a:t>s.auc.fdr</a:t>
            </a:r>
            <a:r>
              <a:rPr lang="en-US" sz="2000" dirty="0"/>
              <a:t>=</a:t>
            </a:r>
            <a:r>
              <a:rPr lang="en-US" sz="2000" dirty="0" err="1"/>
              <a:t>seq</a:t>
            </a:r>
            <a:r>
              <a:rPr lang="en-US" sz="2000" dirty="0"/>
              <a:t>(6,length(</a:t>
            </a:r>
            <a:r>
              <a:rPr lang="en-US" sz="2000" dirty="0" err="1"/>
              <a:t>statRep</a:t>
            </a:r>
            <a:r>
              <a:rPr lang="en-US" sz="2000" dirty="0"/>
              <a:t>),7</a:t>
            </a:r>
            <a:r>
              <a:rPr lang="en-US" sz="2000" dirty="0" smtClean="0"/>
              <a:t>)</a:t>
            </a:r>
          </a:p>
          <a:p>
            <a:r>
              <a:rPr lang="en-US" sz="2000" dirty="0" err="1" smtClean="0"/>
              <a:t>auc.fdr</a:t>
            </a:r>
            <a:r>
              <a:rPr lang="en-US" sz="2000" dirty="0" smtClean="0"/>
              <a:t>=</a:t>
            </a:r>
            <a:r>
              <a:rPr lang="en-US" sz="2000" dirty="0" err="1" smtClean="0"/>
              <a:t>statRep</a:t>
            </a:r>
            <a:r>
              <a:rPr lang="en-US" sz="2000" dirty="0" smtClean="0"/>
              <a:t>[</a:t>
            </a:r>
            <a:r>
              <a:rPr lang="en-US" sz="2000" dirty="0" err="1" smtClean="0"/>
              <a:t>s.auc.fdr</a:t>
            </a:r>
            <a:r>
              <a:rPr lang="en-US" sz="2000" dirty="0" smtClean="0"/>
              <a:t>]</a:t>
            </a:r>
          </a:p>
          <a:p>
            <a:r>
              <a:rPr lang="en-US" sz="2000" dirty="0" err="1" smtClean="0"/>
              <a:t>auc.fdr.mean</a:t>
            </a:r>
            <a:r>
              <a:rPr lang="en-US" sz="2000" dirty="0" smtClean="0"/>
              <a:t>=Reduce </a:t>
            </a:r>
            <a:r>
              <a:rPr lang="en-US" sz="2000" dirty="0"/>
              <a:t>("+", </a:t>
            </a:r>
            <a:r>
              <a:rPr lang="en-US" sz="2000" dirty="0" err="1"/>
              <a:t>auc.fdr</a:t>
            </a:r>
            <a:r>
              <a:rPr lang="en-US" sz="2000" dirty="0"/>
              <a:t>) / length(</a:t>
            </a:r>
            <a:r>
              <a:rPr lang="en-US" sz="2000" dirty="0" err="1"/>
              <a:t>auc.fdr</a:t>
            </a:r>
            <a:r>
              <a:rPr lang="en-US" sz="2000" dirty="0" smtClean="0"/>
              <a:t>)</a:t>
            </a:r>
          </a:p>
          <a:p>
            <a:endParaRPr lang="en-US" sz="2000" dirty="0"/>
          </a:p>
        </p:txBody>
      </p:sp>
    </p:spTree>
    <p:extLst>
      <p:ext uri="{BB962C8B-B14F-4D97-AF65-F5344CB8AC3E}">
        <p14:creationId xmlns:p14="http://schemas.microsoft.com/office/powerpoint/2010/main" val="467260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Plots of power vs. FDR</a:t>
            </a:r>
            <a:endParaRPr lang="en-US" dirty="0"/>
          </a:p>
        </p:txBody>
      </p:sp>
      <p:sp>
        <p:nvSpPr>
          <p:cNvPr id="4" name="TextBox 3"/>
          <p:cNvSpPr txBox="1"/>
          <p:nvPr/>
        </p:nvSpPr>
        <p:spPr>
          <a:xfrm>
            <a:off x="233680" y="1591056"/>
            <a:ext cx="8910320" cy="1631216"/>
          </a:xfrm>
          <a:prstGeom prst="rect">
            <a:avLst/>
          </a:prstGeom>
          <a:solidFill>
            <a:schemeClr val="bg1">
              <a:alpha val="95000"/>
            </a:schemeClr>
          </a:solidFill>
          <a:ln>
            <a:solidFill>
              <a:schemeClr val="bg1">
                <a:lumMod val="50000"/>
              </a:schemeClr>
            </a:solidFill>
          </a:ln>
        </p:spPr>
        <p:txBody>
          <a:bodyPr wrap="square" rtlCol="0">
            <a:spAutoFit/>
          </a:bodyPr>
          <a:lstStyle/>
          <a:p>
            <a:r>
              <a:rPr lang="en-US" sz="2000" dirty="0" err="1"/>
              <a:t>theColor</a:t>
            </a:r>
            <a:r>
              <a:rPr lang="en-US" sz="2000" dirty="0"/>
              <a:t>=rainbow(4)</a:t>
            </a:r>
          </a:p>
          <a:p>
            <a:r>
              <a:rPr lang="en-US" sz="2000" dirty="0"/>
              <a:t>plot(</a:t>
            </a:r>
            <a:r>
              <a:rPr lang="en-US" sz="2000" dirty="0" err="1"/>
              <a:t>fdr.mean</a:t>
            </a:r>
            <a:r>
              <a:rPr lang="en-US" sz="2000" dirty="0"/>
              <a:t>[,1],power , type="b", col=</a:t>
            </a:r>
            <a:r>
              <a:rPr lang="en-US" sz="2000" dirty="0" err="1"/>
              <a:t>theColor</a:t>
            </a:r>
            <a:r>
              <a:rPr lang="en-US" sz="2000" dirty="0"/>
              <a:t> [1],</a:t>
            </a:r>
            <a:r>
              <a:rPr lang="en-US" sz="2000" dirty="0" err="1"/>
              <a:t>xlim</a:t>
            </a:r>
            <a:r>
              <a:rPr lang="en-US" sz="2000" dirty="0"/>
              <a:t>=c(0,1))</a:t>
            </a:r>
          </a:p>
          <a:p>
            <a:r>
              <a:rPr lang="en-US" sz="2000" dirty="0"/>
              <a:t>for(</a:t>
            </a:r>
            <a:r>
              <a:rPr lang="en-US" sz="2000" dirty="0" err="1"/>
              <a:t>i</a:t>
            </a:r>
            <a:r>
              <a:rPr lang="en-US" sz="2000" dirty="0"/>
              <a:t> in 2:ncol(</a:t>
            </a:r>
            <a:r>
              <a:rPr lang="en-US" sz="2000" dirty="0" err="1"/>
              <a:t>fdr.mean</a:t>
            </a:r>
            <a:r>
              <a:rPr lang="en-US" sz="2000" dirty="0"/>
              <a:t>)){</a:t>
            </a:r>
          </a:p>
          <a:p>
            <a:r>
              <a:rPr lang="en-US" sz="2000" dirty="0"/>
              <a:t>  lines(</a:t>
            </a:r>
            <a:r>
              <a:rPr lang="en-US" sz="2000" dirty="0" err="1"/>
              <a:t>fdr.mean</a:t>
            </a:r>
            <a:r>
              <a:rPr lang="en-US" sz="2000" dirty="0"/>
              <a:t>[,</a:t>
            </a:r>
            <a:r>
              <a:rPr lang="en-US" sz="2000" dirty="0" err="1"/>
              <a:t>i</a:t>
            </a:r>
            <a:r>
              <a:rPr lang="en-US" sz="2000" dirty="0"/>
              <a:t>], power , type="b", col= </a:t>
            </a:r>
            <a:r>
              <a:rPr lang="en-US" sz="2000" dirty="0" err="1"/>
              <a:t>theColor</a:t>
            </a:r>
            <a:r>
              <a:rPr lang="en-US" sz="2000" dirty="0"/>
              <a:t> [</a:t>
            </a:r>
            <a:r>
              <a:rPr lang="en-US" sz="2000" dirty="0" err="1"/>
              <a:t>i</a:t>
            </a:r>
            <a:r>
              <a:rPr lang="en-US" sz="2000" dirty="0"/>
              <a:t>])</a:t>
            </a:r>
          </a:p>
          <a:p>
            <a:r>
              <a:rPr lang="en-US" sz="2000" dirty="0"/>
              <a:t>}</a:t>
            </a:r>
          </a:p>
        </p:txBody>
      </p:sp>
      <p:pic>
        <p:nvPicPr>
          <p:cNvPr id="3" name="Picture 2"/>
          <p:cNvPicPr>
            <a:picLocks noChangeAspect="1"/>
          </p:cNvPicPr>
          <p:nvPr/>
        </p:nvPicPr>
        <p:blipFill>
          <a:blip r:embed="rId2"/>
          <a:stretch>
            <a:fillRect/>
          </a:stretch>
        </p:blipFill>
        <p:spPr>
          <a:xfrm>
            <a:off x="1485900" y="3086100"/>
            <a:ext cx="6172200" cy="3771900"/>
          </a:xfrm>
          <a:prstGeom prst="rect">
            <a:avLst/>
          </a:prstGeom>
        </p:spPr>
      </p:pic>
    </p:spTree>
    <p:extLst>
      <p:ext uri="{BB962C8B-B14F-4D97-AF65-F5344CB8AC3E}">
        <p14:creationId xmlns:p14="http://schemas.microsoft.com/office/powerpoint/2010/main" val="2055245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Kinship based on QTN</a:t>
            </a:r>
          </a:p>
          <a:p>
            <a:r>
              <a:rPr lang="en-US" dirty="0" smtClean="0"/>
              <a:t>Confounding between QTN and kinship</a:t>
            </a:r>
          </a:p>
          <a:p>
            <a:r>
              <a:rPr lang="en-US" dirty="0" smtClean="0"/>
              <a:t>Complimentary kinship</a:t>
            </a:r>
          </a:p>
          <a:p>
            <a:r>
              <a:rPr lang="en-US" dirty="0" smtClean="0"/>
              <a:t>SUPER</a:t>
            </a:r>
            <a:endParaRPr lang="en-US" dirty="0"/>
          </a:p>
        </p:txBody>
      </p:sp>
      <p:sp>
        <p:nvSpPr>
          <p:cNvPr id="3" name="Title 2"/>
          <p:cNvSpPr>
            <a:spLocks noGrp="1"/>
          </p:cNvSpPr>
          <p:nvPr>
            <p:ph type="title"/>
          </p:nvPr>
        </p:nvSpPr>
        <p:spPr/>
        <p:txBody>
          <a:bodyPr/>
          <a:lstStyle/>
          <a:p>
            <a:r>
              <a:rPr lang="en-US" dirty="0" smtClean="0"/>
              <a:t>Highlight</a:t>
            </a:r>
            <a:endParaRPr lang="en-US" dirty="0"/>
          </a:p>
        </p:txBody>
      </p:sp>
    </p:spTree>
    <p:extLst>
      <p:ext uri="{BB962C8B-B14F-4D97-AF65-F5344CB8AC3E}">
        <p14:creationId xmlns:p14="http://schemas.microsoft.com/office/powerpoint/2010/main" val="20882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Kinship defined by single marker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926317"/>
              </p:ext>
            </p:extLst>
          </p:nvPr>
        </p:nvGraphicFramePr>
        <p:xfrm>
          <a:off x="2642094" y="2674940"/>
          <a:ext cx="3867750" cy="3451221"/>
        </p:xfrm>
        <a:graphic>
          <a:graphicData uri="http://schemas.openxmlformats.org/drawingml/2006/table">
            <a:tbl>
              <a:tblPr/>
              <a:tblGrid>
                <a:gridCol w="429750"/>
                <a:gridCol w="429750"/>
                <a:gridCol w="429750"/>
                <a:gridCol w="429750"/>
                <a:gridCol w="429750"/>
                <a:gridCol w="429750"/>
                <a:gridCol w="429750"/>
                <a:gridCol w="429750"/>
                <a:gridCol w="429750"/>
              </a:tblGrid>
              <a:tr h="383469">
                <a:tc>
                  <a:txBody>
                    <a:bodyPr/>
                    <a:lstStyle/>
                    <a:p>
                      <a:pPr algn="ctr" fontAlgn="ctr"/>
                      <a:endParaRPr lang="en-US" sz="1800" b="1" i="0" u="none" strike="noStrike" dirty="0">
                        <a:solidFill>
                          <a:srgbClr val="000000"/>
                        </a:solidFill>
                        <a:effectLst/>
                        <a:latin typeface="Calibri"/>
                      </a:endParaRPr>
                    </a:p>
                  </a:txBody>
                  <a:tcPr marL="6612" marR="6612" marT="6612" marB="0" anchor="ctr">
                    <a:lnL>
                      <a:noFill/>
                    </a:lnL>
                    <a:lnR>
                      <a:noFill/>
                    </a:lnR>
                    <a:lnT>
                      <a:noFill/>
                    </a:lnT>
                    <a:lnB>
                      <a:noFill/>
                    </a:lnB>
                  </a:tcPr>
                </a:tc>
                <a:tc>
                  <a:txBody>
                    <a:bodyPr/>
                    <a:lstStyle/>
                    <a:p>
                      <a:pPr algn="ctr" fontAlgn="ctr"/>
                      <a:r>
                        <a:rPr lang="en-US" sz="1800" b="1" i="0" u="none" strike="noStrike" dirty="0">
                          <a:solidFill>
                            <a:srgbClr val="000000"/>
                          </a:solidFill>
                          <a:effectLst/>
                          <a:latin typeface="Calibri"/>
                        </a:rPr>
                        <a:t>S1</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S2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S3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S4</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R1</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R4</a:t>
                      </a:r>
                    </a:p>
                  </a:txBody>
                  <a:tcPr marL="6612" marR="6612" marT="6612" marB="0" anchor="ctr">
                    <a:lnL>
                      <a:noFill/>
                    </a:lnL>
                    <a:lnR>
                      <a:noFill/>
                    </a:lnR>
                    <a:lnT>
                      <a:noFill/>
                    </a:lnT>
                    <a:lnB>
                      <a:noFill/>
                    </a:lnB>
                  </a:tcPr>
                </a:tc>
              </a:tr>
              <a:tr h="383469">
                <a:tc>
                  <a:txBody>
                    <a:bodyPr/>
                    <a:lstStyle/>
                    <a:p>
                      <a:pPr algn="ctr" fontAlgn="ctr"/>
                      <a:r>
                        <a:rPr lang="en-US" sz="1800" b="1" i="0" u="none" strike="noStrike">
                          <a:solidFill>
                            <a:srgbClr val="000000"/>
                          </a:solidFill>
                          <a:effectLst/>
                          <a:latin typeface="Calibri"/>
                        </a:rPr>
                        <a:t>S1</a:t>
                      </a:r>
                    </a:p>
                  </a:txBody>
                  <a:tcPr marL="6612" marR="6612" marT="6612" marB="0" anchor="ctr">
                    <a:lnL>
                      <a:noFill/>
                    </a:lnL>
                    <a:lnR>
                      <a:noFill/>
                    </a:lnR>
                    <a:lnT>
                      <a:noFill/>
                    </a:lnT>
                    <a:lnB>
                      <a:noFill/>
                    </a:lnB>
                  </a:tcPr>
                </a:tc>
                <a:tc>
                  <a:txBody>
                    <a:bodyPr/>
                    <a:lstStyle/>
                    <a:p>
                      <a:pPr algn="ctr" fontAlgn="ctr"/>
                      <a:r>
                        <a:rPr lang="en-US" sz="1800" b="1" i="0" u="none" strike="noStrike" dirty="0">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r>
              <a:tr h="383469">
                <a:tc>
                  <a:txBody>
                    <a:bodyPr/>
                    <a:lstStyle/>
                    <a:p>
                      <a:pPr algn="ctr" fontAlgn="ctr"/>
                      <a:r>
                        <a:rPr lang="en-US" sz="1800" b="1" i="0" u="none" strike="noStrike">
                          <a:solidFill>
                            <a:srgbClr val="000000"/>
                          </a:solidFill>
                          <a:effectLst/>
                          <a:latin typeface="Calibri"/>
                        </a:rPr>
                        <a:t>S2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r>
              <a:tr h="383469">
                <a:tc>
                  <a:txBody>
                    <a:bodyPr/>
                    <a:lstStyle/>
                    <a:p>
                      <a:pPr algn="ctr" fontAlgn="ctr"/>
                      <a:r>
                        <a:rPr lang="en-US" sz="1800" b="1" i="0" u="none" strike="noStrike">
                          <a:solidFill>
                            <a:srgbClr val="000000"/>
                          </a:solidFill>
                          <a:effectLst/>
                          <a:latin typeface="Calibri"/>
                        </a:rPr>
                        <a:t>S3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r>
              <a:tr h="383469">
                <a:tc>
                  <a:txBody>
                    <a:bodyPr/>
                    <a:lstStyle/>
                    <a:p>
                      <a:pPr algn="ctr" fontAlgn="ctr"/>
                      <a:r>
                        <a:rPr lang="en-US" sz="1800" b="1" i="0" u="none" strike="noStrike">
                          <a:solidFill>
                            <a:srgbClr val="000000"/>
                          </a:solidFill>
                          <a:effectLst/>
                          <a:latin typeface="Calibri"/>
                        </a:rPr>
                        <a:t>S4</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r>
              <a:tr h="383469">
                <a:tc>
                  <a:txBody>
                    <a:bodyPr/>
                    <a:lstStyle/>
                    <a:p>
                      <a:pPr algn="ctr" fontAlgn="ctr"/>
                      <a:r>
                        <a:rPr lang="en-US" sz="1800" b="1" i="0" u="none" strike="noStrike">
                          <a:solidFill>
                            <a:srgbClr val="000000"/>
                          </a:solidFill>
                          <a:effectLst/>
                          <a:latin typeface="Calibri"/>
                        </a:rPr>
                        <a:t>R1</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dirty="0">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r>
              <a:tr h="383469">
                <a:tc>
                  <a:txBody>
                    <a:bodyPr/>
                    <a:lstStyle/>
                    <a:p>
                      <a:pPr algn="ctr" fontAlgn="ctr"/>
                      <a:r>
                        <a:rPr lang="en-US" sz="1800" b="1" i="0" u="none" strike="noStrike">
                          <a:solidFill>
                            <a:srgbClr val="000000"/>
                          </a:solidFill>
                          <a:effectLst/>
                          <a:latin typeface="Calibri"/>
                        </a:rPr>
                        <a:t>R2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r>
              <a:tr h="383469">
                <a:tc>
                  <a:txBody>
                    <a:bodyPr/>
                    <a:lstStyle/>
                    <a:p>
                      <a:pPr algn="ctr" fontAlgn="ctr"/>
                      <a:r>
                        <a:rPr lang="en-US" sz="1800" b="1" i="0" u="none" strike="noStrike">
                          <a:solidFill>
                            <a:srgbClr val="000000"/>
                          </a:solidFill>
                          <a:effectLst/>
                          <a:latin typeface="Calibri"/>
                        </a:rPr>
                        <a:t>R3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r>
              <a:tr h="383469">
                <a:tc>
                  <a:txBody>
                    <a:bodyPr/>
                    <a:lstStyle/>
                    <a:p>
                      <a:pPr algn="ctr" fontAlgn="ctr"/>
                      <a:r>
                        <a:rPr lang="en-US" sz="1800" b="1" i="0" u="none" strike="noStrike">
                          <a:solidFill>
                            <a:srgbClr val="000000"/>
                          </a:solidFill>
                          <a:effectLst/>
                          <a:latin typeface="Calibri"/>
                        </a:rPr>
                        <a:t>R4</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chemeClr val="accent2"/>
                          </a:solidFill>
                          <a:effectLst/>
                          <a:latin typeface="Calibri"/>
                        </a:rPr>
                        <a:t>1</a:t>
                      </a:r>
                    </a:p>
                  </a:txBody>
                  <a:tcPr marL="6612" marR="6612" marT="6612" marB="0" anchor="ctr">
                    <a:lnL>
                      <a:noFill/>
                    </a:lnL>
                    <a:lnR>
                      <a:noFill/>
                    </a:lnR>
                    <a:lnT>
                      <a:noFill/>
                    </a:lnT>
                    <a:lnB>
                      <a:noFill/>
                    </a:lnB>
                    <a:noFill/>
                  </a:tcPr>
                </a:tc>
              </a:tr>
            </a:tbl>
          </a:graphicData>
        </a:graphic>
      </p:graphicFrame>
      <p:cxnSp>
        <p:nvCxnSpPr>
          <p:cNvPr id="5" name="Straight Arrow Connector 19"/>
          <p:cNvCxnSpPr>
            <a:cxnSpLocks noChangeShapeType="1"/>
          </p:cNvCxnSpPr>
          <p:nvPr/>
        </p:nvCxnSpPr>
        <p:spPr bwMode="auto">
          <a:xfrm flipH="1">
            <a:off x="3088501" y="2556436"/>
            <a:ext cx="1595532" cy="0"/>
          </a:xfrm>
          <a:prstGeom prst="straightConnector1">
            <a:avLst/>
          </a:prstGeom>
          <a:noFill/>
          <a:ln w="25400">
            <a:solidFill>
              <a:srgbClr val="FF0000"/>
            </a:solidFill>
            <a:round/>
            <a:headEnd/>
            <a:tailEnd type="none" w="med" len="med"/>
          </a:ln>
        </p:spPr>
      </p:cxnSp>
      <p:sp>
        <p:nvSpPr>
          <p:cNvPr id="8" name="TextBox 7"/>
          <p:cNvSpPr txBox="1"/>
          <p:nvPr/>
        </p:nvSpPr>
        <p:spPr>
          <a:xfrm>
            <a:off x="3232251" y="2160921"/>
            <a:ext cx="1295400" cy="369332"/>
          </a:xfrm>
          <a:prstGeom prst="rect">
            <a:avLst/>
          </a:prstGeom>
          <a:noFill/>
        </p:spPr>
        <p:txBody>
          <a:bodyPr wrap="square" rtlCol="0">
            <a:spAutoFit/>
          </a:bodyPr>
          <a:lstStyle/>
          <a:p>
            <a:pPr algn="ctr"/>
            <a:r>
              <a:rPr lang="en-US" dirty="0" smtClean="0"/>
              <a:t>Sensitive</a:t>
            </a:r>
            <a:endParaRPr lang="en-US" dirty="0"/>
          </a:p>
        </p:txBody>
      </p:sp>
      <p:cxnSp>
        <p:nvCxnSpPr>
          <p:cNvPr id="9" name="Straight Arrow Connector 19"/>
          <p:cNvCxnSpPr>
            <a:cxnSpLocks noChangeShapeType="1"/>
          </p:cNvCxnSpPr>
          <p:nvPr/>
        </p:nvCxnSpPr>
        <p:spPr bwMode="auto">
          <a:xfrm flipH="1">
            <a:off x="4926944" y="2556436"/>
            <a:ext cx="1595532" cy="0"/>
          </a:xfrm>
          <a:prstGeom prst="straightConnector1">
            <a:avLst/>
          </a:prstGeom>
          <a:noFill/>
          <a:ln w="25400">
            <a:solidFill>
              <a:srgbClr val="FF0000"/>
            </a:solidFill>
            <a:round/>
            <a:headEnd/>
            <a:tailEnd type="none" w="med" len="med"/>
          </a:ln>
        </p:spPr>
      </p:cxnSp>
      <p:sp>
        <p:nvSpPr>
          <p:cNvPr id="10" name="TextBox 9"/>
          <p:cNvSpPr txBox="1"/>
          <p:nvPr/>
        </p:nvSpPr>
        <p:spPr>
          <a:xfrm>
            <a:off x="5070694" y="2160921"/>
            <a:ext cx="1295400" cy="369332"/>
          </a:xfrm>
          <a:prstGeom prst="rect">
            <a:avLst/>
          </a:prstGeom>
          <a:noFill/>
        </p:spPr>
        <p:txBody>
          <a:bodyPr wrap="square" rtlCol="0">
            <a:spAutoFit/>
          </a:bodyPr>
          <a:lstStyle/>
          <a:p>
            <a:pPr algn="ctr"/>
            <a:r>
              <a:rPr lang="en-US" dirty="0" smtClean="0"/>
              <a:t>Resistance</a:t>
            </a:r>
            <a:endParaRPr lang="en-US" dirty="0"/>
          </a:p>
        </p:txBody>
      </p:sp>
      <p:sp>
        <p:nvSpPr>
          <p:cNvPr id="11" name="Title 1"/>
          <p:cNvSpPr txBox="1">
            <a:spLocks/>
          </p:cNvSpPr>
          <p:nvPr/>
        </p:nvSpPr>
        <p:spPr>
          <a:xfrm>
            <a:off x="0" y="6240604"/>
            <a:ext cx="9144000" cy="617396"/>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FF0000"/>
                </a:solidFill>
              </a:rPr>
              <a:t>Adding additional markers bluer the picture</a:t>
            </a:r>
            <a:endParaRPr lang="en-US" dirty="0">
              <a:solidFill>
                <a:srgbClr val="FF0000"/>
              </a:solidFill>
            </a:endParaRPr>
          </a:p>
        </p:txBody>
      </p:sp>
    </p:spTree>
    <p:extLst>
      <p:ext uri="{BB962C8B-B14F-4D97-AF65-F5344CB8AC3E}">
        <p14:creationId xmlns:p14="http://schemas.microsoft.com/office/powerpoint/2010/main" val="117501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Derivation of kinship</a:t>
            </a:r>
            <a:endParaRPr lang="en-US" dirty="0"/>
          </a:p>
        </p:txBody>
      </p:sp>
      <p:cxnSp>
        <p:nvCxnSpPr>
          <p:cNvPr id="5" name="Straight Arrow Connector 19"/>
          <p:cNvCxnSpPr>
            <a:cxnSpLocks noChangeShapeType="1"/>
            <a:stCxn id="8" idx="2"/>
            <a:endCxn id="13" idx="0"/>
          </p:cNvCxnSpPr>
          <p:nvPr/>
        </p:nvCxnSpPr>
        <p:spPr bwMode="auto">
          <a:xfrm>
            <a:off x="2335128" y="4154560"/>
            <a:ext cx="0" cy="704122"/>
          </a:xfrm>
          <a:prstGeom prst="straightConnector1">
            <a:avLst/>
          </a:prstGeom>
          <a:noFill/>
          <a:ln w="25400">
            <a:solidFill>
              <a:srgbClr val="3366FF"/>
            </a:solidFill>
            <a:round/>
            <a:headEnd/>
            <a:tailEnd type="stealth" w="lg" len="lg"/>
          </a:ln>
        </p:spPr>
      </p:cxnSp>
      <p:sp>
        <p:nvSpPr>
          <p:cNvPr id="8" name="TextBox 7"/>
          <p:cNvSpPr txBox="1"/>
          <p:nvPr/>
        </p:nvSpPr>
        <p:spPr>
          <a:xfrm>
            <a:off x="737603" y="3446674"/>
            <a:ext cx="3195049" cy="707886"/>
          </a:xfrm>
          <a:prstGeom prst="rect">
            <a:avLst/>
          </a:prstGeom>
          <a:noFill/>
        </p:spPr>
        <p:txBody>
          <a:bodyPr wrap="square" rtlCol="0">
            <a:spAutoFit/>
          </a:bodyPr>
          <a:lstStyle/>
          <a:p>
            <a:pPr algn="ctr"/>
            <a:r>
              <a:rPr lang="en-US" sz="4000" dirty="0" smtClean="0"/>
              <a:t>All SNPs</a:t>
            </a:r>
            <a:endParaRPr lang="en-US" sz="4000" dirty="0"/>
          </a:p>
        </p:txBody>
      </p:sp>
      <p:sp>
        <p:nvSpPr>
          <p:cNvPr id="12" name="TextBox 11"/>
          <p:cNvSpPr txBox="1"/>
          <p:nvPr/>
        </p:nvSpPr>
        <p:spPr>
          <a:xfrm>
            <a:off x="737603" y="2046763"/>
            <a:ext cx="3195049" cy="707886"/>
          </a:xfrm>
          <a:prstGeom prst="rect">
            <a:avLst/>
          </a:prstGeom>
          <a:noFill/>
        </p:spPr>
        <p:txBody>
          <a:bodyPr wrap="square" rtlCol="0">
            <a:spAutoFit/>
          </a:bodyPr>
          <a:lstStyle/>
          <a:p>
            <a:pPr algn="ctr"/>
            <a:r>
              <a:rPr lang="en-US" sz="4000" dirty="0" smtClean="0"/>
              <a:t>QTNs</a:t>
            </a:r>
            <a:endParaRPr lang="en-US" sz="4000" dirty="0"/>
          </a:p>
        </p:txBody>
      </p:sp>
      <p:sp>
        <p:nvSpPr>
          <p:cNvPr id="13" name="TextBox 12"/>
          <p:cNvSpPr txBox="1"/>
          <p:nvPr/>
        </p:nvSpPr>
        <p:spPr>
          <a:xfrm>
            <a:off x="457200" y="4858682"/>
            <a:ext cx="3755855" cy="707886"/>
          </a:xfrm>
          <a:prstGeom prst="rect">
            <a:avLst/>
          </a:prstGeom>
          <a:noFill/>
        </p:spPr>
        <p:txBody>
          <a:bodyPr wrap="square" rtlCol="0">
            <a:spAutoFit/>
          </a:bodyPr>
          <a:lstStyle/>
          <a:p>
            <a:pPr algn="ctr"/>
            <a:r>
              <a:rPr lang="en-US" sz="4000" dirty="0" smtClean="0"/>
              <a:t>Non-QTNs SNP</a:t>
            </a:r>
            <a:endParaRPr lang="en-US" sz="4000" dirty="0"/>
          </a:p>
        </p:txBody>
      </p:sp>
      <p:cxnSp>
        <p:nvCxnSpPr>
          <p:cNvPr id="14" name="Straight Arrow Connector 19"/>
          <p:cNvCxnSpPr>
            <a:cxnSpLocks noChangeShapeType="1"/>
            <a:stCxn id="8" idx="0"/>
            <a:endCxn id="12" idx="2"/>
          </p:cNvCxnSpPr>
          <p:nvPr/>
        </p:nvCxnSpPr>
        <p:spPr bwMode="auto">
          <a:xfrm flipV="1">
            <a:off x="2335128" y="2754649"/>
            <a:ext cx="0" cy="692025"/>
          </a:xfrm>
          <a:prstGeom prst="straightConnector1">
            <a:avLst/>
          </a:prstGeom>
          <a:noFill/>
          <a:ln w="25400">
            <a:solidFill>
              <a:srgbClr val="FF0000"/>
            </a:solidFill>
            <a:round/>
            <a:headEnd/>
            <a:tailEnd type="stealth" w="lg" len="lg"/>
          </a:ln>
        </p:spPr>
      </p:cxnSp>
      <p:sp>
        <p:nvSpPr>
          <p:cNvPr id="23" name="TextBox 22"/>
          <p:cNvSpPr txBox="1"/>
          <p:nvPr/>
        </p:nvSpPr>
        <p:spPr>
          <a:xfrm>
            <a:off x="6302423" y="3446674"/>
            <a:ext cx="2562522" cy="707886"/>
          </a:xfrm>
          <a:prstGeom prst="rect">
            <a:avLst/>
          </a:prstGeom>
          <a:noFill/>
        </p:spPr>
        <p:txBody>
          <a:bodyPr wrap="square" rtlCol="0">
            <a:spAutoFit/>
          </a:bodyPr>
          <a:lstStyle/>
          <a:p>
            <a:pPr algn="ctr"/>
            <a:r>
              <a:rPr lang="en-US" sz="4000" dirty="0" smtClean="0"/>
              <a:t>Kinship</a:t>
            </a:r>
            <a:endParaRPr lang="en-US" sz="4000" dirty="0"/>
          </a:p>
        </p:txBody>
      </p:sp>
      <p:cxnSp>
        <p:nvCxnSpPr>
          <p:cNvPr id="24" name="Straight Arrow Connector 19"/>
          <p:cNvCxnSpPr>
            <a:cxnSpLocks noChangeShapeType="1"/>
          </p:cNvCxnSpPr>
          <p:nvPr/>
        </p:nvCxnSpPr>
        <p:spPr bwMode="auto">
          <a:xfrm>
            <a:off x="3668574" y="2587185"/>
            <a:ext cx="2100808" cy="859489"/>
          </a:xfrm>
          <a:prstGeom prst="straightConnector1">
            <a:avLst/>
          </a:prstGeom>
          <a:noFill/>
          <a:ln w="25400">
            <a:solidFill>
              <a:srgbClr val="FF0000"/>
            </a:solidFill>
            <a:round/>
            <a:headEnd/>
            <a:tailEnd type="stealth" w="lg" len="lg"/>
          </a:ln>
        </p:spPr>
      </p:cxnSp>
      <p:cxnSp>
        <p:nvCxnSpPr>
          <p:cNvPr id="29" name="Straight Arrow Connector 19"/>
          <p:cNvCxnSpPr>
            <a:cxnSpLocks noChangeShapeType="1"/>
          </p:cNvCxnSpPr>
          <p:nvPr/>
        </p:nvCxnSpPr>
        <p:spPr bwMode="auto">
          <a:xfrm flipV="1">
            <a:off x="3778318" y="4154560"/>
            <a:ext cx="2116485" cy="704122"/>
          </a:xfrm>
          <a:prstGeom prst="straightConnector1">
            <a:avLst/>
          </a:prstGeom>
          <a:noFill/>
          <a:ln w="25400">
            <a:solidFill>
              <a:srgbClr val="3366FF"/>
            </a:solidFill>
            <a:round/>
            <a:headEnd/>
            <a:tailEnd type="stealth" w="lg" len="lg"/>
          </a:ln>
        </p:spPr>
      </p:cxnSp>
      <p:cxnSp>
        <p:nvCxnSpPr>
          <p:cNvPr id="34" name="Straight Arrow Connector 19"/>
          <p:cNvCxnSpPr>
            <a:cxnSpLocks noChangeShapeType="1"/>
          </p:cNvCxnSpPr>
          <p:nvPr/>
        </p:nvCxnSpPr>
        <p:spPr bwMode="auto">
          <a:xfrm>
            <a:off x="3668574" y="3857258"/>
            <a:ext cx="2226229" cy="0"/>
          </a:xfrm>
          <a:prstGeom prst="straightConnector1">
            <a:avLst/>
          </a:prstGeom>
          <a:noFill/>
          <a:ln w="25400">
            <a:solidFill>
              <a:schemeClr val="tx1"/>
            </a:solidFill>
            <a:round/>
            <a:headEnd/>
            <a:tailEnd type="stealth" w="lg" len="lg"/>
          </a:ln>
        </p:spPr>
      </p:cxnSp>
    </p:spTree>
    <p:extLst>
      <p:ext uri="{BB962C8B-B14F-4D97-AF65-F5344CB8AC3E}">
        <p14:creationId xmlns:p14="http://schemas.microsoft.com/office/powerpoint/2010/main" val="42041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7700" y="1117600"/>
            <a:ext cx="7848600" cy="4622800"/>
          </a:xfrm>
          <a:prstGeom prst="rect">
            <a:avLst/>
          </a:prstGeom>
        </p:spPr>
      </p:pic>
      <p:sp>
        <p:nvSpPr>
          <p:cNvPr id="2" name="Title 1"/>
          <p:cNvSpPr>
            <a:spLocks noGrp="1"/>
          </p:cNvSpPr>
          <p:nvPr>
            <p:ph type="title"/>
          </p:nvPr>
        </p:nvSpPr>
        <p:spPr>
          <a:xfrm>
            <a:off x="467544" y="0"/>
            <a:ext cx="8229600" cy="1143000"/>
          </a:xfrm>
        </p:spPr>
        <p:txBody>
          <a:bodyPr>
            <a:normAutofit/>
          </a:bodyPr>
          <a:lstStyle/>
          <a:p>
            <a:r>
              <a:rPr lang="en-US" dirty="0" smtClean="0">
                <a:solidFill>
                  <a:srgbClr val="4584D3"/>
                </a:solidFill>
              </a:rPr>
              <a:t>Statistical power of kinship from </a:t>
            </a:r>
            <a:endParaRPr lang="en-US" dirty="0">
              <a:solidFill>
                <a:srgbClr val="4584D3"/>
              </a:solidFill>
            </a:endParaRPr>
          </a:p>
        </p:txBody>
      </p:sp>
      <p:sp>
        <p:nvSpPr>
          <p:cNvPr id="5" name="Rectangle 4"/>
          <p:cNvSpPr/>
          <p:nvPr/>
        </p:nvSpPr>
        <p:spPr>
          <a:xfrm>
            <a:off x="467544" y="1268760"/>
            <a:ext cx="8136904" cy="1799560"/>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584D3"/>
              </a:solidFill>
            </a:endParaRPr>
          </a:p>
        </p:txBody>
      </p:sp>
    </p:spTree>
    <p:extLst>
      <p:ext uri="{BB962C8B-B14F-4D97-AF65-F5344CB8AC3E}">
        <p14:creationId xmlns:p14="http://schemas.microsoft.com/office/powerpoint/2010/main" val="582585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Data 61"/>
          <p:cNvSpPr/>
          <p:nvPr/>
        </p:nvSpPr>
        <p:spPr>
          <a:xfrm rot="5400000">
            <a:off x="4800600" y="9144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Oval 62"/>
          <p:cNvSpPr/>
          <p:nvPr/>
        </p:nvSpPr>
        <p:spPr>
          <a:xfrm rot="678683">
            <a:off x="6452349" y="2861006"/>
            <a:ext cx="1212743" cy="838200"/>
          </a:xfrm>
          <a:prstGeom prst="ellipse">
            <a:avLst/>
          </a:prstGeom>
          <a:pattFill prst="lgGrid">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rgbClr val="000000"/>
                </a:solidFill>
              </a:rPr>
              <a:t>QTNs</a:t>
            </a:r>
            <a:endParaRPr lang="en-US" sz="1400" dirty="0">
              <a:solidFill>
                <a:srgbClr val="000000"/>
              </a:solidFill>
            </a:endParaRPr>
          </a:p>
        </p:txBody>
      </p:sp>
      <p:sp>
        <p:nvSpPr>
          <p:cNvPr id="60" name="Data 59"/>
          <p:cNvSpPr/>
          <p:nvPr/>
        </p:nvSpPr>
        <p:spPr>
          <a:xfrm rot="5400000">
            <a:off x="3810000" y="15240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Oval 60"/>
          <p:cNvSpPr/>
          <p:nvPr/>
        </p:nvSpPr>
        <p:spPr>
          <a:xfrm rot="678683">
            <a:off x="5461749" y="3470606"/>
            <a:ext cx="1212743" cy="838200"/>
          </a:xfrm>
          <a:prstGeom prst="ellipse">
            <a:avLst/>
          </a:prstGeom>
          <a:pattFill prst="lgGrid">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rgbClr val="000000"/>
                </a:solidFill>
              </a:rPr>
              <a:t>QTNs</a:t>
            </a:r>
            <a:endParaRPr lang="en-US" sz="1400" dirty="0">
              <a:solidFill>
                <a:srgbClr val="000000"/>
              </a:solidFill>
            </a:endParaRPr>
          </a:p>
        </p:txBody>
      </p:sp>
      <p:sp>
        <p:nvSpPr>
          <p:cNvPr id="56" name="Data 55"/>
          <p:cNvSpPr/>
          <p:nvPr/>
        </p:nvSpPr>
        <p:spPr>
          <a:xfrm rot="5400000">
            <a:off x="3276600" y="18288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Oval 58"/>
          <p:cNvSpPr/>
          <p:nvPr/>
        </p:nvSpPr>
        <p:spPr>
          <a:xfrm rot="678683">
            <a:off x="4928349" y="3775406"/>
            <a:ext cx="1212743" cy="838200"/>
          </a:xfrm>
          <a:prstGeom prst="ellipse">
            <a:avLst/>
          </a:prstGeom>
          <a:pattFill prst="lgGrid">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tx1"/>
                </a:solidFill>
              </a:rPr>
              <a:t>QTNs</a:t>
            </a:r>
            <a:endParaRPr lang="en-US" sz="1400" dirty="0">
              <a:solidFill>
                <a:schemeClr val="tx1"/>
              </a:solidFill>
            </a:endParaRPr>
          </a:p>
        </p:txBody>
      </p:sp>
      <p:sp>
        <p:nvSpPr>
          <p:cNvPr id="54" name="Data 53"/>
          <p:cNvSpPr/>
          <p:nvPr/>
        </p:nvSpPr>
        <p:spPr>
          <a:xfrm rot="5400000">
            <a:off x="1905000" y="26670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TextBox 12"/>
          <p:cNvSpPr txBox="1"/>
          <p:nvPr/>
        </p:nvSpPr>
        <p:spPr>
          <a:xfrm rot="506402">
            <a:off x="1621971" y="5187218"/>
            <a:ext cx="1143000" cy="381000"/>
          </a:xfrm>
          <a:prstGeom prst="rect">
            <a:avLst/>
          </a:prstGeom>
          <a:noFill/>
        </p:spPr>
        <p:txBody>
          <a:bodyPr wrap="square" rtlCol="0">
            <a:spAutoFit/>
          </a:bodyPr>
          <a:lstStyle/>
          <a:p>
            <a:pPr algn="ctr"/>
            <a:r>
              <a:rPr lang="en-US" dirty="0" smtClean="0"/>
              <a:t>Average</a:t>
            </a:r>
            <a:endParaRPr lang="en-US" dirty="0"/>
          </a:p>
        </p:txBody>
      </p:sp>
      <p:sp>
        <p:nvSpPr>
          <p:cNvPr id="16" name="TextBox 15"/>
          <p:cNvSpPr txBox="1"/>
          <p:nvPr/>
        </p:nvSpPr>
        <p:spPr>
          <a:xfrm rot="626375">
            <a:off x="3451739" y="5524505"/>
            <a:ext cx="1295400" cy="369332"/>
          </a:xfrm>
          <a:prstGeom prst="rect">
            <a:avLst/>
          </a:prstGeom>
          <a:noFill/>
        </p:spPr>
        <p:txBody>
          <a:bodyPr wrap="square" rtlCol="0">
            <a:spAutoFit/>
          </a:bodyPr>
          <a:lstStyle/>
          <a:p>
            <a:pPr algn="ctr"/>
            <a:r>
              <a:rPr lang="en-US" dirty="0" smtClean="0"/>
              <a:t>Realized</a:t>
            </a:r>
            <a:endParaRPr lang="en-US" dirty="0"/>
          </a:p>
        </p:txBody>
      </p:sp>
      <p:sp>
        <p:nvSpPr>
          <p:cNvPr id="17" name="TextBox 16"/>
          <p:cNvSpPr txBox="1"/>
          <p:nvPr/>
        </p:nvSpPr>
        <p:spPr>
          <a:xfrm rot="16200000">
            <a:off x="574882" y="4368842"/>
            <a:ext cx="1639416" cy="369332"/>
          </a:xfrm>
          <a:prstGeom prst="rect">
            <a:avLst/>
          </a:prstGeom>
          <a:noFill/>
        </p:spPr>
        <p:txBody>
          <a:bodyPr wrap="square" rtlCol="0">
            <a:spAutoFit/>
          </a:bodyPr>
          <a:lstStyle/>
          <a:p>
            <a:r>
              <a:rPr lang="en-US" dirty="0" smtClean="0"/>
              <a:t>Single trait</a:t>
            </a:r>
            <a:endParaRPr lang="en-US" dirty="0"/>
          </a:p>
        </p:txBody>
      </p:sp>
      <p:sp>
        <p:nvSpPr>
          <p:cNvPr id="18" name="TextBox 17"/>
          <p:cNvSpPr txBox="1"/>
          <p:nvPr/>
        </p:nvSpPr>
        <p:spPr>
          <a:xfrm rot="16200000">
            <a:off x="657518" y="2896870"/>
            <a:ext cx="1609328" cy="369332"/>
          </a:xfrm>
          <a:prstGeom prst="rect">
            <a:avLst/>
          </a:prstGeom>
          <a:noFill/>
        </p:spPr>
        <p:txBody>
          <a:bodyPr wrap="square" rtlCol="0">
            <a:spAutoFit/>
          </a:bodyPr>
          <a:lstStyle/>
          <a:p>
            <a:r>
              <a:rPr lang="en-US" dirty="0" smtClean="0"/>
              <a:t>All traits</a:t>
            </a:r>
            <a:endParaRPr lang="en-US" dirty="0"/>
          </a:p>
        </p:txBody>
      </p:sp>
      <p:sp>
        <p:nvSpPr>
          <p:cNvPr id="29" name="Oval 28"/>
          <p:cNvSpPr/>
          <p:nvPr/>
        </p:nvSpPr>
        <p:spPr>
          <a:xfrm rot="824339">
            <a:off x="1727942" y="3083527"/>
            <a:ext cx="1294283" cy="838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rgbClr val="FFFFFF"/>
                </a:solidFill>
              </a:rPr>
              <a:t>Pedigree</a:t>
            </a:r>
            <a:endParaRPr lang="en-US" sz="1400" dirty="0">
              <a:solidFill>
                <a:srgbClr val="FFFFFF"/>
              </a:solidFill>
            </a:endParaRPr>
          </a:p>
        </p:txBody>
      </p:sp>
      <p:sp>
        <p:nvSpPr>
          <p:cNvPr id="36" name="Oval 35"/>
          <p:cNvSpPr/>
          <p:nvPr/>
        </p:nvSpPr>
        <p:spPr>
          <a:xfrm rot="711393">
            <a:off x="3502172" y="3392245"/>
            <a:ext cx="1212743" cy="838200"/>
          </a:xfrm>
          <a:prstGeom prst="ellipse">
            <a:avLst/>
          </a:prstGeom>
          <a:pattFill prst="pct10">
            <a:fgClr>
              <a:schemeClr val="bg1"/>
            </a:fgClr>
            <a:bgClr>
              <a:schemeClr val="bg1">
                <a:lumMod val="50000"/>
              </a:schemeClr>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bg1"/>
                </a:solidFill>
              </a:rPr>
              <a:t>Markers</a:t>
            </a:r>
            <a:endParaRPr lang="en-US" sz="1400" dirty="0">
              <a:solidFill>
                <a:schemeClr val="bg1"/>
              </a:solidFill>
            </a:endParaRPr>
          </a:p>
        </p:txBody>
      </p:sp>
      <p:sp>
        <p:nvSpPr>
          <p:cNvPr id="38" name="Oval 37"/>
          <p:cNvSpPr/>
          <p:nvPr/>
        </p:nvSpPr>
        <p:spPr>
          <a:xfrm rot="678683">
            <a:off x="3556749" y="4606594"/>
            <a:ext cx="1212743" cy="838200"/>
          </a:xfrm>
          <a:prstGeom prst="ellipse">
            <a:avLst/>
          </a:prstGeom>
          <a:pattFill prst="lgGrid">
            <a:fgClr>
              <a:schemeClr val="bg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tx1"/>
                </a:solidFill>
              </a:rPr>
              <a:t>QTNs</a:t>
            </a:r>
            <a:endParaRPr lang="en-US" sz="1400" dirty="0">
              <a:solidFill>
                <a:schemeClr val="tx1"/>
              </a:solidFill>
            </a:endParaRPr>
          </a:p>
        </p:txBody>
      </p:sp>
      <p:cxnSp>
        <p:nvCxnSpPr>
          <p:cNvPr id="64" name="Straight Arrow Connector 63"/>
          <p:cNvCxnSpPr/>
          <p:nvPr/>
        </p:nvCxnSpPr>
        <p:spPr>
          <a:xfrm flipV="1">
            <a:off x="4876800" y="4648200"/>
            <a:ext cx="609600" cy="381000"/>
          </a:xfrm>
          <a:prstGeom prst="straightConnector1">
            <a:avLst/>
          </a:prstGeom>
          <a:ln w="254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791200" y="3962400"/>
            <a:ext cx="91440" cy="914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6537960" y="3810000"/>
            <a:ext cx="91440" cy="914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18960" y="3429000"/>
            <a:ext cx="91440" cy="914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4876800" y="4876800"/>
            <a:ext cx="3583632" cy="369332"/>
          </a:xfrm>
          <a:prstGeom prst="rect">
            <a:avLst/>
          </a:prstGeom>
          <a:noFill/>
        </p:spPr>
        <p:txBody>
          <a:bodyPr wrap="square" rtlCol="0">
            <a:spAutoFit/>
          </a:bodyPr>
          <a:lstStyle/>
          <a:p>
            <a:pPr algn="ctr"/>
            <a:r>
              <a:rPr lang="en-US" dirty="0" smtClean="0"/>
              <a:t>Remove QTN one at a time</a:t>
            </a:r>
            <a:endParaRPr lang="en-US" dirty="0"/>
          </a:p>
        </p:txBody>
      </p:sp>
      <p:sp>
        <p:nvSpPr>
          <p:cNvPr id="2" name="Title 1"/>
          <p:cNvSpPr>
            <a:spLocks noGrp="1"/>
          </p:cNvSpPr>
          <p:nvPr>
            <p:ph type="title"/>
          </p:nvPr>
        </p:nvSpPr>
        <p:spPr>
          <a:xfrm>
            <a:off x="457200" y="24377"/>
            <a:ext cx="8229600" cy="868362"/>
          </a:xfrm>
        </p:spPr>
        <p:txBody>
          <a:bodyPr/>
          <a:lstStyle/>
          <a:p>
            <a:r>
              <a:rPr lang="en-US" dirty="0" smtClean="0">
                <a:solidFill>
                  <a:srgbClr val="4584D3"/>
                </a:solidFill>
              </a:rPr>
              <a:t>Kinship evolution</a:t>
            </a:r>
            <a:endParaRPr lang="en-US" dirty="0">
              <a:solidFill>
                <a:srgbClr val="4584D3"/>
              </a:solidFill>
            </a:endParaRPr>
          </a:p>
        </p:txBody>
      </p:sp>
    </p:spTree>
    <p:extLst>
      <p:ext uri="{BB962C8B-B14F-4D97-AF65-F5344CB8AC3E}">
        <p14:creationId xmlns:p14="http://schemas.microsoft.com/office/powerpoint/2010/main" val="216436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0" grpId="0" animBg="1"/>
      <p:bldP spid="61" grpId="0" animBg="1"/>
      <p:bldP spid="56" grpId="0" animBg="1"/>
      <p:bldP spid="59" grpId="0" animBg="1"/>
      <p:bldP spid="16" grpId="0"/>
      <p:bldP spid="17" grpId="0"/>
      <p:bldP spid="36" grpId="0" animBg="1"/>
      <p:bldP spid="38" grpId="0" animBg="1"/>
      <p:bldP spid="27" grpId="0" animBg="1"/>
      <p:bldP spid="27" grpId="1" animBg="1"/>
      <p:bldP spid="65" grpId="0" animBg="1"/>
      <p:bldP spid="66" grpId="0" animBg="1"/>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7700" y="1117600"/>
            <a:ext cx="7848600" cy="4622800"/>
          </a:xfrm>
          <a:prstGeom prst="rect">
            <a:avLst/>
          </a:prstGeom>
        </p:spPr>
      </p:pic>
      <p:sp>
        <p:nvSpPr>
          <p:cNvPr id="2" name="Title 1"/>
          <p:cNvSpPr>
            <a:spLocks noGrp="1"/>
          </p:cNvSpPr>
          <p:nvPr>
            <p:ph type="title"/>
          </p:nvPr>
        </p:nvSpPr>
        <p:spPr>
          <a:xfrm>
            <a:off x="467544" y="0"/>
            <a:ext cx="8229600" cy="1143000"/>
          </a:xfrm>
        </p:spPr>
        <p:txBody>
          <a:bodyPr>
            <a:normAutofit/>
          </a:bodyPr>
          <a:lstStyle/>
          <a:p>
            <a:r>
              <a:rPr lang="en-US" dirty="0" smtClean="0">
                <a:solidFill>
                  <a:srgbClr val="4584D3"/>
                </a:solidFill>
              </a:rPr>
              <a:t>Statistical power of kinship from </a:t>
            </a:r>
            <a:endParaRPr lang="en-US" dirty="0">
              <a:solidFill>
                <a:srgbClr val="4584D3"/>
              </a:solidFill>
            </a:endParaRPr>
          </a:p>
        </p:txBody>
      </p:sp>
      <p:sp>
        <p:nvSpPr>
          <p:cNvPr id="3" name="Rectangle 2"/>
          <p:cNvSpPr/>
          <p:nvPr/>
        </p:nvSpPr>
        <p:spPr>
          <a:xfrm>
            <a:off x="467544" y="1268760"/>
            <a:ext cx="8136904" cy="936104"/>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67544" y="1268760"/>
            <a:ext cx="8136904" cy="936104"/>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584D3"/>
              </a:solidFill>
            </a:endParaRPr>
          </a:p>
        </p:txBody>
      </p:sp>
    </p:spTree>
    <p:extLst>
      <p:ext uri="{BB962C8B-B14F-4D97-AF65-F5344CB8AC3E}">
        <p14:creationId xmlns:p14="http://schemas.microsoft.com/office/powerpoint/2010/main" val="3337072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Zhiwu\Dropbox\Current\ZZLab\People\Jiabo Wang\cBLUP\SUPER_Idea\SUPER_Idea Revised gree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hiwu\Dropbox\Current\ZZLab\People\Jiabo Wang\cBLUP\SUPER_Idea\SUPER_Idea Revised yellow.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sp>
        <p:nvSpPr>
          <p:cNvPr id="6" name="Title 5"/>
          <p:cNvSpPr>
            <a:spLocks noGrp="1"/>
          </p:cNvSpPr>
          <p:nvPr>
            <p:ph type="title"/>
          </p:nvPr>
        </p:nvSpPr>
        <p:spPr/>
        <p:txBody>
          <a:bodyPr/>
          <a:lstStyle/>
          <a:p>
            <a:r>
              <a:rPr lang="en-US" dirty="0" smtClean="0">
                <a:solidFill>
                  <a:schemeClr val="accent2"/>
                </a:solidFill>
              </a:rPr>
              <a:t>Bin approach</a:t>
            </a:r>
            <a:endParaRPr lang="en-US" dirty="0">
              <a:solidFill>
                <a:schemeClr val="accent2"/>
              </a:solidFill>
            </a:endParaRPr>
          </a:p>
        </p:txBody>
      </p:sp>
    </p:spTree>
    <p:extLst>
      <p:ext uri="{BB962C8B-B14F-4D97-AF65-F5344CB8AC3E}">
        <p14:creationId xmlns:p14="http://schemas.microsoft.com/office/powerpoint/2010/main" val="196952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Shot 2014-12-15 at 6.41.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8624"/>
            <a:ext cx="9144000" cy="2419376"/>
          </a:xfrm>
          <a:prstGeom prst="rect">
            <a:avLst/>
          </a:prstGeom>
        </p:spPr>
      </p:pic>
      <p:sp>
        <p:nvSpPr>
          <p:cNvPr id="2" name="Title 1"/>
          <p:cNvSpPr>
            <a:spLocks noGrp="1"/>
          </p:cNvSpPr>
          <p:nvPr>
            <p:ph type="title"/>
          </p:nvPr>
        </p:nvSpPr>
        <p:spPr>
          <a:xfrm>
            <a:off x="457200" y="0"/>
            <a:ext cx="8229600" cy="990600"/>
          </a:xfrm>
        </p:spPr>
        <p:txBody>
          <a:bodyPr/>
          <a:lstStyle/>
          <a:p>
            <a:r>
              <a:rPr lang="en-US" dirty="0" smtClean="0">
                <a:solidFill>
                  <a:schemeClr val="accent2"/>
                </a:solidFill>
              </a:rPr>
              <a:t>Mimic QTN-1 </a:t>
            </a:r>
            <a:endParaRPr lang="en-US" dirty="0">
              <a:solidFill>
                <a:schemeClr val="accent2"/>
              </a:solidFill>
            </a:endParaRPr>
          </a:p>
        </p:txBody>
      </p:sp>
      <p:sp>
        <p:nvSpPr>
          <p:cNvPr id="3" name="Content Placeholder 2"/>
          <p:cNvSpPr>
            <a:spLocks noGrp="1"/>
          </p:cNvSpPr>
          <p:nvPr>
            <p:ph idx="1"/>
          </p:nvPr>
        </p:nvSpPr>
        <p:spPr>
          <a:xfrm>
            <a:off x="457200" y="990601"/>
            <a:ext cx="8229600" cy="3448024"/>
          </a:xfrm>
        </p:spPr>
        <p:txBody>
          <a:bodyPr>
            <a:normAutofit/>
          </a:bodyPr>
          <a:lstStyle/>
          <a:p>
            <a:r>
              <a:rPr lang="en-US" dirty="0" smtClean="0"/>
              <a:t>1. Choose t associated SNPs as QTNs each represent an interval of size s. </a:t>
            </a:r>
          </a:p>
          <a:p>
            <a:r>
              <a:rPr lang="en-US" dirty="0" smtClean="0"/>
              <a:t>2. Build kinship from the t QTNs</a:t>
            </a:r>
          </a:p>
          <a:p>
            <a:r>
              <a:rPr lang="en-US" dirty="0" smtClean="0"/>
              <a:t>3. Optimization on t and s</a:t>
            </a:r>
          </a:p>
          <a:p>
            <a:r>
              <a:rPr lang="en-US" dirty="0" smtClean="0"/>
              <a:t>4. For a SNP, remove the QTNs in LD with the SNP, e.g. R square &gt; 1%</a:t>
            </a:r>
          </a:p>
          <a:p>
            <a:r>
              <a:rPr lang="en-US" dirty="0" smtClean="0"/>
              <a:t>5. Use the remaining QTNs to build kinship for testing the SNP</a:t>
            </a:r>
            <a:endParaRPr lang="en-US" dirty="0"/>
          </a:p>
        </p:txBody>
      </p:sp>
    </p:spTree>
    <p:extLst>
      <p:ext uri="{BB962C8B-B14F-4D97-AF65-F5344CB8AC3E}">
        <p14:creationId xmlns:p14="http://schemas.microsoft.com/office/powerpoint/2010/main" val="327892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1265</TotalTime>
  <Words>1134</Words>
  <Application>Microsoft Macintosh PowerPoint</Application>
  <PresentationFormat>On-screen Show (4:3)</PresentationFormat>
  <Paragraphs>241</Paragraphs>
  <Slides>22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Candara</vt:lpstr>
      <vt:lpstr>Symbol</vt:lpstr>
      <vt:lpstr>Waveform</vt:lpstr>
      <vt:lpstr>Statistical Genomics</vt:lpstr>
      <vt:lpstr>Outline</vt:lpstr>
      <vt:lpstr>Kinship defined by single marker</vt:lpstr>
      <vt:lpstr>Derivation of kinship</vt:lpstr>
      <vt:lpstr>Statistical power of kinship from </vt:lpstr>
      <vt:lpstr>Kinship evolution</vt:lpstr>
      <vt:lpstr>Statistical power of kinship from </vt:lpstr>
      <vt:lpstr>Bin approach</vt:lpstr>
      <vt:lpstr>Mimic QTN-1 </vt:lpstr>
      <vt:lpstr>Statistical power of kinship from </vt:lpstr>
      <vt:lpstr>Threshold of excluding pseudo QTNs</vt:lpstr>
      <vt:lpstr>Impact of initial P values</vt:lpstr>
      <vt:lpstr>Sandwich Algorithm in GAPIT </vt:lpstr>
      <vt:lpstr>SUPER in GAPIT</vt:lpstr>
      <vt:lpstr>GAPIT.FDR.TypeI Function</vt:lpstr>
      <vt:lpstr>Return</vt:lpstr>
      <vt:lpstr>Area Under Curve (AUC)</vt:lpstr>
      <vt:lpstr>Replicates</vt:lpstr>
      <vt:lpstr>str(statRep)</vt:lpstr>
      <vt:lpstr>Means over replicates</vt:lpstr>
      <vt:lpstr>Plots of power vs. FDR</vt:lpstr>
      <vt:lpstr>Highlight</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Genomics</dc:title>
  <dc:creator>Zhiwu Zhang</dc:creator>
  <cp:lastModifiedBy>Zhiwu Zhang</cp:lastModifiedBy>
  <cp:revision>164</cp:revision>
  <cp:lastPrinted>2015-10-01T22:45:47Z</cp:lastPrinted>
  <dcterms:created xsi:type="dcterms:W3CDTF">2013-08-24T13:03:35Z</dcterms:created>
  <dcterms:modified xsi:type="dcterms:W3CDTF">2016-07-08T15:26:26Z</dcterms:modified>
</cp:coreProperties>
</file>