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40" r:id="rId2"/>
    <p:sldId id="336" r:id="rId3"/>
    <p:sldId id="341" r:id="rId4"/>
    <p:sldId id="361" r:id="rId5"/>
    <p:sldId id="362" r:id="rId6"/>
    <p:sldId id="364" r:id="rId7"/>
    <p:sldId id="363" r:id="rId8"/>
    <p:sldId id="368" r:id="rId9"/>
    <p:sldId id="370" r:id="rId10"/>
    <p:sldId id="372" r:id="rId11"/>
    <p:sldId id="373" r:id="rId12"/>
    <p:sldId id="366" r:id="rId13"/>
    <p:sldId id="374" r:id="rId14"/>
    <p:sldId id="367" r:id="rId15"/>
    <p:sldId id="376" r:id="rId16"/>
    <p:sldId id="369" r:id="rId17"/>
    <p:sldId id="377" r:id="rId18"/>
    <p:sldId id="378" r:id="rId19"/>
    <p:sldId id="379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216" autoAdjust="0"/>
  </p:normalViewPr>
  <p:slideViewPr>
    <p:cSldViewPr snapToGrid="0" snapToObjects="1">
      <p:cViewPr>
        <p:scale>
          <a:sx n="96" d="100"/>
          <a:sy n="96" d="100"/>
        </p:scale>
        <p:origin x="9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package" Target="../embeddings/Microsoft_Word_Document2.docx"/><Relationship Id="rId10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4: Statistical inference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/>
              <a:t>replicate(10000,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(10,0,5)</a:t>
            </a:r>
            <a:endParaRPr lang="en-US" dirty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var</a:t>
            </a:r>
            <a:r>
              <a:rPr lang="en-US" dirty="0" smtClean="0"/>
              <a:t>(s)</a:t>
            </a:r>
            <a:endParaRPr lang="en-US" dirty="0"/>
          </a:p>
          <a:p>
            <a:r>
              <a:rPr lang="en-US" dirty="0" smtClean="0"/>
              <a:t>})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45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09819" y="521899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27.82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P&gt;25%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436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31.6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800" y="371528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0467" y="2294467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Theoretical solution: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75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19059"/>
              </p:ext>
            </p:extLst>
          </p:nvPr>
        </p:nvGraphicFramePr>
        <p:xfrm>
          <a:off x="1092200" y="2884488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Document" r:id="rId6" imgW="5486400" imgH="495300" progId="Word.Document.12">
                  <p:embed/>
                </p:oleObj>
              </mc:Choice>
              <mc:Fallback>
                <p:oleObj name="Document" r:id="rId6" imgW="5486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2200" y="2884488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37717"/>
              </p:ext>
            </p:extLst>
          </p:nvPr>
        </p:nvGraphicFramePr>
        <p:xfrm>
          <a:off x="1092200" y="3649663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Document" r:id="rId9" imgW="5486400" imgH="292100" progId="Word.Document.12">
                  <p:embed/>
                </p:oleObj>
              </mc:Choice>
              <mc:Fallback>
                <p:oleObj name="Document" r:id="rId9" imgW="54864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2200" y="3649663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441337"/>
              </p:ext>
            </p:extLst>
          </p:nvPr>
        </p:nvGraphicFramePr>
        <p:xfrm>
          <a:off x="1085850" y="4240213"/>
          <a:ext cx="7086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Document" r:id="rId12" imgW="5486400" imgH="317500" progId="Word.Document.12">
                  <p:embed/>
                </p:oleObj>
              </mc:Choice>
              <mc:Fallback>
                <p:oleObj name="Document" r:id="rId12" imgW="54864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5850" y="4240213"/>
                        <a:ext cx="7086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085850" y="5097673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v=(10-1)*27.82/25=10.026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611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&gt; 1-pchisq(10.026,9)</a:t>
            </a:r>
          </a:p>
          <a:p>
            <a:r>
              <a:rPr lang="pt-BR" dirty="0"/>
              <a:t>[1] 0.3483845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14850" y="5888967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vs. 0.3516 from empirical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7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</a:t>
            </a:r>
          </a:p>
          <a:p>
            <a:pPr lvl="1"/>
            <a:r>
              <a:rPr lang="en-US" dirty="0" smtClean="0"/>
              <a:t>Sample ten observations from N(100, 25)</a:t>
            </a:r>
          </a:p>
          <a:p>
            <a:pPr lvl="1"/>
            <a:r>
              <a:rPr lang="en-US" dirty="0" smtClean="0"/>
              <a:t>Calculate mean</a:t>
            </a:r>
          </a:p>
          <a:p>
            <a:pPr lvl="1"/>
            <a:r>
              <a:rPr lang="en-US" dirty="0" smtClean="0"/>
              <a:t>Repeat the process 10,000 times</a:t>
            </a:r>
          </a:p>
          <a:p>
            <a:pPr lvl="1"/>
            <a:r>
              <a:rPr lang="en-US" dirty="0" smtClean="0"/>
              <a:t>Null distribution of of the 10,000 means</a:t>
            </a:r>
          </a:p>
          <a:p>
            <a:pPr lvl="1"/>
            <a:r>
              <a:rPr lang="en-US" dirty="0" smtClean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(10,100,5)</a:t>
            </a:r>
            <a:endParaRPr lang="en-US" dirty="0"/>
          </a:p>
          <a:p>
            <a:r>
              <a:rPr lang="en-US" dirty="0" smtClean="0"/>
              <a:t>m=mean(s)</a:t>
            </a:r>
            <a:endParaRPr lang="en-US" dirty="0"/>
          </a:p>
          <a:p>
            <a:r>
              <a:rPr lang="en-US" dirty="0" smtClean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4070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61808" y="469903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103.6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1%&lt;P&lt;5%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684942" y="2333885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</a:t>
            </a:r>
            <a:r>
              <a:rPr lang="en-US" dirty="0" smtClean="0"/>
              <a:t>length(x[x&gt;103.6</a:t>
            </a:r>
            <a:r>
              <a:rPr lang="en-US" dirty="0"/>
              <a:t>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3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,.95)</a:t>
            </a:r>
          </a:p>
          <a:p>
            <a:r>
              <a:rPr lang="en-US" dirty="0" err="1"/>
              <a:t>quantile</a:t>
            </a:r>
            <a:r>
              <a:rPr lang="en-US" dirty="0"/>
              <a:t>(x,.</a:t>
            </a:r>
            <a:r>
              <a:rPr lang="en-US" dirty="0" smtClean="0"/>
              <a:t>99)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7811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7766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5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97545"/>
              </p:ext>
            </p:extLst>
          </p:nvPr>
        </p:nvGraphicFramePr>
        <p:xfrm>
          <a:off x="1736725" y="1001713"/>
          <a:ext cx="5492750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2806700" imgH="2933700" progId="Equation.3">
                  <p:embed/>
                </p:oleObj>
              </mc:Choice>
              <mc:Fallback>
                <p:oleObj name="Equation" r:id="rId3" imgW="2806700" imgH="293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001713"/>
                        <a:ext cx="5492750" cy="574198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300" y="338328"/>
            <a:ext cx="8636000" cy="6633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 test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51345"/>
              </p:ext>
            </p:extLst>
          </p:nvPr>
        </p:nvGraphicFramePr>
        <p:xfrm>
          <a:off x="3606800" y="2283355"/>
          <a:ext cx="151606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774700" imgH="723900" progId="Equation.3">
                  <p:embed/>
                </p:oleObj>
              </mc:Choice>
              <mc:Fallback>
                <p:oleObj name="Equation" r:id="rId3" imgW="774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83355"/>
                        <a:ext cx="1516063" cy="1416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03930" y="3832640"/>
            <a:ext cx="2897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T</a:t>
            </a:r>
            <a:r>
              <a:rPr lang="is-IS" dirty="0"/>
              <a:t>=(</a:t>
            </a:r>
            <a:r>
              <a:rPr lang="is-IS" dirty="0" smtClean="0"/>
              <a:t>103.6-100)/(5/sqrt(10))</a:t>
            </a:r>
            <a:endParaRPr lang="is-IS" dirty="0"/>
          </a:p>
          <a:p>
            <a:r>
              <a:rPr lang="is-IS" dirty="0" smtClean="0"/>
              <a:t>P=1-pt(T,9)</a:t>
            </a:r>
          </a:p>
          <a:p>
            <a:r>
              <a:rPr lang="en-US" dirty="0"/>
              <a:t>c</a:t>
            </a:r>
            <a:r>
              <a:rPr lang="is-IS" dirty="0" smtClean="0"/>
              <a:t>(T,P)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2703930" y="4884121"/>
            <a:ext cx="33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2.27683992 0.02440704</a:t>
            </a:r>
            <a:endParaRPr lang="is-I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73967" y="5474256"/>
            <a:ext cx="53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mtClean="0"/>
              <a:t>Under 5% of threshold, reject the hypothesis that the sample was from a distribution with mean of 100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5999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76122"/>
          </a:xfrm>
        </p:spPr>
        <p:txBody>
          <a:bodyPr>
            <a:normAutofit/>
          </a:bodyPr>
          <a:lstStyle/>
          <a:p>
            <a:r>
              <a:rPr lang="en-US" dirty="0" smtClean="0"/>
              <a:t>F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01115"/>
              </p:ext>
            </p:extLst>
          </p:nvPr>
        </p:nvGraphicFramePr>
        <p:xfrm>
          <a:off x="1763713" y="1314450"/>
          <a:ext cx="5995987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3035300" imgH="2806700" progId="Equation.3">
                  <p:embed/>
                </p:oleObj>
              </mc:Choice>
              <mc:Fallback>
                <p:oleObj name="Equation" r:id="rId3" imgW="3035300" imgH="280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14450"/>
                        <a:ext cx="5995987" cy="5543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4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Null hypothesis (H0): Initial assumption</a:t>
            </a:r>
          </a:p>
          <a:p>
            <a:r>
              <a:rPr lang="en-US" dirty="0" smtClean="0"/>
              <a:t>Alternative </a:t>
            </a:r>
            <a:r>
              <a:rPr lang="en-US" dirty="0"/>
              <a:t>hypothesis </a:t>
            </a:r>
            <a:r>
              <a:rPr lang="en-US" dirty="0" smtClean="0"/>
              <a:t>(Ha): Opposite to the assumption</a:t>
            </a:r>
          </a:p>
          <a:p>
            <a:r>
              <a:rPr lang="en-US" dirty="0" smtClean="0"/>
              <a:t>Find the probability of H0</a:t>
            </a:r>
          </a:p>
          <a:p>
            <a:r>
              <a:rPr lang="en-US" dirty="0" smtClean="0"/>
              <a:t>If the probability is too low (e.g. 5%), reject Ho and accept Ha</a:t>
            </a:r>
          </a:p>
          <a:p>
            <a:r>
              <a:rPr lang="en-US" dirty="0" smtClean="0"/>
              <a:t>Otherwise, accept Ho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Type I error: Reject true H0, </a:t>
            </a:r>
            <a:r>
              <a:rPr lang="en-US" dirty="0"/>
              <a:t>False positive, </a:t>
            </a:r>
            <a:r>
              <a:rPr lang="en-US" dirty="0" smtClean="0"/>
              <a:t>the probability is the threshold used, e.g. α=5%</a:t>
            </a:r>
          </a:p>
          <a:p>
            <a:r>
              <a:rPr lang="en-US" dirty="0" smtClean="0"/>
              <a:t>Type II error: Accept false H0, false negative, </a:t>
            </a:r>
            <a:r>
              <a:rPr lang="en-US" dirty="0"/>
              <a:t>β</a:t>
            </a:r>
          </a:p>
          <a:p>
            <a:r>
              <a:rPr lang="en-US" dirty="0" smtClean="0"/>
              <a:t>Power: Probability to reject false H0, (1-β)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errors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33121"/>
              </p:ext>
            </p:extLst>
          </p:nvPr>
        </p:nvGraphicFramePr>
        <p:xfrm>
          <a:off x="221935" y="2601416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/>
                <a:gridCol w="2769739"/>
                <a:gridCol w="2670820"/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H0 is True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 is False</a:t>
                      </a:r>
                      <a:endParaRPr lang="en-US" sz="2800" dirty="0"/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Positive </a:t>
                      </a:r>
                    </a:p>
                    <a:p>
                      <a:pPr algn="ctr"/>
                      <a:r>
                        <a:rPr lang="en-US" sz="2800" dirty="0" smtClean="0"/>
                        <a:t>(reject</a:t>
                      </a:r>
                      <a:r>
                        <a:rPr lang="en-US" sz="2800" baseline="0" dirty="0" smtClean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positive</a:t>
                      </a:r>
                    </a:p>
                    <a:p>
                      <a:pPr algn="ctr"/>
                      <a:r>
                        <a:rPr lang="en-US" sz="2800" dirty="0" smtClean="0"/>
                        <a:t>Type</a:t>
                      </a:r>
                      <a:r>
                        <a:rPr lang="en-US" sz="2800" baseline="0" dirty="0" smtClean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Power=1-β</a:t>
                      </a:r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 </a:t>
                      </a:r>
                    </a:p>
                    <a:p>
                      <a:pPr algn="ctr"/>
                      <a:r>
                        <a:rPr lang="en-US" sz="2800" dirty="0" smtClean="0"/>
                        <a:t>(Accept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Specificity=1-</a:t>
                      </a:r>
                      <a:r>
                        <a:rPr lang="en-US" sz="2800" baseline="0" dirty="0" smtClean="0"/>
                        <a:t>α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negative</a:t>
                      </a:r>
                    </a:p>
                    <a:p>
                      <a:pPr algn="ctr"/>
                      <a:r>
                        <a:rPr lang="en-US" sz="2800" dirty="0" smtClean="0"/>
                        <a:t>Type II: β</a:t>
                      </a:r>
                      <a:endParaRPr lang="en-US" sz="2800" dirty="0"/>
                    </a:p>
                  </a:txBody>
                  <a:tcPr anchor="ctr"/>
                </a:tc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Homework1, due Feb 1, Wednesday, 3:10PM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27193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40368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0730"/>
                <a:gridCol w="1663702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74349"/>
              </p:ext>
            </p:extLst>
          </p:nvPr>
        </p:nvGraphicFramePr>
        <p:xfrm>
          <a:off x="960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9197"/>
                <a:gridCol w="16552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distribution: Mean=</a:t>
            </a:r>
            <a:r>
              <a:rPr lang="en-US" dirty="0" err="1" smtClean="0"/>
              <a:t>Var</a:t>
            </a:r>
            <a:r>
              <a:rPr lang="en-US" dirty="0" smtClean="0"/>
              <a:t>=Expected</a:t>
            </a:r>
          </a:p>
          <a:p>
            <a:r>
              <a:rPr lang="en-US" dirty="0" smtClean="0"/>
              <a:t>(Observed-Expected)/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/>
              <a:t>(Expected) ~ N(0,1)</a:t>
            </a:r>
          </a:p>
          <a:p>
            <a:r>
              <a:rPr lang="en-US" dirty="0" smtClean="0"/>
              <a:t>SUM(</a:t>
            </a:r>
            <a:r>
              <a:rPr lang="en-US" dirty="0"/>
              <a:t>Observed-Expected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 Expected </a:t>
            </a:r>
            <a:r>
              <a:rPr lang="en-US" dirty="0"/>
              <a:t>~ </a:t>
            </a: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df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=number of independent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11573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585898"/>
              </p:ext>
            </p:extLst>
          </p:nvPr>
        </p:nvGraphicFramePr>
        <p:xfrm>
          <a:off x="960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35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Distribution of x2(1)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48600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48600" y="5226061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P&lt;1%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6873736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6.97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300" y="2363738"/>
            <a:ext cx="27813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x</a:t>
            </a:r>
            <a:r>
              <a:rPr lang="en-US" dirty="0"/>
              <a:t>=</a:t>
            </a:r>
            <a:r>
              <a:rPr lang="en-US" dirty="0" err="1"/>
              <a:t>rchisq</a:t>
            </a:r>
            <a:r>
              <a:rPr lang="en-US" dirty="0"/>
              <a:t>(k,1)</a:t>
            </a:r>
          </a:p>
          <a:p>
            <a:r>
              <a:rPr lang="en-US" dirty="0"/>
              <a:t>d=density(x)</a:t>
            </a:r>
          </a:p>
          <a:p>
            <a:r>
              <a:rPr lang="en-US" dirty="0" smtClean="0"/>
              <a:t>plot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31940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2675467"/>
            <a:ext cx="8559799" cy="3450696"/>
          </a:xfrm>
        </p:spPr>
        <p:txBody>
          <a:bodyPr/>
          <a:lstStyle/>
          <a:p>
            <a:r>
              <a:rPr lang="en-US" dirty="0" smtClean="0"/>
              <a:t>A sample has </a:t>
            </a:r>
            <a:r>
              <a:rPr lang="fi-FI" dirty="0" err="1" smtClean="0"/>
              <a:t>mean</a:t>
            </a:r>
            <a:r>
              <a:rPr lang="fi-FI" dirty="0"/>
              <a:t> </a:t>
            </a:r>
            <a:r>
              <a:rPr lang="fi-FI" dirty="0" smtClean="0"/>
              <a:t>of 103.6 and </a:t>
            </a:r>
            <a:r>
              <a:rPr lang="fi-FI" dirty="0" err="1" smtClean="0"/>
              <a:t>variance</a:t>
            </a:r>
            <a:r>
              <a:rPr lang="fi-FI" dirty="0" smtClean="0"/>
              <a:t> of 27.82</a:t>
            </a:r>
            <a:endParaRPr lang="fi-FI" dirty="0"/>
          </a:p>
          <a:p>
            <a:r>
              <a:rPr lang="en-US" dirty="0" smtClean="0"/>
              <a:t>The sample has 10 observations</a:t>
            </a:r>
          </a:p>
          <a:p>
            <a:r>
              <a:rPr lang="en-US" dirty="0" smtClean="0"/>
              <a:t>Q1: What is the probability that the sample was from a normal distribution with variance of 25?</a:t>
            </a:r>
          </a:p>
          <a:p>
            <a:r>
              <a:rPr lang="en-US" dirty="0" smtClean="0"/>
              <a:t>Q2: What </a:t>
            </a:r>
            <a:r>
              <a:rPr lang="en-US" dirty="0"/>
              <a:t>is the probability that the sample was from a normal distribution with mean of </a:t>
            </a:r>
            <a:r>
              <a:rPr lang="en-US" dirty="0" smtClean="0"/>
              <a:t>100?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on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solution: </a:t>
            </a:r>
          </a:p>
          <a:p>
            <a:pPr lvl="1"/>
            <a:r>
              <a:rPr lang="en-US" dirty="0" smtClean="0"/>
              <a:t>Sample ten observations from a normal distribution with variance of 25. </a:t>
            </a:r>
          </a:p>
          <a:p>
            <a:pPr lvl="1"/>
            <a:r>
              <a:rPr lang="en-US" dirty="0" smtClean="0"/>
              <a:t>Calculate observed variance. </a:t>
            </a:r>
          </a:p>
          <a:p>
            <a:pPr lvl="1"/>
            <a:r>
              <a:rPr lang="en-US" dirty="0" smtClean="0"/>
              <a:t>Repeat the sampling and get null distribution of the sample variances</a:t>
            </a:r>
          </a:p>
          <a:p>
            <a:pPr lvl="1"/>
            <a:r>
              <a:rPr lang="en-US" dirty="0" smtClean="0"/>
              <a:t>Find percentile of observed variance on the null distribution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2034</TotalTime>
  <Words>656</Words>
  <Application>Microsoft Macintosh PowerPoint</Application>
  <PresentationFormat>On-screen Show (4:3)</PresentationFormat>
  <Paragraphs>206</Paragraphs>
  <Slides>20</Slides>
  <Notes>0</Notes>
  <HiddenSlides>15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Candara</vt:lpstr>
      <vt:lpstr>Symbol</vt:lpstr>
      <vt:lpstr>Waveform</vt:lpstr>
      <vt:lpstr>Equation</vt:lpstr>
      <vt:lpstr>Document</vt:lpstr>
      <vt:lpstr>Statistical Genomics</vt:lpstr>
      <vt:lpstr>Administration</vt:lpstr>
      <vt:lpstr>Outline</vt:lpstr>
      <vt:lpstr>Observed and expected frequency</vt:lpstr>
      <vt:lpstr>Approximate Distributions</vt:lpstr>
      <vt:lpstr>Observed and expected frequency</vt:lpstr>
      <vt:lpstr>Distribution of x2(1)</vt:lpstr>
      <vt:lpstr>Tests on samples</vt:lpstr>
      <vt:lpstr>Q1: distribution with variance of 25</vt:lpstr>
      <vt:lpstr>Q1: distribution with variance of 25</vt:lpstr>
      <vt:lpstr>Q1: distribution with variance of 25</vt:lpstr>
      <vt:lpstr>Q2: distribution with mean of 100</vt:lpstr>
      <vt:lpstr>Q2: distribution with mean of 100</vt:lpstr>
      <vt:lpstr>t test</vt:lpstr>
      <vt:lpstr>t test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157</cp:revision>
  <dcterms:created xsi:type="dcterms:W3CDTF">2013-08-24T13:03:35Z</dcterms:created>
  <dcterms:modified xsi:type="dcterms:W3CDTF">2017-07-27T11:50:24Z</dcterms:modified>
</cp:coreProperties>
</file>