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6"/>
  </p:notesMasterIdLst>
  <p:sldIdLst>
    <p:sldId id="392" r:id="rId2"/>
    <p:sldId id="405" r:id="rId3"/>
    <p:sldId id="407" r:id="rId4"/>
    <p:sldId id="406" r:id="rId5"/>
    <p:sldId id="408" r:id="rId6"/>
    <p:sldId id="409" r:id="rId7"/>
    <p:sldId id="412" r:id="rId8"/>
    <p:sldId id="410" r:id="rId9"/>
    <p:sldId id="411" r:id="rId10"/>
    <p:sldId id="379" r:id="rId11"/>
    <p:sldId id="413" r:id="rId12"/>
    <p:sldId id="372" r:id="rId13"/>
    <p:sldId id="393" r:id="rId14"/>
    <p:sldId id="385" r:id="rId15"/>
    <p:sldId id="401" r:id="rId16"/>
    <p:sldId id="403" r:id="rId17"/>
    <p:sldId id="402" r:id="rId18"/>
    <p:sldId id="404" r:id="rId19"/>
    <p:sldId id="386" r:id="rId20"/>
    <p:sldId id="387" r:id="rId21"/>
    <p:sldId id="373" r:id="rId22"/>
    <p:sldId id="388" r:id="rId23"/>
    <p:sldId id="389" r:id="rId24"/>
    <p:sldId id="391" r:id="rId25"/>
    <p:sldId id="390" r:id="rId26"/>
    <p:sldId id="370" r:id="rId27"/>
    <p:sldId id="394" r:id="rId28"/>
    <p:sldId id="395" r:id="rId29"/>
    <p:sldId id="396" r:id="rId30"/>
    <p:sldId id="397" r:id="rId31"/>
    <p:sldId id="398" r:id="rId32"/>
    <p:sldId id="399" r:id="rId33"/>
    <p:sldId id="400" r:id="rId34"/>
    <p:sldId id="37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98"/>
    <p:restoredTop sz="97574" autoAdjust="0"/>
  </p:normalViewPr>
  <p:slideViewPr>
    <p:cSldViewPr snapToGrid="0" snapToObjects="1">
      <p:cViewPr>
        <p:scale>
          <a:sx n="80" d="100"/>
          <a:sy n="80" d="100"/>
        </p:scale>
        <p:origin x="3848" y="27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3/25/16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2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3/25/16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3/25/16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3/25/16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3/25/16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3/25/16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3/25/16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3/25/16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3/25/16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3/25/16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3/25/16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3/25/16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3/25/16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44" y="2791299"/>
            <a:ext cx="8857883" cy="1072859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3162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4249255"/>
            <a:ext cx="6400800" cy="106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Zhiwu Zhang</a:t>
            </a:r>
          </a:p>
          <a:p>
            <a:pPr marL="0" indent="0" algn="ctr">
              <a:buNone/>
            </a:pPr>
            <a:r>
              <a:rPr lang="en-US" sz="2800" dirty="0" smtClean="0"/>
              <a:t>Washington State University</a:t>
            </a:r>
            <a:endParaRPr lang="en-US" sz="2800" dirty="0"/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894721" y="359745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Lecture 20</a:t>
            </a:r>
            <a:r>
              <a:rPr lang="en-US" sz="2800" b="1" smtClean="0">
                <a:solidFill>
                  <a:schemeClr val="bg2">
                    <a:lumMod val="50000"/>
                  </a:schemeClr>
                </a:solidFill>
              </a:rPr>
              <a:t>: MLMM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86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Evaluation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675467"/>
            <a:ext cx="8045613" cy="345069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Constantia" charset="0"/>
              </a:rPr>
              <a:t>Comment</a:t>
            </a:r>
            <a:r>
              <a:rPr lang="en-US" dirty="0" smtClean="0">
                <a:latin typeface="Constantia" charset="0"/>
              </a:rPr>
              <a:t>: </a:t>
            </a:r>
            <a:r>
              <a:rPr lang="en-US" dirty="0" smtClean="0">
                <a:solidFill>
                  <a:srgbClr val="FF0000"/>
                </a:solidFill>
                <a:latin typeface="Constantia" charset="0"/>
              </a:rPr>
              <a:t>Much</a:t>
            </a:r>
            <a:r>
              <a:rPr lang="en-US" dirty="0" smtClean="0">
                <a:latin typeface="Constantia" charset="0"/>
              </a:rPr>
              <a:t> more work than other </a:t>
            </a:r>
            <a:r>
              <a:rPr lang="en-US" dirty="0" smtClean="0">
                <a:latin typeface="Constantia" charset="0"/>
              </a:rPr>
              <a:t>WSU courses</a:t>
            </a:r>
            <a:endParaRPr lang="en-US" dirty="0" smtClean="0">
              <a:latin typeface="Constantia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nstantia" charset="0"/>
              </a:rPr>
              <a:t>Adjustment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onstantia" charset="0"/>
              </a:rPr>
              <a:t>Assignments: </a:t>
            </a:r>
            <a:r>
              <a:rPr lang="en-US" dirty="0" smtClean="0">
                <a:latin typeface="Constantia" charset="0"/>
              </a:rPr>
              <a:t>9 to 6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onstantia" charset="0"/>
              </a:rPr>
              <a:t>Requirements: No experience with statistics and programming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onstantia" charset="0"/>
              </a:rPr>
              <a:t>Easy to pass, or a grade C</a:t>
            </a:r>
            <a:r>
              <a:rPr lang="en-US" baseline="30000" dirty="0" smtClean="0">
                <a:latin typeface="Constantia" charset="0"/>
              </a:rPr>
              <a:t>-</a:t>
            </a:r>
            <a:r>
              <a:rPr lang="en-US" dirty="0" smtClean="0">
                <a:latin typeface="Constantia" charset="0"/>
              </a:rPr>
              <a:t> after 1</a:t>
            </a:r>
            <a:r>
              <a:rPr lang="en-US" baseline="30000" dirty="0" smtClean="0">
                <a:latin typeface="Constantia" charset="0"/>
              </a:rPr>
              <a:t>st</a:t>
            </a:r>
            <a:r>
              <a:rPr lang="en-US" dirty="0" smtClean="0">
                <a:latin typeface="Constantia" charset="0"/>
              </a:rPr>
              <a:t> assignment unless unusual behavior or recommended to withdraw</a:t>
            </a:r>
          </a:p>
          <a:p>
            <a:endParaRPr lang="en-US" dirty="0" smtClean="0">
              <a:latin typeface="Constantia" charset="0"/>
            </a:endParaRP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18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Outline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675467"/>
            <a:ext cx="8045613" cy="3450696"/>
          </a:xfrm>
        </p:spPr>
        <p:txBody>
          <a:bodyPr/>
          <a:lstStyle/>
          <a:p>
            <a:r>
              <a:rPr lang="en-US" dirty="0" smtClean="0">
                <a:latin typeface="Constantia" charset="0"/>
              </a:rPr>
              <a:t>Stepwise regression</a:t>
            </a:r>
          </a:p>
          <a:p>
            <a:r>
              <a:rPr lang="en-US" dirty="0" smtClean="0">
                <a:latin typeface="Constantia" charset="0"/>
              </a:rPr>
              <a:t>Criteria</a:t>
            </a:r>
          </a:p>
          <a:p>
            <a:r>
              <a:rPr lang="en-US" dirty="0">
                <a:latin typeface="Constantia" charset="0"/>
              </a:rPr>
              <a:t>MLMM</a:t>
            </a:r>
          </a:p>
          <a:p>
            <a:r>
              <a:rPr lang="en-US" dirty="0" smtClean="0">
                <a:latin typeface="Constantia" charset="0"/>
              </a:rPr>
              <a:t>Power vs FDR and Type I error</a:t>
            </a:r>
          </a:p>
          <a:p>
            <a:r>
              <a:rPr lang="en-US" dirty="0" smtClean="0">
                <a:latin typeface="Constantia" charset="0"/>
              </a:rPr>
              <a:t>Replicate and mean</a:t>
            </a: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04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Testing SNPs, one at a time</a:t>
            </a:r>
            <a:endParaRPr lang="en-US" dirty="0">
              <a:latin typeface="Calibri" charset="0"/>
            </a:endParaRPr>
          </a:p>
        </p:txBody>
      </p:sp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3276600" y="1428750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Phenotype</a:t>
            </a: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2819400" y="2571750"/>
            <a:ext cx="190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0000"/>
                </a:solidFill>
              </a:rPr>
              <a:t>Population </a:t>
            </a:r>
          </a:p>
          <a:p>
            <a:pPr algn="ctr" eaLnBrk="1" hangingPunct="1"/>
            <a:r>
              <a:rPr lang="en-US">
                <a:solidFill>
                  <a:srgbClr val="FF0000"/>
                </a:solidFill>
              </a:rPr>
              <a:t>structure</a:t>
            </a:r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5638800" y="2571750"/>
            <a:ext cx="1981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70C0"/>
                </a:solidFill>
              </a:rPr>
              <a:t>Unequal </a:t>
            </a:r>
          </a:p>
          <a:p>
            <a:pPr algn="ctr" eaLnBrk="1" hangingPunct="1"/>
            <a:r>
              <a:rPr lang="en-US" dirty="0">
                <a:solidFill>
                  <a:srgbClr val="0070C0"/>
                </a:solidFill>
              </a:rPr>
              <a:t>relatedness</a:t>
            </a:r>
          </a:p>
        </p:txBody>
      </p:sp>
      <p:cxnSp>
        <p:nvCxnSpPr>
          <p:cNvPr id="30725" name="Straight Arrow Connector 8"/>
          <p:cNvCxnSpPr>
            <a:cxnSpLocks noChangeShapeType="1"/>
          </p:cNvCxnSpPr>
          <p:nvPr/>
        </p:nvCxnSpPr>
        <p:spPr bwMode="auto">
          <a:xfrm rot="10800000" flipV="1">
            <a:off x="3810000" y="1962150"/>
            <a:ext cx="1143000" cy="533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0726" name="Straight Arrow Connector 9"/>
          <p:cNvCxnSpPr>
            <a:cxnSpLocks noChangeShapeType="1"/>
            <a:endCxn id="30724" idx="0"/>
          </p:cNvCxnSpPr>
          <p:nvPr/>
        </p:nvCxnSpPr>
        <p:spPr bwMode="auto">
          <a:xfrm>
            <a:off x="5715000" y="1962150"/>
            <a:ext cx="914400" cy="60960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30727" name="TextBox 12"/>
          <p:cNvSpPr txBox="1">
            <a:spLocks noChangeArrowheads="1"/>
          </p:cNvSpPr>
          <p:nvPr/>
        </p:nvSpPr>
        <p:spPr bwMode="auto">
          <a:xfrm>
            <a:off x="152400" y="4248150"/>
            <a:ext cx="883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/>
              <a:t>Y = SNP + </a:t>
            </a:r>
            <a:r>
              <a:rPr lang="en-US" sz="3600">
                <a:solidFill>
                  <a:srgbClr val="FF0000"/>
                </a:solidFill>
              </a:rPr>
              <a:t>Q (or PCs)</a:t>
            </a:r>
            <a:r>
              <a:rPr lang="en-US" sz="3600"/>
              <a:t> + </a:t>
            </a:r>
            <a:r>
              <a:rPr lang="en-US" sz="3600">
                <a:solidFill>
                  <a:srgbClr val="0070C0"/>
                </a:solidFill>
              </a:rPr>
              <a:t>Kinship</a:t>
            </a:r>
            <a:r>
              <a:rPr lang="en-US" sz="3600"/>
              <a:t> + e</a:t>
            </a:r>
          </a:p>
        </p:txBody>
      </p:sp>
      <p:sp>
        <p:nvSpPr>
          <p:cNvPr id="30728" name="TextBox 13"/>
          <p:cNvSpPr txBox="1">
            <a:spLocks noChangeArrowheads="1"/>
          </p:cNvSpPr>
          <p:nvPr/>
        </p:nvSpPr>
        <p:spPr bwMode="auto">
          <a:xfrm>
            <a:off x="2743200" y="4800600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(fixed effect)</a:t>
            </a:r>
          </a:p>
        </p:txBody>
      </p:sp>
      <p:sp>
        <p:nvSpPr>
          <p:cNvPr id="30729" name="TextBox 14"/>
          <p:cNvSpPr txBox="1">
            <a:spLocks noChangeArrowheads="1"/>
          </p:cNvSpPr>
          <p:nvPr/>
        </p:nvSpPr>
        <p:spPr bwMode="auto">
          <a:xfrm>
            <a:off x="5638800" y="4800600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(random effect)</a:t>
            </a:r>
          </a:p>
        </p:txBody>
      </p:sp>
      <p:sp>
        <p:nvSpPr>
          <p:cNvPr id="30730" name="TextBox 15"/>
          <p:cNvSpPr txBox="1">
            <a:spLocks noChangeArrowheads="1"/>
          </p:cNvSpPr>
          <p:nvPr/>
        </p:nvSpPr>
        <p:spPr bwMode="auto">
          <a:xfrm>
            <a:off x="304800" y="5257800"/>
            <a:ext cx="487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General Linear Model (GLM)</a:t>
            </a:r>
          </a:p>
        </p:txBody>
      </p:sp>
      <p:cxnSp>
        <p:nvCxnSpPr>
          <p:cNvPr id="30731" name="Straight Arrow Connector 16"/>
          <p:cNvCxnSpPr>
            <a:cxnSpLocks noChangeShapeType="1"/>
          </p:cNvCxnSpPr>
          <p:nvPr/>
        </p:nvCxnSpPr>
        <p:spPr bwMode="auto">
          <a:xfrm rot="10800000">
            <a:off x="304800" y="5257800"/>
            <a:ext cx="502920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32" name="Straight Arrow Connector 19"/>
          <p:cNvCxnSpPr>
            <a:cxnSpLocks noChangeShapeType="1"/>
          </p:cNvCxnSpPr>
          <p:nvPr/>
        </p:nvCxnSpPr>
        <p:spPr bwMode="auto">
          <a:xfrm rot="5400000">
            <a:off x="3314701" y="3905250"/>
            <a:ext cx="838200" cy="31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0733" name="Straight Arrow Connector 21"/>
          <p:cNvCxnSpPr>
            <a:cxnSpLocks noChangeShapeType="1"/>
          </p:cNvCxnSpPr>
          <p:nvPr/>
        </p:nvCxnSpPr>
        <p:spPr bwMode="auto">
          <a:xfrm rot="5400000">
            <a:off x="6211094" y="3904456"/>
            <a:ext cx="838200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0734" name="Straight Arrow Connector 24"/>
          <p:cNvCxnSpPr>
            <a:cxnSpLocks noChangeShapeType="1"/>
          </p:cNvCxnSpPr>
          <p:nvPr/>
        </p:nvCxnSpPr>
        <p:spPr bwMode="auto">
          <a:xfrm rot="5400000">
            <a:off x="7162800" y="2952750"/>
            <a:ext cx="2592388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0735" name="Straight Arrow Connector 27"/>
          <p:cNvCxnSpPr>
            <a:cxnSpLocks noChangeShapeType="1"/>
          </p:cNvCxnSpPr>
          <p:nvPr/>
        </p:nvCxnSpPr>
        <p:spPr bwMode="auto">
          <a:xfrm rot="10800000">
            <a:off x="6781800" y="1657350"/>
            <a:ext cx="1676400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30736" name="Straight Arrow Connector 25"/>
          <p:cNvCxnSpPr>
            <a:cxnSpLocks noChangeShapeType="1"/>
          </p:cNvCxnSpPr>
          <p:nvPr/>
        </p:nvCxnSpPr>
        <p:spPr bwMode="auto">
          <a:xfrm rot="5400000">
            <a:off x="533400" y="2952750"/>
            <a:ext cx="2592388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0737" name="Straight Arrow Connector 26"/>
          <p:cNvCxnSpPr>
            <a:cxnSpLocks noChangeShapeType="1"/>
          </p:cNvCxnSpPr>
          <p:nvPr/>
        </p:nvCxnSpPr>
        <p:spPr bwMode="auto">
          <a:xfrm rot="10800000">
            <a:off x="1828800" y="1657350"/>
            <a:ext cx="1524000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sp>
        <p:nvSpPr>
          <p:cNvPr id="30738" name="TextBox 31"/>
          <p:cNvSpPr txBox="1">
            <a:spLocks noChangeArrowheads="1"/>
          </p:cNvSpPr>
          <p:nvPr/>
        </p:nvSpPr>
        <p:spPr bwMode="auto">
          <a:xfrm>
            <a:off x="2362200" y="5878513"/>
            <a:ext cx="495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70C0"/>
                </a:solidFill>
              </a:rPr>
              <a:t>Mixed Linear Model (MLM)</a:t>
            </a:r>
          </a:p>
        </p:txBody>
      </p:sp>
      <p:cxnSp>
        <p:nvCxnSpPr>
          <p:cNvPr id="30739" name="Straight Arrow Connector 32"/>
          <p:cNvCxnSpPr>
            <a:cxnSpLocks noChangeShapeType="1"/>
          </p:cNvCxnSpPr>
          <p:nvPr/>
        </p:nvCxnSpPr>
        <p:spPr bwMode="auto">
          <a:xfrm rot="10800000">
            <a:off x="304800" y="5878513"/>
            <a:ext cx="7315200" cy="1587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sp>
        <p:nvSpPr>
          <p:cNvPr id="30740" name="TextBox 34"/>
          <p:cNvSpPr txBox="1">
            <a:spLocks noChangeArrowheads="1"/>
          </p:cNvSpPr>
          <p:nvPr/>
        </p:nvSpPr>
        <p:spPr bwMode="auto">
          <a:xfrm>
            <a:off x="304800" y="4800600"/>
            <a:ext cx="236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(fixed effect)</a:t>
            </a:r>
          </a:p>
        </p:txBody>
      </p:sp>
      <p:sp>
        <p:nvSpPr>
          <p:cNvPr id="30741" name="TextBox 22"/>
          <p:cNvSpPr txBox="1">
            <a:spLocks noChangeArrowheads="1"/>
          </p:cNvSpPr>
          <p:nvPr/>
        </p:nvSpPr>
        <p:spPr bwMode="auto">
          <a:xfrm>
            <a:off x="1981200" y="6324600"/>
            <a:ext cx="563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(Yu et al. 2005, Nature Genetics)</a:t>
            </a:r>
          </a:p>
        </p:txBody>
      </p:sp>
    </p:spTree>
    <p:extLst>
      <p:ext uri="{BB962C8B-B14F-4D97-AF65-F5344CB8AC3E}">
        <p14:creationId xmlns:p14="http://schemas.microsoft.com/office/powerpoint/2010/main" val="12674224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8" t="17331" r="50000" b="6750"/>
          <a:stretch>
            <a:fillRect/>
          </a:stretch>
        </p:blipFill>
        <p:spPr bwMode="auto">
          <a:xfrm>
            <a:off x="5123213" y="26988"/>
            <a:ext cx="4000150" cy="629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0" name="TextBox 3"/>
          <p:cNvSpPr txBox="1">
            <a:spLocks noChangeArrowheads="1"/>
          </p:cNvSpPr>
          <p:nvPr/>
        </p:nvSpPr>
        <p:spPr bwMode="auto">
          <a:xfrm rot="16200000">
            <a:off x="3299593" y="1511706"/>
            <a:ext cx="32695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2000" dirty="0" smtClean="0"/>
              <a:t>Test WO correction</a:t>
            </a:r>
            <a:endParaRPr lang="en-US" altLang="zh-CN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24600"/>
            <a:ext cx="9123363" cy="533400"/>
          </a:xfrm>
          <a:extLst/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GWAS does  not work for traits associated with structure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 descr="Magnus Nordbor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47" y="2492627"/>
            <a:ext cx="1810512" cy="2743200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27100" y="5319061"/>
            <a:ext cx="18105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Magnus </a:t>
            </a:r>
            <a:r>
              <a:rPr lang="en-US" b="1" dirty="0" err="1" smtClean="0"/>
              <a:t>Norborg</a:t>
            </a:r>
            <a:endParaRPr lang="en-US" b="1" baseline="30000" dirty="0"/>
          </a:p>
        </p:txBody>
      </p:sp>
      <p:pic>
        <p:nvPicPr>
          <p:cNvPr id="7" name="Picture 6" descr="Screen Shot 2015-10-06 at 10.02.4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47" y="76994"/>
            <a:ext cx="4555553" cy="2056425"/>
          </a:xfrm>
          <a:prstGeom prst="rect">
            <a:avLst/>
          </a:prstGeom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936431" y="1780265"/>
            <a:ext cx="1625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600" smtClean="0"/>
              <a:t>Nature 2010</a:t>
            </a:r>
            <a:endParaRPr lang="en-US" altLang="zh-CN" sz="1600" dirty="0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 rot="16200000">
            <a:off x="3219229" y="4432017"/>
            <a:ext cx="33850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2000" dirty="0" smtClean="0"/>
              <a:t>Correction </a:t>
            </a:r>
            <a:r>
              <a:rPr lang="en-US" altLang="zh-CN" sz="2000" dirty="0"/>
              <a:t>with </a:t>
            </a:r>
            <a:r>
              <a:rPr lang="en-US" altLang="zh-CN" sz="2000" dirty="0" smtClean="0"/>
              <a:t>MLM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158132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2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10-06 at 10.06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9646"/>
            <a:ext cx="9111410" cy="3958354"/>
          </a:xfrm>
          <a:prstGeom prst="rect">
            <a:avLst/>
          </a:prstGeom>
        </p:spPr>
      </p:pic>
      <p:pic>
        <p:nvPicPr>
          <p:cNvPr id="3" name="Picture 2" descr="Magnus Nordbor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98" y="0"/>
            <a:ext cx="1810512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6843698" cy="125272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Two years later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71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Stepwise </a:t>
            </a:r>
            <a:r>
              <a:rPr lang="en-US" dirty="0"/>
              <a:t>regression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292100" y="2566507"/>
            <a:ext cx="8559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Choose m </a:t>
            </a:r>
            <a:r>
              <a:rPr lang="en-US" sz="2800" dirty="0"/>
              <a:t>predictive variables </a:t>
            </a:r>
            <a:r>
              <a:rPr lang="en-US" sz="2800" dirty="0" smtClean="0"/>
              <a:t>from M (M&gt;&gt;m) variables</a:t>
            </a:r>
          </a:p>
          <a:p>
            <a:pPr algn="ctr"/>
            <a:r>
              <a:rPr lang="en-US" sz="2800" dirty="0" smtClean="0"/>
              <a:t>The challenges :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12800" y="3619500"/>
            <a:ext cx="8039100" cy="32385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Choosing m from M is an NP 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Option: approximation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Non unique criteria</a:t>
            </a:r>
          </a:p>
        </p:txBody>
      </p:sp>
    </p:spTree>
    <p:extLst>
      <p:ext uri="{BB962C8B-B14F-4D97-AF65-F5344CB8AC3E}">
        <p14:creationId xmlns:p14="http://schemas.microsoft.com/office/powerpoint/2010/main" val="29370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1" y="2349500"/>
            <a:ext cx="8039100" cy="37766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sequence of F-tests or t-tests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Adjusted R-square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Akaike</a:t>
            </a:r>
            <a:r>
              <a:rPr lang="en-US" sz="2800" dirty="0"/>
              <a:t> information criterion (AIC)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Bayesian information criterion (BIC)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Mallows's</a:t>
            </a:r>
            <a:r>
              <a:rPr lang="en-US" sz="2800" dirty="0"/>
              <a:t> </a:t>
            </a:r>
            <a:r>
              <a:rPr lang="en-US" sz="2800" dirty="0" err="1"/>
              <a:t>Cp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PRESS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false discovery rate (FDR)</a:t>
            </a:r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Stepwise regression procedures </a:t>
            </a:r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>
            <a:off x="6108700" y="2965317"/>
            <a:ext cx="2743200" cy="1676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Why so many?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901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Forward stepwise regression</a:t>
            </a:r>
            <a:br>
              <a:rPr lang="en-US" dirty="0" smtClean="0"/>
            </a:br>
            <a:r>
              <a:rPr lang="en-US" dirty="0" smtClean="0"/>
              <a:t>t or F test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90800" y="1884248"/>
            <a:ext cx="472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smtClean="0"/>
              <a:t>Test M </a:t>
            </a:r>
            <a:r>
              <a:rPr lang="en-US" sz="2800" dirty="0" smtClean="0"/>
              <a:t>variables one at a time</a:t>
            </a:r>
          </a:p>
        </p:txBody>
      </p:sp>
      <p:sp>
        <p:nvSpPr>
          <p:cNvPr id="9" name="Rectangle 8"/>
          <p:cNvSpPr/>
          <p:nvPr/>
        </p:nvSpPr>
        <p:spPr>
          <a:xfrm>
            <a:off x="1447800" y="2790930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Fit the most significant variable as covariate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00300" y="3697612"/>
            <a:ext cx="510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smtClean="0"/>
              <a:t>Test rest </a:t>
            </a:r>
            <a:r>
              <a:rPr lang="en-US" sz="2800" dirty="0" smtClean="0"/>
              <a:t>variables one at a time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03600" y="4590138"/>
            <a:ext cx="3098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Is the most </a:t>
            </a:r>
          </a:p>
          <a:p>
            <a:pPr algn="ctr"/>
            <a:r>
              <a:rPr lang="en-US" sz="2800" dirty="0" smtClean="0"/>
              <a:t>influential variable </a:t>
            </a:r>
          </a:p>
          <a:p>
            <a:pPr algn="ctr"/>
            <a:r>
              <a:rPr lang="en-US" sz="2800" dirty="0" smtClean="0"/>
              <a:t>significant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75150" y="6344439"/>
            <a:ext cx="1155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End</a:t>
            </a:r>
          </a:p>
        </p:txBody>
      </p:sp>
      <p:cxnSp>
        <p:nvCxnSpPr>
          <p:cNvPr id="13" name="Straight Arrow Connector 12"/>
          <p:cNvCxnSpPr>
            <a:stCxn id="8" idx="2"/>
            <a:endCxn id="9" idx="0"/>
          </p:cNvCxnSpPr>
          <p:nvPr/>
        </p:nvCxnSpPr>
        <p:spPr>
          <a:xfrm>
            <a:off x="4953000" y="2407468"/>
            <a:ext cx="0" cy="38346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2"/>
            <a:endCxn id="10" idx="0"/>
          </p:cNvCxnSpPr>
          <p:nvPr/>
        </p:nvCxnSpPr>
        <p:spPr>
          <a:xfrm>
            <a:off x="4953000" y="3314150"/>
            <a:ext cx="0" cy="38346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2"/>
            <a:endCxn id="11" idx="0"/>
          </p:cNvCxnSpPr>
          <p:nvPr/>
        </p:nvCxnSpPr>
        <p:spPr>
          <a:xfrm>
            <a:off x="4953000" y="4220832"/>
            <a:ext cx="0" cy="36930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" idx="2"/>
            <a:endCxn id="12" idx="0"/>
          </p:cNvCxnSpPr>
          <p:nvPr/>
        </p:nvCxnSpPr>
        <p:spPr>
          <a:xfrm>
            <a:off x="4953000" y="5975133"/>
            <a:ext cx="0" cy="36930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9" idx="1"/>
          </p:cNvCxnSpPr>
          <p:nvPr/>
        </p:nvCxnSpPr>
        <p:spPr>
          <a:xfrm>
            <a:off x="965200" y="3052540"/>
            <a:ext cx="482600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965200" y="3021590"/>
            <a:ext cx="0" cy="2289096"/>
          </a:xfrm>
          <a:prstGeom prst="straightConnector1">
            <a:avLst/>
          </a:prstGeom>
          <a:ln w="635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11" idx="1"/>
          </p:cNvCxnSpPr>
          <p:nvPr/>
        </p:nvCxnSpPr>
        <p:spPr>
          <a:xfrm>
            <a:off x="965200" y="5282635"/>
            <a:ext cx="2438400" cy="1"/>
          </a:xfrm>
          <a:prstGeom prst="straightConnector1">
            <a:avLst/>
          </a:prstGeom>
          <a:ln w="635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606550" y="4784141"/>
            <a:ext cx="1155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Yes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864100" y="5898176"/>
            <a:ext cx="1155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89921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1" grpId="1"/>
      <p:bldP spid="12" grpId="0"/>
      <p:bldP spid="46" grpId="0"/>
      <p:bldP spid="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Backward stepwise regression</a:t>
            </a:r>
            <a:br>
              <a:rPr lang="en-US" dirty="0" smtClean="0"/>
            </a:br>
            <a:r>
              <a:rPr lang="en-US" dirty="0"/>
              <a:t> t or F test</a:t>
            </a:r>
          </a:p>
        </p:txBody>
      </p:sp>
      <p:sp>
        <p:nvSpPr>
          <p:cNvPr id="8" name="Rectangle 7"/>
          <p:cNvSpPr/>
          <p:nvPr/>
        </p:nvSpPr>
        <p:spPr>
          <a:xfrm>
            <a:off x="2181536" y="2767309"/>
            <a:ext cx="510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Test m variables simultaneously</a:t>
            </a:r>
          </a:p>
        </p:txBody>
      </p:sp>
      <p:sp>
        <p:nvSpPr>
          <p:cNvPr id="9" name="Rectangle 8"/>
          <p:cNvSpPr/>
          <p:nvPr/>
        </p:nvSpPr>
        <p:spPr>
          <a:xfrm>
            <a:off x="3093071" y="3774284"/>
            <a:ext cx="32823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Is the </a:t>
            </a:r>
            <a:r>
              <a:rPr lang="en-US" sz="2800" dirty="0" smtClean="0"/>
              <a:t>least</a:t>
            </a:r>
            <a:endParaRPr lang="en-US" sz="2800" dirty="0"/>
          </a:p>
          <a:p>
            <a:pPr algn="ctr"/>
            <a:r>
              <a:rPr lang="en-US" sz="2800" dirty="0"/>
              <a:t>influential variable </a:t>
            </a:r>
          </a:p>
          <a:p>
            <a:pPr algn="ctr"/>
            <a:r>
              <a:rPr lang="en-US" sz="2800" dirty="0"/>
              <a:t>significant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05265" y="5688585"/>
            <a:ext cx="50579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Remove it and test the rest (m)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98704" y="4205171"/>
            <a:ext cx="1155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End</a:t>
            </a:r>
          </a:p>
        </p:txBody>
      </p:sp>
      <p:cxnSp>
        <p:nvCxnSpPr>
          <p:cNvPr id="13" name="Straight Arrow Connector 12"/>
          <p:cNvCxnSpPr>
            <a:stCxn id="8" idx="2"/>
            <a:endCxn id="9" idx="0"/>
          </p:cNvCxnSpPr>
          <p:nvPr/>
        </p:nvCxnSpPr>
        <p:spPr>
          <a:xfrm>
            <a:off x="4734236" y="3290529"/>
            <a:ext cx="0" cy="48375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2"/>
            <a:endCxn id="10" idx="0"/>
          </p:cNvCxnSpPr>
          <p:nvPr/>
        </p:nvCxnSpPr>
        <p:spPr>
          <a:xfrm>
            <a:off x="4734236" y="5159279"/>
            <a:ext cx="0" cy="52930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3"/>
            <a:endCxn id="12" idx="1"/>
          </p:cNvCxnSpPr>
          <p:nvPr/>
        </p:nvCxnSpPr>
        <p:spPr>
          <a:xfrm flipV="1">
            <a:off x="6375400" y="4466781"/>
            <a:ext cx="1223304" cy="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8" idx="1"/>
          </p:cNvCxnSpPr>
          <p:nvPr/>
        </p:nvCxnSpPr>
        <p:spPr>
          <a:xfrm>
            <a:off x="646462" y="3023623"/>
            <a:ext cx="1535074" cy="529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646462" y="3023623"/>
            <a:ext cx="0" cy="2944040"/>
          </a:xfrm>
          <a:prstGeom prst="straightConnector1">
            <a:avLst/>
          </a:prstGeom>
          <a:ln w="635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10" idx="1"/>
          </p:cNvCxnSpPr>
          <p:nvPr/>
        </p:nvCxnSpPr>
        <p:spPr>
          <a:xfrm flipV="1">
            <a:off x="646462" y="5950195"/>
            <a:ext cx="1558803" cy="17468"/>
          </a:xfrm>
          <a:prstGeom prst="straightConnector1">
            <a:avLst/>
          </a:prstGeom>
          <a:ln w="635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6375400" y="3858923"/>
            <a:ext cx="1155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Yes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580882" y="5159279"/>
            <a:ext cx="1155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75953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46" grpId="0"/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Hind from MHC (Major </a:t>
            </a:r>
            <a:r>
              <a:rPr lang="en-US" dirty="0"/>
              <a:t>histocompatibility </a:t>
            </a:r>
            <a:r>
              <a:rPr lang="en-US" dirty="0" smtClean="0"/>
              <a:t>complex)</a:t>
            </a:r>
            <a:endParaRPr lang="en-US" dirty="0"/>
          </a:p>
        </p:txBody>
      </p:sp>
      <p:pic>
        <p:nvPicPr>
          <p:cNvPr id="3" name="Picture 2" descr="3015094_ard-70-2-0259-fig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2209800"/>
            <a:ext cx="65024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1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4 graded</a:t>
            </a:r>
          </a:p>
          <a:p>
            <a:r>
              <a:rPr lang="en-US" dirty="0"/>
              <a:t>Homework 5, due April 13, Wednesday, </a:t>
            </a:r>
            <a:r>
              <a:rPr lang="en-US" dirty="0" smtClean="0"/>
              <a:t>3:10PM</a:t>
            </a:r>
          </a:p>
          <a:p>
            <a:r>
              <a:rPr lang="en-US" dirty="0"/>
              <a:t>Final exam: May 3, 120 minutes (3:10-5:10PM), </a:t>
            </a:r>
            <a:r>
              <a:rPr lang="en-US" dirty="0" smtClean="0"/>
              <a:t>50</a:t>
            </a:r>
          </a:p>
          <a:p>
            <a:r>
              <a:rPr lang="en-US" dirty="0" smtClean="0"/>
              <a:t>Department seminar (March 28) , </a:t>
            </a:r>
            <a:r>
              <a:rPr lang="en-US" dirty="0" err="1" smtClean="0"/>
              <a:t>Brigid</a:t>
            </a:r>
            <a:r>
              <a:rPr lang="en-US" dirty="0" smtClean="0"/>
              <a:t> </a:t>
            </a:r>
            <a:r>
              <a:rPr lang="en-US" dirty="0" err="1"/>
              <a:t>Meints</a:t>
            </a:r>
            <a:r>
              <a:rPr lang="en-US" dirty="0"/>
              <a:t>, </a:t>
            </a:r>
            <a:r>
              <a:rPr lang="en-US" dirty="0" smtClean="0"/>
              <a:t>“</a:t>
            </a:r>
            <a:r>
              <a:rPr lang="en-US" dirty="0"/>
              <a:t>Breeding Barley and Beans for Western Washington”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29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10-05 at 11.02.5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85"/>
          <a:stretch/>
        </p:blipFill>
        <p:spPr>
          <a:xfrm>
            <a:off x="558800" y="571500"/>
            <a:ext cx="7391400" cy="1981200"/>
          </a:xfrm>
          <a:prstGeom prst="rect">
            <a:avLst/>
          </a:prstGeom>
        </p:spPr>
      </p:pic>
      <p:sp>
        <p:nvSpPr>
          <p:cNvPr id="4" name="TextBox 14"/>
          <p:cNvSpPr txBox="1">
            <a:spLocks noChangeArrowheads="1"/>
          </p:cNvSpPr>
          <p:nvPr/>
        </p:nvSpPr>
        <p:spPr bwMode="auto">
          <a:xfrm rot="16200000">
            <a:off x="7785101" y="1536699"/>
            <a:ext cx="116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/>
              <a:t>GLM</a:t>
            </a:r>
            <a:endParaRPr lang="en-US" dirty="0"/>
          </a:p>
        </p:txBody>
      </p:sp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2527300" y="952498"/>
            <a:ext cx="2476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/>
              <a:t>Two QTNs</a:t>
            </a:r>
            <a:endParaRPr lang="en-US" dirty="0"/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 rot="16200000">
            <a:off x="7785102" y="3086099"/>
            <a:ext cx="116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M</a:t>
            </a:r>
            <a:r>
              <a:rPr lang="en-US" dirty="0" smtClean="0"/>
              <a:t>LM</a:t>
            </a:r>
            <a:endParaRPr lang="en-US" dirty="0"/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 rot="16200000">
            <a:off x="7785103" y="5016499"/>
            <a:ext cx="116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/>
              <a:t>MLMM</a:t>
            </a:r>
            <a:endParaRPr lang="en-US" dirty="0"/>
          </a:p>
        </p:txBody>
      </p:sp>
      <p:pic>
        <p:nvPicPr>
          <p:cNvPr id="9" name="Picture 8" descr="Screen Shot 2015-10-05 at 11.02.5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13" b="37374"/>
          <a:stretch/>
        </p:blipFill>
        <p:spPr>
          <a:xfrm>
            <a:off x="558800" y="2552700"/>
            <a:ext cx="7391400" cy="1968500"/>
          </a:xfrm>
          <a:prstGeom prst="rect">
            <a:avLst/>
          </a:prstGeom>
        </p:spPr>
      </p:pic>
      <p:pic>
        <p:nvPicPr>
          <p:cNvPr id="8" name="Picture 7" descr="Screen Shot 2015-10-05 at 11.02.5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50"/>
          <a:stretch/>
        </p:blipFill>
        <p:spPr>
          <a:xfrm>
            <a:off x="558800" y="4455320"/>
            <a:ext cx="7391400" cy="235426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74103" y="158040"/>
            <a:ext cx="676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smtClean="0">
                <a:solidFill>
                  <a:schemeClr val="accent2"/>
                </a:solidFill>
              </a:rPr>
              <a:t>Nature Genetics, 2012, 44, 825-830 </a:t>
            </a:r>
            <a:endParaRPr lang="en-US" sz="28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61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4584D3"/>
                </a:solidFill>
                <a:latin typeface="Calibri" charset="0"/>
              </a:rPr>
              <a:t>MLMM</a:t>
            </a:r>
            <a:endParaRPr lang="en-US" dirty="0">
              <a:solidFill>
                <a:srgbClr val="4584D3"/>
              </a:solidFill>
              <a:latin typeface="Calibri" charset="0"/>
            </a:endParaRPr>
          </a:p>
        </p:txBody>
      </p:sp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236068" y="1401483"/>
            <a:ext cx="871743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 smtClean="0"/>
              <a:t>y </a:t>
            </a:r>
            <a:r>
              <a:rPr lang="en-US" sz="3200" dirty="0"/>
              <a:t>= SNP + </a:t>
            </a:r>
            <a:r>
              <a:rPr lang="en-US" sz="3200" dirty="0" smtClean="0">
                <a:solidFill>
                  <a:srgbClr val="FF0000"/>
                </a:solidFill>
              </a:rPr>
              <a:t>Q </a:t>
            </a:r>
            <a:r>
              <a:rPr lang="en-US" sz="3200" dirty="0" smtClean="0"/>
              <a:t>+ </a:t>
            </a:r>
            <a:r>
              <a:rPr lang="en-US" sz="3200" dirty="0" smtClean="0">
                <a:solidFill>
                  <a:schemeClr val="accent2"/>
                </a:solidFill>
              </a:rPr>
              <a:t>K </a:t>
            </a:r>
            <a:r>
              <a:rPr lang="en-US" sz="3200" dirty="0" smtClean="0"/>
              <a:t>+ e</a:t>
            </a:r>
            <a:endParaRPr lang="en-US" sz="3200" dirty="0"/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236068" y="3402417"/>
            <a:ext cx="871743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 smtClean="0"/>
              <a:t>y </a:t>
            </a:r>
            <a:r>
              <a:rPr lang="en-US" sz="3200" dirty="0"/>
              <a:t>= SNP </a:t>
            </a:r>
            <a:r>
              <a:rPr lang="en-US" sz="3200" dirty="0" smtClean="0"/>
              <a:t>+ QTN1 + </a:t>
            </a:r>
            <a:r>
              <a:rPr lang="en-US" sz="3200" dirty="0" smtClean="0">
                <a:solidFill>
                  <a:srgbClr val="FF0000"/>
                </a:solidFill>
              </a:rPr>
              <a:t>Q </a:t>
            </a:r>
            <a:r>
              <a:rPr lang="en-US" sz="3200" dirty="0" smtClean="0"/>
              <a:t>+ </a:t>
            </a:r>
            <a:r>
              <a:rPr lang="en-US" sz="3200" dirty="0" smtClean="0">
                <a:solidFill>
                  <a:schemeClr val="accent2"/>
                </a:solidFill>
              </a:rPr>
              <a:t>K </a:t>
            </a:r>
            <a:r>
              <a:rPr lang="en-US" sz="3200" dirty="0" smtClean="0"/>
              <a:t>+ e</a:t>
            </a:r>
            <a:endParaRPr lang="en-US" sz="3200" dirty="0"/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236068" y="5447117"/>
            <a:ext cx="871743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 smtClean="0"/>
              <a:t>y </a:t>
            </a:r>
            <a:r>
              <a:rPr lang="en-US" sz="3200" dirty="0"/>
              <a:t>= SNP </a:t>
            </a:r>
            <a:r>
              <a:rPr lang="en-US" sz="3200" dirty="0" smtClean="0"/>
              <a:t>+ QTN1 + QTN2 + </a:t>
            </a:r>
            <a:r>
              <a:rPr lang="en-US" sz="3200" dirty="0" smtClean="0">
                <a:solidFill>
                  <a:srgbClr val="FF0000"/>
                </a:solidFill>
              </a:rPr>
              <a:t>Q </a:t>
            </a:r>
            <a:r>
              <a:rPr lang="en-US" sz="3200" dirty="0" smtClean="0"/>
              <a:t>+ </a:t>
            </a:r>
            <a:r>
              <a:rPr lang="en-US" sz="3200" dirty="0" smtClean="0">
                <a:solidFill>
                  <a:schemeClr val="accent2"/>
                </a:solidFill>
              </a:rPr>
              <a:t>K </a:t>
            </a:r>
            <a:r>
              <a:rPr lang="en-US" sz="3200" dirty="0" smtClean="0"/>
              <a:t>+ e</a:t>
            </a:r>
            <a:endParaRPr lang="en-US" sz="3200" dirty="0"/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187884" y="2386160"/>
            <a:ext cx="53900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 smtClean="0"/>
              <a:t>Most significant SNP as pseudo QTN</a:t>
            </a:r>
            <a:endParaRPr lang="en-US" sz="2000" dirty="0"/>
          </a:p>
        </p:txBody>
      </p:sp>
      <p:cxnSp>
        <p:nvCxnSpPr>
          <p:cNvPr id="13" name="Straight Arrow Connector 32"/>
          <p:cNvCxnSpPr>
            <a:cxnSpLocks noChangeShapeType="1"/>
          </p:cNvCxnSpPr>
          <p:nvPr/>
        </p:nvCxnSpPr>
        <p:spPr bwMode="auto">
          <a:xfrm>
            <a:off x="1638300" y="2786270"/>
            <a:ext cx="1028700" cy="616147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stealth" w="lg" len="lg"/>
          </a:ln>
        </p:spPr>
      </p:cxnSp>
      <p:sp>
        <p:nvSpPr>
          <p:cNvPr id="19" name="左大括号 16"/>
          <p:cNvSpPr/>
          <p:nvPr/>
        </p:nvSpPr>
        <p:spPr>
          <a:xfrm rot="16200000">
            <a:off x="1438135" y="1743416"/>
            <a:ext cx="376427" cy="862115"/>
          </a:xfrm>
          <a:prstGeom prst="leftBrace">
            <a:avLst/>
          </a:prstGeom>
          <a:ln w="381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187884" y="4410430"/>
            <a:ext cx="53900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 smtClean="0"/>
              <a:t>Most significant SNP as pseudo QTN</a:t>
            </a:r>
            <a:endParaRPr lang="en-US" sz="2000" dirty="0"/>
          </a:p>
        </p:txBody>
      </p:sp>
      <p:cxnSp>
        <p:nvCxnSpPr>
          <p:cNvPr id="24" name="Straight Arrow Connector 32"/>
          <p:cNvCxnSpPr>
            <a:cxnSpLocks noChangeShapeType="1"/>
          </p:cNvCxnSpPr>
          <p:nvPr/>
        </p:nvCxnSpPr>
        <p:spPr bwMode="auto">
          <a:xfrm>
            <a:off x="1638300" y="4810540"/>
            <a:ext cx="2705100" cy="77746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stealth" w="lg" len="lg"/>
          </a:ln>
        </p:spPr>
      </p:cxnSp>
      <p:sp>
        <p:nvSpPr>
          <p:cNvPr id="25" name="左大括号 16"/>
          <p:cNvSpPr/>
          <p:nvPr/>
        </p:nvSpPr>
        <p:spPr>
          <a:xfrm rot="16200000">
            <a:off x="1438135" y="3767686"/>
            <a:ext cx="376427" cy="862115"/>
          </a:xfrm>
          <a:prstGeom prst="leftBrace">
            <a:avLst/>
          </a:prstGeom>
          <a:ln w="381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236068" y="6196160"/>
            <a:ext cx="53900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/>
              <a:t>So on and so forth until…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717540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9" grpId="0" animBg="1"/>
      <p:bldP spid="23" grpId="0"/>
      <p:bldP spid="25" grpId="0" animBg="1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4584D3"/>
                </a:solidFill>
                <a:latin typeface="Calibri" charset="0"/>
              </a:rPr>
              <a:t>Forward regression</a:t>
            </a:r>
            <a:endParaRPr lang="en-US" dirty="0">
              <a:solidFill>
                <a:srgbClr val="4584D3"/>
              </a:solidFill>
              <a:latin typeface="Calibri" charset="0"/>
            </a:endParaRP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236068" y="1370417"/>
            <a:ext cx="871743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 smtClean="0"/>
              <a:t>y </a:t>
            </a:r>
            <a:r>
              <a:rPr lang="en-US" sz="3200" dirty="0"/>
              <a:t>= SNP </a:t>
            </a:r>
            <a:r>
              <a:rPr lang="en-US" sz="3200" dirty="0" smtClean="0"/>
              <a:t>+QTN1+QTN2+…+ </a:t>
            </a:r>
            <a:r>
              <a:rPr lang="en-US" sz="3200" dirty="0" smtClean="0">
                <a:solidFill>
                  <a:srgbClr val="FF0000"/>
                </a:solidFill>
              </a:rPr>
              <a:t>Q </a:t>
            </a:r>
            <a:r>
              <a:rPr lang="en-US" sz="3200" dirty="0" smtClean="0"/>
              <a:t>+ </a:t>
            </a:r>
            <a:r>
              <a:rPr lang="en-US" sz="3200" dirty="0" smtClean="0">
                <a:solidFill>
                  <a:schemeClr val="accent2"/>
                </a:solidFill>
              </a:rPr>
              <a:t>K </a:t>
            </a:r>
            <a:r>
              <a:rPr lang="en-US" sz="3200" dirty="0" smtClean="0"/>
              <a:t>+ e</a:t>
            </a:r>
            <a:endParaRPr lang="en-US" sz="3200" dirty="0"/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2801468" y="3961217"/>
            <a:ext cx="358663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 err="1" smtClean="0"/>
              <a:t>Var</a:t>
            </a:r>
            <a:r>
              <a:rPr lang="en-US" sz="3200" dirty="0" smtClean="0"/>
              <a:t>(y)</a:t>
            </a:r>
            <a:endParaRPr lang="en-US" sz="3200" dirty="0"/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2801468" y="3097617"/>
            <a:ext cx="358663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 err="1" smtClean="0"/>
              <a:t>Var</a:t>
            </a:r>
            <a:r>
              <a:rPr lang="en-US" sz="3200" dirty="0" smtClean="0"/>
              <a:t>(u)</a:t>
            </a:r>
            <a:endParaRPr lang="en-US" sz="3200" dirty="0"/>
          </a:p>
        </p:txBody>
      </p:sp>
      <p:cxnSp>
        <p:nvCxnSpPr>
          <p:cNvPr id="16" name="Straight Arrow Connector 32"/>
          <p:cNvCxnSpPr>
            <a:cxnSpLocks noChangeShapeType="1"/>
          </p:cNvCxnSpPr>
          <p:nvPr/>
        </p:nvCxnSpPr>
        <p:spPr bwMode="auto">
          <a:xfrm>
            <a:off x="3860800" y="3865770"/>
            <a:ext cx="160020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none" w="lg" len="lg"/>
          </a:ln>
        </p:spPr>
      </p:cxnSp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889000" y="5117205"/>
            <a:ext cx="72771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 smtClean="0">
                <a:solidFill>
                  <a:srgbClr val="FF0000"/>
                </a:solidFill>
              </a:rPr>
              <a:t>Stop when the ratio close to zero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32"/>
          <p:cNvCxnSpPr>
            <a:cxnSpLocks noChangeShapeType="1"/>
          </p:cNvCxnSpPr>
          <p:nvPr/>
        </p:nvCxnSpPr>
        <p:spPr bwMode="auto">
          <a:xfrm>
            <a:off x="584200" y="1955193"/>
            <a:ext cx="3276600" cy="2185007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stealth" w="lg" len="lg"/>
          </a:ln>
        </p:spPr>
      </p:cxnSp>
      <p:cxnSp>
        <p:nvCxnSpPr>
          <p:cNvPr id="26" name="Straight Arrow Connector 32"/>
          <p:cNvCxnSpPr>
            <a:cxnSpLocks noChangeShapeType="1"/>
          </p:cNvCxnSpPr>
          <p:nvPr/>
        </p:nvCxnSpPr>
        <p:spPr bwMode="auto">
          <a:xfrm flipH="1">
            <a:off x="5321300" y="1955193"/>
            <a:ext cx="1879600" cy="1397607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19036751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4584D3"/>
                </a:solidFill>
                <a:latin typeface="Calibri" charset="0"/>
              </a:rPr>
              <a:t>Backward elimination</a:t>
            </a:r>
            <a:endParaRPr lang="en-US" dirty="0">
              <a:solidFill>
                <a:srgbClr val="4584D3"/>
              </a:solidFill>
              <a:latin typeface="Calibri" charset="0"/>
            </a:endParaRP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0" y="1370417"/>
            <a:ext cx="914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000" dirty="0" smtClean="0"/>
              <a:t>y </a:t>
            </a:r>
            <a:r>
              <a:rPr lang="en-US" sz="3000" dirty="0"/>
              <a:t>= </a:t>
            </a:r>
            <a:r>
              <a:rPr lang="en-US" sz="3000" dirty="0" smtClean="0"/>
              <a:t>QTN</a:t>
            </a:r>
            <a:r>
              <a:rPr lang="en-US" sz="3000" baseline="-25000" dirty="0" smtClean="0"/>
              <a:t>1</a:t>
            </a:r>
            <a:r>
              <a:rPr lang="en-US" sz="3000" dirty="0" smtClean="0"/>
              <a:t>+QTN</a:t>
            </a:r>
            <a:r>
              <a:rPr lang="en-US" sz="3000" baseline="-25000" dirty="0" smtClean="0"/>
              <a:t>2</a:t>
            </a:r>
            <a:r>
              <a:rPr lang="en-US" sz="3000" dirty="0" smtClean="0"/>
              <a:t>+…+</a:t>
            </a:r>
            <a:r>
              <a:rPr lang="en-US" sz="3000" dirty="0" err="1" smtClean="0"/>
              <a:t>QTN</a:t>
            </a:r>
            <a:r>
              <a:rPr lang="en-US" sz="3000" baseline="-25000" dirty="0" err="1" smtClean="0"/>
              <a:t>t</a:t>
            </a:r>
            <a:r>
              <a:rPr lang="en-US" sz="3000" dirty="0" smtClean="0"/>
              <a:t>+ </a:t>
            </a:r>
            <a:r>
              <a:rPr lang="en-US" sz="3000" dirty="0" smtClean="0">
                <a:solidFill>
                  <a:srgbClr val="FF0000"/>
                </a:solidFill>
              </a:rPr>
              <a:t>Q </a:t>
            </a:r>
            <a:r>
              <a:rPr lang="en-US" sz="3000" dirty="0" smtClean="0"/>
              <a:t>+ </a:t>
            </a:r>
            <a:r>
              <a:rPr lang="en-US" sz="3000" dirty="0" smtClean="0">
                <a:solidFill>
                  <a:schemeClr val="accent2"/>
                </a:solidFill>
              </a:rPr>
              <a:t>K </a:t>
            </a:r>
            <a:r>
              <a:rPr lang="en-US" sz="3000" dirty="0" smtClean="0"/>
              <a:t>+ e</a:t>
            </a:r>
            <a:endParaRPr lang="en-US" sz="3000" dirty="0"/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12700" y="3644900"/>
            <a:ext cx="91313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000" dirty="0" smtClean="0"/>
              <a:t>y </a:t>
            </a:r>
            <a:r>
              <a:rPr lang="en-US" sz="3000" dirty="0"/>
              <a:t>= </a:t>
            </a:r>
            <a:r>
              <a:rPr lang="en-US" sz="3000" dirty="0" smtClean="0"/>
              <a:t>QTN</a:t>
            </a:r>
            <a:r>
              <a:rPr lang="en-US" sz="3000" baseline="-25000" dirty="0" smtClean="0"/>
              <a:t>1</a:t>
            </a:r>
            <a:r>
              <a:rPr lang="en-US" sz="3000" dirty="0" smtClean="0"/>
              <a:t>+QTN</a:t>
            </a:r>
            <a:r>
              <a:rPr lang="en-US" sz="3000" baseline="-25000" dirty="0" smtClean="0"/>
              <a:t>2</a:t>
            </a:r>
            <a:r>
              <a:rPr lang="en-US" sz="3000" dirty="0" smtClean="0"/>
              <a:t>+…+QTN</a:t>
            </a:r>
            <a:r>
              <a:rPr lang="en-US" sz="3000" baseline="-25000" dirty="0" smtClean="0"/>
              <a:t>t-1</a:t>
            </a:r>
            <a:r>
              <a:rPr lang="en-US" sz="3000" dirty="0" smtClean="0"/>
              <a:t>+ </a:t>
            </a:r>
            <a:r>
              <a:rPr lang="en-US" sz="3000" dirty="0" smtClean="0">
                <a:solidFill>
                  <a:srgbClr val="FF0000"/>
                </a:solidFill>
              </a:rPr>
              <a:t>Q </a:t>
            </a:r>
            <a:r>
              <a:rPr lang="en-US" sz="3000" dirty="0" smtClean="0"/>
              <a:t>+ </a:t>
            </a:r>
            <a:r>
              <a:rPr lang="en-US" sz="3000" dirty="0" smtClean="0">
                <a:solidFill>
                  <a:schemeClr val="accent2"/>
                </a:solidFill>
              </a:rPr>
              <a:t>K </a:t>
            </a:r>
            <a:r>
              <a:rPr lang="en-US" sz="3000" dirty="0" smtClean="0"/>
              <a:t>+ e</a:t>
            </a:r>
            <a:endParaRPr lang="en-US" sz="3000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87884" y="2586215"/>
            <a:ext cx="59589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 smtClean="0"/>
              <a:t>Remove the least significant pseudo QTN</a:t>
            </a:r>
            <a:endParaRPr lang="en-US" sz="2000" dirty="0"/>
          </a:p>
        </p:txBody>
      </p:sp>
      <p:cxnSp>
        <p:nvCxnSpPr>
          <p:cNvPr id="17" name="Straight Arrow Connector 32"/>
          <p:cNvCxnSpPr>
            <a:cxnSpLocks noChangeShapeType="1"/>
          </p:cNvCxnSpPr>
          <p:nvPr/>
        </p:nvCxnSpPr>
        <p:spPr bwMode="auto">
          <a:xfrm>
            <a:off x="2933700" y="3094343"/>
            <a:ext cx="0" cy="550557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stealth" w="lg" len="lg"/>
          </a:ln>
        </p:spPr>
      </p:cxnSp>
      <p:sp>
        <p:nvSpPr>
          <p:cNvPr id="18" name="左大括号 16"/>
          <p:cNvSpPr/>
          <p:nvPr/>
        </p:nvSpPr>
        <p:spPr>
          <a:xfrm rot="16200000">
            <a:off x="2783586" y="115145"/>
            <a:ext cx="376427" cy="4165600"/>
          </a:xfrm>
          <a:prstGeom prst="leftBrace">
            <a:avLst>
              <a:gd name="adj1" fmla="val 62314"/>
              <a:gd name="adj2" fmla="val 50000"/>
            </a:avLst>
          </a:prstGeom>
          <a:ln w="381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24384" y="5562600"/>
            <a:ext cx="871481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 smtClean="0"/>
              <a:t>Until all pseudo QTNs are significant</a:t>
            </a:r>
            <a:endParaRPr lang="en-US" sz="3200" dirty="0"/>
          </a:p>
        </p:txBody>
      </p:sp>
      <p:cxnSp>
        <p:nvCxnSpPr>
          <p:cNvPr id="23" name="Straight Arrow Connector 32"/>
          <p:cNvCxnSpPr>
            <a:cxnSpLocks noChangeShapeType="1"/>
          </p:cNvCxnSpPr>
          <p:nvPr/>
        </p:nvCxnSpPr>
        <p:spPr bwMode="auto">
          <a:xfrm>
            <a:off x="2933700" y="5012043"/>
            <a:ext cx="0" cy="550557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29000762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 animBg="1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4584D3"/>
                </a:solidFill>
                <a:latin typeface="Calibri" charset="0"/>
              </a:rPr>
              <a:t>Final p values</a:t>
            </a:r>
            <a:endParaRPr lang="en-US" dirty="0">
              <a:solidFill>
                <a:srgbClr val="4584D3"/>
              </a:solidFill>
              <a:latin typeface="Calibri" charset="0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0" y="2146300"/>
            <a:ext cx="91313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000" dirty="0" smtClean="0"/>
              <a:t>y </a:t>
            </a:r>
            <a:r>
              <a:rPr lang="en-US" sz="3000" dirty="0"/>
              <a:t>= </a:t>
            </a:r>
            <a:r>
              <a:rPr lang="en-US" sz="3000" dirty="0" smtClean="0"/>
              <a:t>QTN</a:t>
            </a:r>
            <a:r>
              <a:rPr lang="en-US" sz="3000" baseline="-25000" dirty="0" smtClean="0"/>
              <a:t>1</a:t>
            </a:r>
            <a:r>
              <a:rPr lang="en-US" sz="3000" dirty="0" smtClean="0"/>
              <a:t>+QTN</a:t>
            </a:r>
            <a:r>
              <a:rPr lang="en-US" sz="3000" baseline="-25000" dirty="0" smtClean="0"/>
              <a:t>2</a:t>
            </a:r>
            <a:r>
              <a:rPr lang="en-US" sz="3000" dirty="0" smtClean="0"/>
              <a:t>+…+ </a:t>
            </a:r>
            <a:r>
              <a:rPr lang="en-US" sz="3000" dirty="0" smtClean="0">
                <a:solidFill>
                  <a:srgbClr val="FF0000"/>
                </a:solidFill>
              </a:rPr>
              <a:t>Q </a:t>
            </a:r>
            <a:r>
              <a:rPr lang="en-US" sz="3000" dirty="0" smtClean="0"/>
              <a:t>+ </a:t>
            </a:r>
            <a:r>
              <a:rPr lang="en-US" sz="3000" dirty="0" smtClean="0">
                <a:solidFill>
                  <a:schemeClr val="accent2"/>
                </a:solidFill>
              </a:rPr>
              <a:t>K </a:t>
            </a:r>
            <a:r>
              <a:rPr lang="en-US" sz="3000" dirty="0" smtClean="0"/>
              <a:t>+ e</a:t>
            </a:r>
            <a:endParaRPr lang="en-US" sz="3000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68884" y="1561524"/>
            <a:ext cx="871481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/>
              <a:t>P</a:t>
            </a:r>
            <a:r>
              <a:rPr lang="en-US" sz="3200" dirty="0" smtClean="0"/>
              <a:t>seudo QTNs:</a:t>
            </a:r>
            <a:endParaRPr lang="en-US" sz="3200" dirty="0"/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0" y="3763074"/>
            <a:ext cx="91313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000" dirty="0" smtClean="0"/>
              <a:t>y </a:t>
            </a:r>
            <a:r>
              <a:rPr lang="en-US" sz="3000" dirty="0"/>
              <a:t>= </a:t>
            </a:r>
            <a:r>
              <a:rPr lang="en-US" sz="3000" dirty="0" smtClean="0"/>
              <a:t>SNP +QTN</a:t>
            </a:r>
            <a:r>
              <a:rPr lang="en-US" sz="3000" baseline="-25000" dirty="0" smtClean="0"/>
              <a:t>1</a:t>
            </a:r>
            <a:r>
              <a:rPr lang="en-US" sz="3000" dirty="0" smtClean="0"/>
              <a:t>+QTN</a:t>
            </a:r>
            <a:r>
              <a:rPr lang="en-US" sz="3000" baseline="-25000" dirty="0" smtClean="0"/>
              <a:t>2</a:t>
            </a:r>
            <a:r>
              <a:rPr lang="en-US" sz="3000" dirty="0" smtClean="0"/>
              <a:t>+…+ </a:t>
            </a:r>
            <a:r>
              <a:rPr lang="en-US" sz="3000" dirty="0" smtClean="0">
                <a:solidFill>
                  <a:srgbClr val="FF0000"/>
                </a:solidFill>
              </a:rPr>
              <a:t>Q </a:t>
            </a:r>
            <a:r>
              <a:rPr lang="en-US" sz="3000" dirty="0" smtClean="0"/>
              <a:t>+ </a:t>
            </a:r>
            <a:r>
              <a:rPr lang="en-US" sz="3000" dirty="0" smtClean="0">
                <a:solidFill>
                  <a:schemeClr val="accent2"/>
                </a:solidFill>
              </a:rPr>
              <a:t>K </a:t>
            </a:r>
            <a:r>
              <a:rPr lang="en-US" sz="3000" dirty="0" smtClean="0"/>
              <a:t>+ e</a:t>
            </a:r>
            <a:endParaRPr lang="en-US" sz="3000" dirty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68884" y="3178298"/>
            <a:ext cx="871481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 smtClean="0"/>
              <a:t>Other markers: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956281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87552"/>
          </a:xfrm>
        </p:spPr>
        <p:txBody>
          <a:bodyPr/>
          <a:lstStyle/>
          <a:p>
            <a:r>
              <a:rPr lang="en-US" dirty="0" smtClean="0"/>
              <a:t>MLMM R on </a:t>
            </a:r>
            <a:r>
              <a:rPr lang="en-US" dirty="0" err="1" smtClean="0"/>
              <a:t>GitHub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908"/>
            <a:ext cx="9144000" cy="529707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043971" y="2901329"/>
            <a:ext cx="996902" cy="4537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5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7908" y="541223"/>
            <a:ext cx="525584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/>
              <a:t>rm</a:t>
            </a:r>
            <a:r>
              <a:rPr lang="en-US" sz="800" dirty="0"/>
              <a:t>(list=</a:t>
            </a:r>
            <a:r>
              <a:rPr lang="en-US" sz="800" dirty="0" err="1"/>
              <a:t>ls</a:t>
            </a:r>
            <a:r>
              <a:rPr lang="en-US" sz="800" dirty="0"/>
              <a:t>())</a:t>
            </a:r>
          </a:p>
          <a:p>
            <a:r>
              <a:rPr lang="en-US" sz="800" dirty="0" err="1"/>
              <a:t>setwd</a:t>
            </a:r>
            <a:r>
              <a:rPr lang="en-US" sz="800" dirty="0"/>
              <a:t>('/Users/Zhiwu/Dropbox/Current/</a:t>
            </a:r>
            <a:r>
              <a:rPr lang="en-US" sz="800" dirty="0" err="1"/>
              <a:t>ZZLab</a:t>
            </a:r>
            <a:r>
              <a:rPr lang="en-US" sz="800" dirty="0"/>
              <a:t>/</a:t>
            </a:r>
            <a:r>
              <a:rPr lang="en-US" sz="800" dirty="0" err="1"/>
              <a:t>WSUCourse</a:t>
            </a:r>
            <a:r>
              <a:rPr lang="en-US" sz="800" dirty="0"/>
              <a:t>/CROPS545/</a:t>
            </a:r>
            <a:r>
              <a:rPr lang="en-US" sz="800" dirty="0" err="1"/>
              <a:t>mlmm</a:t>
            </a:r>
            <a:r>
              <a:rPr lang="en-US" sz="800" dirty="0"/>
              <a:t>-master')</a:t>
            </a:r>
          </a:p>
          <a:p>
            <a:r>
              <a:rPr lang="en-US" sz="800" dirty="0"/>
              <a:t>source('</a:t>
            </a:r>
            <a:r>
              <a:rPr lang="en-US" sz="800" dirty="0" err="1"/>
              <a:t>mlmm_cof.r</a:t>
            </a:r>
            <a:r>
              <a:rPr lang="en-US" sz="800" dirty="0"/>
              <a:t>')</a:t>
            </a:r>
          </a:p>
          <a:p>
            <a:endParaRPr lang="en-US" sz="800" dirty="0"/>
          </a:p>
          <a:p>
            <a:r>
              <a:rPr lang="en-US" sz="800" dirty="0"/>
              <a:t>library("MASS") # required for </a:t>
            </a:r>
            <a:r>
              <a:rPr lang="en-US" sz="800" dirty="0" err="1"/>
              <a:t>ginv</a:t>
            </a:r>
            <a:endParaRPr lang="en-US" sz="800" dirty="0"/>
          </a:p>
          <a:p>
            <a:r>
              <a:rPr lang="en-US" sz="800" dirty="0"/>
              <a:t>library(</a:t>
            </a:r>
            <a:r>
              <a:rPr lang="en-US" sz="800" dirty="0" err="1"/>
              <a:t>multtest</a:t>
            </a:r>
            <a:r>
              <a:rPr lang="en-US" sz="800" dirty="0"/>
              <a:t>)</a:t>
            </a:r>
          </a:p>
          <a:p>
            <a:r>
              <a:rPr lang="en-US" sz="800" dirty="0"/>
              <a:t>library(</a:t>
            </a:r>
            <a:r>
              <a:rPr lang="en-US" sz="800" dirty="0" err="1"/>
              <a:t>gplots</a:t>
            </a:r>
            <a:r>
              <a:rPr lang="en-US" sz="800" dirty="0"/>
              <a:t>)</a:t>
            </a:r>
          </a:p>
          <a:p>
            <a:r>
              <a:rPr lang="en-US" sz="800" dirty="0"/>
              <a:t>library(compiler) #required for </a:t>
            </a:r>
            <a:r>
              <a:rPr lang="en-US" sz="800" dirty="0" err="1"/>
              <a:t>cmpfun</a:t>
            </a:r>
            <a:endParaRPr lang="en-US" sz="800" dirty="0"/>
          </a:p>
          <a:p>
            <a:r>
              <a:rPr lang="en-US" sz="800" dirty="0"/>
              <a:t>library("scatterplot3d")</a:t>
            </a:r>
          </a:p>
          <a:p>
            <a:r>
              <a:rPr lang="en-US" sz="800" dirty="0"/>
              <a:t>source("http://</a:t>
            </a:r>
            <a:r>
              <a:rPr lang="en-US" sz="800" dirty="0" err="1"/>
              <a:t>www.zzlab.net</a:t>
            </a:r>
            <a:r>
              <a:rPr lang="en-US" sz="800" dirty="0"/>
              <a:t>/GAPIT/</a:t>
            </a:r>
            <a:r>
              <a:rPr lang="en-US" sz="800" dirty="0" err="1"/>
              <a:t>emma.txt</a:t>
            </a:r>
            <a:r>
              <a:rPr lang="en-US" sz="800" dirty="0"/>
              <a:t>")</a:t>
            </a:r>
          </a:p>
          <a:p>
            <a:r>
              <a:rPr lang="en-US" sz="800" dirty="0"/>
              <a:t>source("http://</a:t>
            </a:r>
            <a:r>
              <a:rPr lang="en-US" sz="800" dirty="0" err="1"/>
              <a:t>www.zzlab.net</a:t>
            </a:r>
            <a:r>
              <a:rPr lang="en-US" sz="800" dirty="0"/>
              <a:t>/GAPIT/</a:t>
            </a:r>
            <a:r>
              <a:rPr lang="en-US" sz="800" dirty="0" err="1"/>
              <a:t>gapit_functions.txt</a:t>
            </a:r>
            <a:r>
              <a:rPr lang="en-US" sz="800" dirty="0"/>
              <a:t>")</a:t>
            </a:r>
          </a:p>
          <a:p>
            <a:r>
              <a:rPr lang="en-US" sz="800" dirty="0"/>
              <a:t>source("/Users/Zhiwu/Dropbox//GAPIT/functions/</a:t>
            </a:r>
            <a:r>
              <a:rPr lang="en-US" sz="800" dirty="0" err="1"/>
              <a:t>gapit_functions.txt</a:t>
            </a:r>
            <a:r>
              <a:rPr lang="en-US" sz="800" dirty="0"/>
              <a:t>")</a:t>
            </a:r>
          </a:p>
          <a:p>
            <a:r>
              <a:rPr lang="en-US" sz="800" dirty="0" err="1"/>
              <a:t>setwd</a:t>
            </a:r>
            <a:r>
              <a:rPr lang="en-US" sz="800" dirty="0"/>
              <a:t>("/Users/Zhiwu/Dropbox/Current/</a:t>
            </a:r>
            <a:r>
              <a:rPr lang="en-US" sz="800" dirty="0" err="1"/>
              <a:t>ZZLab</a:t>
            </a:r>
            <a:r>
              <a:rPr lang="en-US" sz="800" dirty="0"/>
              <a:t>/</a:t>
            </a:r>
            <a:r>
              <a:rPr lang="en-US" sz="800" dirty="0" err="1"/>
              <a:t>WSUCourse</a:t>
            </a:r>
            <a:r>
              <a:rPr lang="en-US" sz="800" dirty="0"/>
              <a:t>/CROPS512/Demo")</a:t>
            </a:r>
          </a:p>
          <a:p>
            <a:r>
              <a:rPr lang="en-US" sz="800" dirty="0" err="1"/>
              <a:t>myGD</a:t>
            </a:r>
            <a:r>
              <a:rPr lang="en-US" sz="800" dirty="0"/>
              <a:t> &lt;- </a:t>
            </a:r>
            <a:r>
              <a:rPr lang="en-US" sz="800" dirty="0" err="1"/>
              <a:t>read.table</a:t>
            </a:r>
            <a:r>
              <a:rPr lang="en-US" sz="800" dirty="0"/>
              <a:t>("</a:t>
            </a:r>
            <a:r>
              <a:rPr lang="en-US" sz="800" dirty="0" err="1"/>
              <a:t>mdp_numeric.txt</a:t>
            </a:r>
            <a:r>
              <a:rPr lang="en-US" sz="800" dirty="0"/>
              <a:t>", head = TRUE)</a:t>
            </a:r>
          </a:p>
          <a:p>
            <a:r>
              <a:rPr lang="en-US" sz="800" dirty="0" err="1"/>
              <a:t>myGM</a:t>
            </a:r>
            <a:r>
              <a:rPr lang="en-US" sz="800" dirty="0"/>
              <a:t> &lt;- </a:t>
            </a:r>
            <a:r>
              <a:rPr lang="en-US" sz="800" dirty="0" err="1"/>
              <a:t>read.table</a:t>
            </a:r>
            <a:r>
              <a:rPr lang="en-US" sz="800" dirty="0"/>
              <a:t>("</a:t>
            </a:r>
            <a:r>
              <a:rPr lang="en-US" sz="800" dirty="0" err="1"/>
              <a:t>mdp_SNP_information.txt</a:t>
            </a:r>
            <a:r>
              <a:rPr lang="en-US" sz="800" dirty="0"/>
              <a:t>" , head = TRUE)</a:t>
            </a:r>
          </a:p>
          <a:p>
            <a:endParaRPr lang="en-US" sz="800" dirty="0"/>
          </a:p>
          <a:p>
            <a:r>
              <a:rPr lang="en-US" sz="800" dirty="0"/>
              <a:t>#for PC and K</a:t>
            </a:r>
          </a:p>
          <a:p>
            <a:r>
              <a:rPr lang="en-US" sz="800" dirty="0" err="1"/>
              <a:t>setwd</a:t>
            </a:r>
            <a:r>
              <a:rPr lang="en-US" sz="800" dirty="0"/>
              <a:t>("~/Desktop/temp")</a:t>
            </a:r>
          </a:p>
          <a:p>
            <a:r>
              <a:rPr lang="en-US" sz="800" dirty="0"/>
              <a:t>myGAPIT0=GAPIT(GD=</a:t>
            </a:r>
            <a:r>
              <a:rPr lang="en-US" sz="800" dirty="0" err="1"/>
              <a:t>myGD,GM</a:t>
            </a:r>
            <a:r>
              <a:rPr lang="en-US" sz="800" dirty="0"/>
              <a:t>=</a:t>
            </a:r>
            <a:r>
              <a:rPr lang="en-US" sz="800" dirty="0" err="1"/>
              <a:t>myGM,PCA.total</a:t>
            </a:r>
            <a:r>
              <a:rPr lang="en-US" sz="800" dirty="0"/>
              <a:t>=3,)</a:t>
            </a:r>
          </a:p>
          <a:p>
            <a:r>
              <a:rPr lang="en-US" sz="800" dirty="0" err="1"/>
              <a:t>myPC</a:t>
            </a:r>
            <a:r>
              <a:rPr lang="en-US" sz="800" dirty="0"/>
              <a:t>=</a:t>
            </a:r>
            <a:r>
              <a:rPr lang="en-US" sz="800" dirty="0" err="1"/>
              <a:t>as.matrix</a:t>
            </a:r>
            <a:r>
              <a:rPr lang="en-US" sz="800" dirty="0"/>
              <a:t>(myGAPIT0$PCA[,-1])</a:t>
            </a:r>
          </a:p>
          <a:p>
            <a:r>
              <a:rPr lang="en-US" sz="800" dirty="0" err="1"/>
              <a:t>myK</a:t>
            </a:r>
            <a:r>
              <a:rPr lang="en-US" sz="800" dirty="0"/>
              <a:t>=</a:t>
            </a:r>
            <a:r>
              <a:rPr lang="en-US" sz="800" dirty="0" err="1"/>
              <a:t>as.matrix</a:t>
            </a:r>
            <a:r>
              <a:rPr lang="en-US" sz="800" dirty="0"/>
              <a:t>(myGAPIT0$kinship[,-1])</a:t>
            </a:r>
          </a:p>
          <a:p>
            <a:r>
              <a:rPr lang="en-US" sz="800" dirty="0" err="1"/>
              <a:t>myX</a:t>
            </a:r>
            <a:r>
              <a:rPr lang="en-US" sz="800" dirty="0"/>
              <a:t>=</a:t>
            </a:r>
            <a:r>
              <a:rPr lang="en-US" sz="800" dirty="0" err="1"/>
              <a:t>as.matrix</a:t>
            </a:r>
            <a:r>
              <a:rPr lang="en-US" sz="800" dirty="0"/>
              <a:t>(</a:t>
            </a:r>
            <a:r>
              <a:rPr lang="en-US" sz="800" dirty="0" err="1"/>
              <a:t>myGD</a:t>
            </a:r>
            <a:r>
              <a:rPr lang="en-US" sz="800" dirty="0"/>
              <a:t>[,-1])</a:t>
            </a:r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4001359" y="234089"/>
            <a:ext cx="479376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#</a:t>
            </a:r>
            <a:r>
              <a:rPr lang="en-US" sz="1200" dirty="0" err="1"/>
              <a:t>Siultate</a:t>
            </a:r>
            <a:r>
              <a:rPr lang="en-US" sz="1200" dirty="0"/>
              <a:t> 10 QTN on the first chromosomes</a:t>
            </a:r>
          </a:p>
          <a:p>
            <a:r>
              <a:rPr lang="en-US" sz="1200" dirty="0"/>
              <a:t>X=</a:t>
            </a:r>
            <a:r>
              <a:rPr lang="en-US" sz="1200" dirty="0" err="1"/>
              <a:t>myGD</a:t>
            </a:r>
            <a:r>
              <a:rPr lang="en-US" sz="1200" dirty="0"/>
              <a:t>[,-1]</a:t>
            </a:r>
          </a:p>
          <a:p>
            <a:r>
              <a:rPr lang="en-US" sz="1200" dirty="0"/>
              <a:t>index1to5=</a:t>
            </a:r>
            <a:r>
              <a:rPr lang="en-US" sz="1200" dirty="0" err="1"/>
              <a:t>myGM</a:t>
            </a:r>
            <a:r>
              <a:rPr lang="en-US" sz="1200" dirty="0"/>
              <a:t>[,2]&lt;6</a:t>
            </a:r>
          </a:p>
          <a:p>
            <a:r>
              <a:rPr lang="en-US" sz="1200" dirty="0"/>
              <a:t>X1to5 = X[,index1to5]</a:t>
            </a:r>
          </a:p>
          <a:p>
            <a:r>
              <a:rPr lang="en-US" sz="1200" dirty="0"/>
              <a:t>taxa=</a:t>
            </a:r>
            <a:r>
              <a:rPr lang="en-US" sz="1200" dirty="0" err="1"/>
              <a:t>myGD</a:t>
            </a:r>
            <a:r>
              <a:rPr lang="en-US" sz="1200" dirty="0"/>
              <a:t>[,1]</a:t>
            </a:r>
          </a:p>
          <a:p>
            <a:r>
              <a:rPr lang="en-US" sz="1200" dirty="0" err="1"/>
              <a:t>set.seed</a:t>
            </a:r>
            <a:r>
              <a:rPr lang="en-US" sz="1200" dirty="0"/>
              <a:t>(99164)</a:t>
            </a:r>
          </a:p>
          <a:p>
            <a:r>
              <a:rPr lang="en-US" sz="1200" dirty="0" err="1"/>
              <a:t>GD.candidate</a:t>
            </a:r>
            <a:r>
              <a:rPr lang="en-US" sz="1200" dirty="0"/>
              <a:t>=</a:t>
            </a:r>
            <a:r>
              <a:rPr lang="en-US" sz="1200" dirty="0" err="1"/>
              <a:t>cbind</a:t>
            </a:r>
            <a:r>
              <a:rPr lang="en-US" sz="1200" dirty="0"/>
              <a:t>(taxa,X1to5)</a:t>
            </a:r>
          </a:p>
          <a:p>
            <a:r>
              <a:rPr lang="en-US" sz="1200" dirty="0" err="1"/>
              <a:t>mySim</a:t>
            </a:r>
            <a:r>
              <a:rPr lang="en-US" sz="1200" dirty="0"/>
              <a:t>=</a:t>
            </a:r>
            <a:r>
              <a:rPr lang="en-US" sz="1200" dirty="0" err="1"/>
              <a:t>GAPIT.Phenotype.Simulation</a:t>
            </a:r>
            <a:r>
              <a:rPr lang="en-US" sz="1200" dirty="0"/>
              <a:t>(GD=</a:t>
            </a:r>
            <a:r>
              <a:rPr lang="en-US" sz="1200" dirty="0" err="1"/>
              <a:t>GD.candidate,GM</a:t>
            </a:r>
            <a:r>
              <a:rPr lang="en-US" sz="1200" dirty="0"/>
              <a:t>=</a:t>
            </a:r>
            <a:r>
              <a:rPr lang="en-US" sz="1200" dirty="0" err="1"/>
              <a:t>myGM</a:t>
            </a:r>
            <a:r>
              <a:rPr lang="en-US" sz="1200" dirty="0"/>
              <a:t>[index1to5,],h2=.5,NQTN=10,QTNDist="norm")</a:t>
            </a:r>
          </a:p>
          <a:p>
            <a:r>
              <a:rPr lang="en-US" sz="1200" dirty="0" err="1"/>
              <a:t>myy</a:t>
            </a:r>
            <a:r>
              <a:rPr lang="en-US" sz="1200" dirty="0"/>
              <a:t>=</a:t>
            </a:r>
            <a:r>
              <a:rPr lang="en-US" sz="1200" dirty="0" err="1"/>
              <a:t>as.numeric</a:t>
            </a:r>
            <a:r>
              <a:rPr lang="en-US" sz="1200" dirty="0"/>
              <a:t>(</a:t>
            </a:r>
            <a:r>
              <a:rPr lang="en-US" sz="1200" dirty="0" err="1"/>
              <a:t>mySim$Y</a:t>
            </a:r>
            <a:r>
              <a:rPr lang="en-US" sz="1200" dirty="0"/>
              <a:t>[,-1</a:t>
            </a:r>
            <a:r>
              <a:rPr lang="en-US" sz="1200" dirty="0" smtClean="0"/>
              <a:t>])</a:t>
            </a:r>
            <a:endParaRPr lang="en-US" sz="1200" dirty="0"/>
          </a:p>
          <a:p>
            <a:r>
              <a:rPr lang="en-US" sz="1200" dirty="0" err="1"/>
              <a:t>myMLMM</a:t>
            </a:r>
            <a:r>
              <a:rPr lang="en-US" sz="1200" dirty="0"/>
              <a:t>&lt;-</a:t>
            </a:r>
            <a:r>
              <a:rPr lang="en-US" sz="1200" dirty="0" err="1"/>
              <a:t>mlmm_cof</a:t>
            </a:r>
            <a:r>
              <a:rPr lang="en-US" sz="1200" dirty="0"/>
              <a:t>(</a:t>
            </a:r>
            <a:r>
              <a:rPr lang="en-US" sz="1200" dirty="0" err="1"/>
              <a:t>myy,myX,myPC</a:t>
            </a:r>
            <a:r>
              <a:rPr lang="en-US" sz="1200" dirty="0"/>
              <a:t>[,1:2],</a:t>
            </a:r>
            <a:r>
              <a:rPr lang="en-US" sz="1200" dirty="0" err="1"/>
              <a:t>myK,nbchunks</a:t>
            </a:r>
            <a:r>
              <a:rPr lang="en-US" sz="1200" dirty="0"/>
              <a:t>=2,maxsteps=20)</a:t>
            </a:r>
          </a:p>
          <a:p>
            <a:r>
              <a:rPr lang="en-US" sz="1200" dirty="0" err="1"/>
              <a:t>myP</a:t>
            </a:r>
            <a:r>
              <a:rPr lang="en-US" sz="1200" dirty="0"/>
              <a:t>=</a:t>
            </a:r>
            <a:r>
              <a:rPr lang="en-US" sz="1200" dirty="0" err="1"/>
              <a:t>myMLMM$pval_step</a:t>
            </a:r>
            <a:r>
              <a:rPr lang="en-US" sz="1200" dirty="0"/>
              <a:t>[[1]]$out[,2]</a:t>
            </a:r>
          </a:p>
          <a:p>
            <a:r>
              <a:rPr lang="en-US" sz="1200" dirty="0" err="1"/>
              <a:t>myGI.MP</a:t>
            </a:r>
            <a:r>
              <a:rPr lang="en-US" sz="1200" dirty="0"/>
              <a:t>=</a:t>
            </a:r>
            <a:r>
              <a:rPr lang="en-US" sz="1200" dirty="0" err="1"/>
              <a:t>cbind</a:t>
            </a:r>
            <a:r>
              <a:rPr lang="en-US" sz="1200" dirty="0"/>
              <a:t>(</a:t>
            </a:r>
            <a:r>
              <a:rPr lang="en-US" sz="1200" dirty="0" err="1"/>
              <a:t>myGM</a:t>
            </a:r>
            <a:r>
              <a:rPr lang="en-US" sz="1200" dirty="0"/>
              <a:t>[,-1],</a:t>
            </a:r>
            <a:r>
              <a:rPr lang="en-US" sz="1200" dirty="0" err="1"/>
              <a:t>myP</a:t>
            </a:r>
            <a:r>
              <a:rPr lang="en-US" sz="1200" dirty="0"/>
              <a:t>)</a:t>
            </a:r>
          </a:p>
          <a:p>
            <a:r>
              <a:rPr lang="en-US" sz="1200" dirty="0" err="1"/>
              <a:t>setwd</a:t>
            </a:r>
            <a:r>
              <a:rPr lang="en-US" sz="1200" dirty="0"/>
              <a:t>("~/Desktop/temp")</a:t>
            </a:r>
          </a:p>
          <a:p>
            <a:r>
              <a:rPr lang="en-US" sz="1200" dirty="0" err="1"/>
              <a:t>GAPIT.Manhattan</a:t>
            </a:r>
            <a:r>
              <a:rPr lang="en-US" sz="1200" dirty="0"/>
              <a:t>(GI.MP=</a:t>
            </a:r>
            <a:r>
              <a:rPr lang="en-US" sz="1200" dirty="0" err="1"/>
              <a:t>myGI.MP,seqQTN</a:t>
            </a:r>
            <a:r>
              <a:rPr lang="en-US" sz="1200" dirty="0"/>
              <a:t>=</a:t>
            </a:r>
            <a:r>
              <a:rPr lang="en-US" sz="1200" dirty="0" err="1"/>
              <a:t>mySim$QTN.position</a:t>
            </a:r>
            <a:r>
              <a:rPr lang="en-US" sz="1200" dirty="0"/>
              <a:t>)</a:t>
            </a:r>
          </a:p>
          <a:p>
            <a:r>
              <a:rPr lang="en-US" sz="1200" dirty="0"/>
              <a:t>GAPIT.QQ(</a:t>
            </a:r>
            <a:r>
              <a:rPr lang="en-US" sz="1200" dirty="0" err="1"/>
              <a:t>myP</a:t>
            </a:r>
            <a:r>
              <a:rPr lang="en-US" sz="1200" dirty="0"/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0"/>
          <a:stretch/>
        </p:blipFill>
        <p:spPr>
          <a:xfrm>
            <a:off x="0" y="3437594"/>
            <a:ext cx="9144000" cy="34204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7"/>
          <a:stretch/>
        </p:blipFill>
        <p:spPr>
          <a:xfrm>
            <a:off x="7264070" y="3520187"/>
            <a:ext cx="1715807" cy="140941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1500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91972"/>
          </a:xfrm>
        </p:spPr>
        <p:txBody>
          <a:bodyPr/>
          <a:lstStyle/>
          <a:p>
            <a:r>
              <a:rPr lang="en-US" dirty="0" err="1" smtClean="0"/>
              <a:t>GAPIT.FDR.TypeI</a:t>
            </a:r>
            <a:r>
              <a:rPr lang="en-US" dirty="0" smtClean="0"/>
              <a:t> Function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527300"/>
            <a:ext cx="8407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myGWAS</a:t>
            </a:r>
            <a:r>
              <a:rPr lang="en-US" sz="2400" dirty="0"/>
              <a:t>=</a:t>
            </a:r>
            <a:r>
              <a:rPr lang="en-US" sz="2400" dirty="0" err="1"/>
              <a:t>cbind</a:t>
            </a:r>
            <a:r>
              <a:rPr lang="en-US" sz="2400" dirty="0"/>
              <a:t>(</a:t>
            </a:r>
            <a:r>
              <a:rPr lang="en-US" sz="2400" dirty="0" err="1"/>
              <a:t>myGM,myP,NA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myStat</a:t>
            </a:r>
            <a:r>
              <a:rPr lang="en-US" sz="2400" dirty="0"/>
              <a:t>=</a:t>
            </a:r>
            <a:r>
              <a:rPr lang="en-US" sz="2400" dirty="0" err="1"/>
              <a:t>GAPIT.FDR.TypeI</a:t>
            </a:r>
            <a:r>
              <a:rPr lang="en-US" sz="2400" dirty="0"/>
              <a:t>(WS=c(1e0,1e3,1e4,1e5),GM=</a:t>
            </a:r>
            <a:r>
              <a:rPr lang="en-US" sz="2400" dirty="0" err="1"/>
              <a:t>myGM,seqQTN</a:t>
            </a:r>
            <a:r>
              <a:rPr lang="en-US" sz="2400" dirty="0"/>
              <a:t>=</a:t>
            </a:r>
            <a:r>
              <a:rPr lang="en-US" sz="2400" dirty="0" err="1"/>
              <a:t>mySim$QTN.position,GWAS</a:t>
            </a:r>
            <a:r>
              <a:rPr lang="en-US" sz="2400" dirty="0"/>
              <a:t>=</a:t>
            </a:r>
            <a:r>
              <a:rPr lang="en-US" sz="2400" dirty="0" err="1"/>
              <a:t>myGWAS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3122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91972"/>
          </a:xfrm>
        </p:spPr>
        <p:txBody>
          <a:bodyPr/>
          <a:lstStyle/>
          <a:p>
            <a:r>
              <a:rPr lang="en-US" dirty="0" smtClean="0"/>
              <a:t>Return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546717"/>
            <a:ext cx="85725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1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Under Curve (AUC)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6840" y="1675721"/>
            <a:ext cx="8910320" cy="1015663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/>
              <a:t>par(</a:t>
            </a:r>
            <a:r>
              <a:rPr lang="pl-PL" sz="2000" dirty="0" err="1"/>
              <a:t>mfrow</a:t>
            </a:r>
            <a:r>
              <a:rPr lang="pl-PL" sz="2000" dirty="0"/>
              <a:t>=c(1,2),mar = c(5,2,5,2))</a:t>
            </a:r>
          </a:p>
          <a:p>
            <a:r>
              <a:rPr lang="pl-PL" sz="2000" dirty="0"/>
              <a:t>plot(</a:t>
            </a:r>
            <a:r>
              <a:rPr lang="pl-PL" sz="2000" dirty="0" err="1"/>
              <a:t>myStat$FDR</a:t>
            </a:r>
            <a:r>
              <a:rPr lang="pl-PL" sz="2000" dirty="0"/>
              <a:t>[,1],</a:t>
            </a:r>
            <a:r>
              <a:rPr lang="pl-PL" sz="2000" dirty="0" err="1"/>
              <a:t>myStat$Power,type</a:t>
            </a:r>
            <a:r>
              <a:rPr lang="pl-PL" sz="2000" dirty="0"/>
              <a:t>="b")</a:t>
            </a:r>
          </a:p>
          <a:p>
            <a:r>
              <a:rPr lang="pl-PL" sz="2000" dirty="0"/>
              <a:t>plot(</a:t>
            </a:r>
            <a:r>
              <a:rPr lang="pl-PL" sz="2000" dirty="0" err="1"/>
              <a:t>myStat$TypeI</a:t>
            </a:r>
            <a:r>
              <a:rPr lang="pl-PL" sz="2000" dirty="0"/>
              <a:t>[,1],</a:t>
            </a:r>
            <a:r>
              <a:rPr lang="pl-PL" sz="2000" dirty="0" err="1"/>
              <a:t>myStat$Power,type</a:t>
            </a:r>
            <a:r>
              <a:rPr lang="pl-PL" sz="2000" dirty="0"/>
              <a:t>="b")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50" y="2044700"/>
            <a:ext cx="715010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3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final exam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but, something remain life long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believes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14245" y="2675467"/>
            <a:ext cx="50447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Xi~N</a:t>
            </a:r>
            <a:r>
              <a:rPr lang="en-US" dirty="0" smtClean="0"/>
              <a:t>(0,1), Y=Sum(Xi) over n, Y~X2(n)</a:t>
            </a:r>
          </a:p>
          <a:p>
            <a:r>
              <a:rPr lang="en-US" dirty="0" smtClean="0"/>
              <a:t>y = </a:t>
            </a:r>
            <a:r>
              <a:rPr lang="en-US" dirty="0" err="1" smtClean="0"/>
              <a:t>Xb</a:t>
            </a:r>
            <a:r>
              <a:rPr lang="en-US" dirty="0" smtClean="0"/>
              <a:t> + </a:t>
            </a:r>
            <a:r>
              <a:rPr lang="en-US" dirty="0" err="1" smtClean="0"/>
              <a:t>Zu</a:t>
            </a:r>
            <a:r>
              <a:rPr lang="en-US" dirty="0" smtClean="0"/>
              <a:t> + e</a:t>
            </a:r>
          </a:p>
          <a:p>
            <a:r>
              <a:rPr lang="en-US" dirty="0" err="1" smtClean="0"/>
              <a:t>Vay</a:t>
            </a:r>
            <a:r>
              <a:rPr lang="en-US" dirty="0" smtClean="0"/>
              <a:t> (y) = 2K </a:t>
            </a:r>
            <a:r>
              <a:rPr lang="en-US" dirty="0" err="1" smtClean="0"/>
              <a:t>SigmaA</a:t>
            </a:r>
            <a:r>
              <a:rPr lang="en-US" dirty="0" smtClean="0"/>
              <a:t> + I </a:t>
            </a:r>
            <a:r>
              <a:rPr lang="en-US" dirty="0" err="1" smtClean="0"/>
              <a:t>SiggmaE</a:t>
            </a:r>
            <a:endParaRPr lang="en-US" dirty="0" smtClean="0"/>
          </a:p>
          <a:p>
            <a:r>
              <a:rPr lang="en-US" dirty="0" smtClean="0"/>
              <a:t>rep(rainbow(7),100)</a:t>
            </a:r>
          </a:p>
          <a:p>
            <a:r>
              <a:rPr lang="en-US" dirty="0" smtClean="0"/>
              <a:t>sample(100,5, replace=F)</a:t>
            </a:r>
          </a:p>
          <a:p>
            <a:r>
              <a:rPr lang="en-US" dirty="0" smtClean="0"/>
              <a:t>QTNs on CHR1-5, signals pop out on CHR6-10</a:t>
            </a:r>
          </a:p>
          <a:p>
            <a:r>
              <a:rPr lang="en-US" dirty="0" smtClean="0"/>
              <a:t>100% "prediction accuracy" on a trait with h2=0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74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3680" y="1591056"/>
            <a:ext cx="8910320" cy="440120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/>
              <a:t>nrep</a:t>
            </a:r>
            <a:r>
              <a:rPr lang="en-US" sz="2000" dirty="0"/>
              <a:t>=10</a:t>
            </a:r>
          </a:p>
          <a:p>
            <a:r>
              <a:rPr lang="en-US" sz="2000" dirty="0" err="1"/>
              <a:t>set.seed</a:t>
            </a:r>
            <a:r>
              <a:rPr lang="en-US" sz="2000" dirty="0"/>
              <a:t>(99164)</a:t>
            </a:r>
          </a:p>
          <a:p>
            <a:r>
              <a:rPr lang="en-US" sz="2000" dirty="0" err="1"/>
              <a:t>statRep</a:t>
            </a:r>
            <a:r>
              <a:rPr lang="en-US" sz="2000" dirty="0"/>
              <a:t>=replicate(</a:t>
            </a:r>
            <a:r>
              <a:rPr lang="en-US" sz="2000" dirty="0" err="1"/>
              <a:t>nrep</a:t>
            </a:r>
            <a:r>
              <a:rPr lang="en-US" sz="2000" dirty="0"/>
              <a:t>, {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mySim</a:t>
            </a:r>
            <a:r>
              <a:rPr lang="en-US" sz="2000" dirty="0"/>
              <a:t>=</a:t>
            </a:r>
            <a:r>
              <a:rPr lang="en-US" sz="2000" dirty="0" err="1"/>
              <a:t>GAPIT.Phenotype.Simulation</a:t>
            </a:r>
            <a:r>
              <a:rPr lang="en-US" sz="2000" dirty="0"/>
              <a:t>(GD=</a:t>
            </a:r>
            <a:r>
              <a:rPr lang="en-US" sz="2000" dirty="0" err="1"/>
              <a:t>GD.candidate,GM</a:t>
            </a:r>
            <a:r>
              <a:rPr lang="en-US" sz="2000" dirty="0"/>
              <a:t>=</a:t>
            </a:r>
            <a:r>
              <a:rPr lang="en-US" sz="2000" dirty="0" err="1"/>
              <a:t>myGM</a:t>
            </a:r>
            <a:r>
              <a:rPr lang="en-US" sz="2000" dirty="0"/>
              <a:t>[index1to5,],h2=.5,NQTN=10,QTNDist="norm")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myy</a:t>
            </a:r>
            <a:r>
              <a:rPr lang="en-US" sz="2000" dirty="0"/>
              <a:t>=</a:t>
            </a:r>
            <a:r>
              <a:rPr lang="en-US" sz="2000" dirty="0" err="1"/>
              <a:t>as.numeric</a:t>
            </a:r>
            <a:r>
              <a:rPr lang="en-US" sz="2000" dirty="0"/>
              <a:t>(</a:t>
            </a:r>
            <a:r>
              <a:rPr lang="en-US" sz="2000" dirty="0" err="1"/>
              <a:t>mySim$Y</a:t>
            </a:r>
            <a:r>
              <a:rPr lang="en-US" sz="2000" dirty="0"/>
              <a:t>[,-1])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myMLMM</a:t>
            </a:r>
            <a:r>
              <a:rPr lang="en-US" sz="2000" dirty="0"/>
              <a:t>&lt;-</a:t>
            </a:r>
            <a:r>
              <a:rPr lang="en-US" sz="2000" dirty="0" err="1"/>
              <a:t>mlmm_cof</a:t>
            </a:r>
            <a:r>
              <a:rPr lang="en-US" sz="2000" dirty="0"/>
              <a:t>(</a:t>
            </a:r>
            <a:r>
              <a:rPr lang="en-US" sz="2000" dirty="0" err="1"/>
              <a:t>myy,myX,myPC</a:t>
            </a:r>
            <a:r>
              <a:rPr lang="en-US" sz="2000" dirty="0"/>
              <a:t>[,1:2],</a:t>
            </a:r>
            <a:r>
              <a:rPr lang="en-US" sz="2000" dirty="0" err="1"/>
              <a:t>myK,nbchunks</a:t>
            </a:r>
            <a:r>
              <a:rPr lang="en-US" sz="2000" dirty="0"/>
              <a:t>=2,maxsteps=20)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myP</a:t>
            </a:r>
            <a:r>
              <a:rPr lang="en-US" sz="2000" dirty="0"/>
              <a:t>=</a:t>
            </a:r>
            <a:r>
              <a:rPr lang="en-US" sz="2000" dirty="0" err="1"/>
              <a:t>myMLMM$pval_step</a:t>
            </a:r>
            <a:r>
              <a:rPr lang="en-US" sz="2000" dirty="0"/>
              <a:t>[[1]]$out[,2]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myGWAS</a:t>
            </a:r>
            <a:r>
              <a:rPr lang="en-US" sz="2000" dirty="0"/>
              <a:t>=</a:t>
            </a:r>
            <a:r>
              <a:rPr lang="en-US" sz="2000" dirty="0" err="1"/>
              <a:t>cbind</a:t>
            </a:r>
            <a:r>
              <a:rPr lang="en-US" sz="2000" dirty="0"/>
              <a:t>(</a:t>
            </a:r>
            <a:r>
              <a:rPr lang="en-US" sz="2000" dirty="0" err="1"/>
              <a:t>myGM,myP,NA</a:t>
            </a:r>
            <a:r>
              <a:rPr lang="en-US" sz="2000" dirty="0"/>
              <a:t>)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myStat</a:t>
            </a:r>
            <a:r>
              <a:rPr lang="en-US" sz="2000" dirty="0"/>
              <a:t>=</a:t>
            </a:r>
            <a:r>
              <a:rPr lang="en-US" sz="2000" dirty="0" err="1"/>
              <a:t>GAPIT.FDR.TypeI</a:t>
            </a:r>
            <a:r>
              <a:rPr lang="en-US" sz="2000" dirty="0"/>
              <a:t>(WS=c(1e0,1e3,1e4,1e5),GM=</a:t>
            </a:r>
            <a:r>
              <a:rPr lang="en-US" sz="2000" dirty="0" err="1"/>
              <a:t>myGM,seqQTN</a:t>
            </a:r>
            <a:r>
              <a:rPr lang="en-US" sz="2000" dirty="0"/>
              <a:t>=</a:t>
            </a:r>
            <a:r>
              <a:rPr lang="en-US" sz="2000" dirty="0" err="1"/>
              <a:t>mySim$QTN.position,GWAS</a:t>
            </a:r>
            <a:r>
              <a:rPr lang="en-US" sz="2000" dirty="0"/>
              <a:t>=</a:t>
            </a:r>
            <a:r>
              <a:rPr lang="en-US" sz="2000" dirty="0" err="1"/>
              <a:t>myGWAS</a:t>
            </a:r>
            <a:r>
              <a:rPr lang="en-US" sz="2000" dirty="0"/>
              <a:t>)</a:t>
            </a:r>
          </a:p>
          <a:p>
            <a:r>
              <a:rPr lang="en-US" sz="2000" dirty="0" smtClean="0"/>
              <a:t>})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61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5472"/>
          </a:xfrm>
        </p:spPr>
        <p:txBody>
          <a:bodyPr/>
          <a:lstStyle/>
          <a:p>
            <a:r>
              <a:rPr lang="en-US" dirty="0" err="1" smtClean="0">
                <a:solidFill>
                  <a:schemeClr val="accent2"/>
                </a:solidFill>
              </a:rPr>
              <a:t>str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dirty="0" err="1" smtClean="0">
                <a:solidFill>
                  <a:schemeClr val="accent2"/>
                </a:solidFill>
              </a:rPr>
              <a:t>statRep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5" y="1314552"/>
            <a:ext cx="7702550" cy="54545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8000" y="5218772"/>
            <a:ext cx="7915275" cy="1550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5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Means over replicates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6840" y="2578868"/>
            <a:ext cx="8910320" cy="317009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power=</a:t>
            </a:r>
            <a:r>
              <a:rPr lang="en-US" sz="2000" dirty="0" err="1"/>
              <a:t>statRep</a:t>
            </a:r>
            <a:r>
              <a:rPr lang="en-US" sz="2000" dirty="0"/>
              <a:t>[[2]]</a:t>
            </a:r>
          </a:p>
          <a:p>
            <a:r>
              <a:rPr lang="en-US" sz="2000" dirty="0"/>
              <a:t>#FDR</a:t>
            </a:r>
          </a:p>
          <a:p>
            <a:r>
              <a:rPr lang="en-US" sz="2000" dirty="0" err="1"/>
              <a:t>s.fdr</a:t>
            </a:r>
            <a:r>
              <a:rPr lang="en-US" sz="2000" dirty="0"/>
              <a:t>=</a:t>
            </a:r>
            <a:r>
              <a:rPr lang="en-US" sz="2000" dirty="0" err="1"/>
              <a:t>seq</a:t>
            </a:r>
            <a:r>
              <a:rPr lang="en-US" sz="2000" dirty="0"/>
              <a:t>(3,length(</a:t>
            </a:r>
            <a:r>
              <a:rPr lang="en-US" sz="2000" dirty="0" err="1"/>
              <a:t>statRep</a:t>
            </a:r>
            <a:r>
              <a:rPr lang="en-US" sz="2000" dirty="0"/>
              <a:t>),7)</a:t>
            </a:r>
          </a:p>
          <a:p>
            <a:r>
              <a:rPr lang="en-US" sz="2000" dirty="0" err="1"/>
              <a:t>fdr</a:t>
            </a:r>
            <a:r>
              <a:rPr lang="en-US" sz="2000" dirty="0"/>
              <a:t>=</a:t>
            </a:r>
            <a:r>
              <a:rPr lang="en-US" sz="2000" dirty="0" err="1"/>
              <a:t>statRep</a:t>
            </a:r>
            <a:r>
              <a:rPr lang="en-US" sz="2000" dirty="0"/>
              <a:t>[</a:t>
            </a:r>
            <a:r>
              <a:rPr lang="en-US" sz="2000" dirty="0" err="1"/>
              <a:t>s.fdr</a:t>
            </a:r>
            <a:r>
              <a:rPr lang="en-US" sz="2000" dirty="0"/>
              <a:t>]</a:t>
            </a:r>
          </a:p>
          <a:p>
            <a:r>
              <a:rPr lang="en-US" sz="2000" dirty="0" err="1"/>
              <a:t>fdr.mean</a:t>
            </a:r>
            <a:r>
              <a:rPr lang="en-US" sz="2000" dirty="0"/>
              <a:t>=Reduce ("+", </a:t>
            </a:r>
            <a:r>
              <a:rPr lang="en-US" sz="2000" dirty="0" err="1"/>
              <a:t>fdr</a:t>
            </a:r>
            <a:r>
              <a:rPr lang="en-US" sz="2000" dirty="0"/>
              <a:t>) / length(</a:t>
            </a:r>
            <a:r>
              <a:rPr lang="en-US" sz="2000" dirty="0" err="1"/>
              <a:t>fdr</a:t>
            </a:r>
            <a:r>
              <a:rPr lang="en-US" sz="2000" dirty="0"/>
              <a:t>)</a:t>
            </a:r>
          </a:p>
          <a:p>
            <a:endParaRPr lang="en-US" sz="2000" dirty="0"/>
          </a:p>
          <a:p>
            <a:r>
              <a:rPr lang="en-US" sz="2000" dirty="0"/>
              <a:t>#AUC: power vs. FDR</a:t>
            </a:r>
          </a:p>
          <a:p>
            <a:r>
              <a:rPr lang="en-US" sz="2000" dirty="0" err="1"/>
              <a:t>s.auc.fdr</a:t>
            </a:r>
            <a:r>
              <a:rPr lang="en-US" sz="2000" dirty="0"/>
              <a:t>=</a:t>
            </a:r>
            <a:r>
              <a:rPr lang="en-US" sz="2000" dirty="0" err="1"/>
              <a:t>seq</a:t>
            </a:r>
            <a:r>
              <a:rPr lang="en-US" sz="2000" dirty="0"/>
              <a:t>(6,length(</a:t>
            </a:r>
            <a:r>
              <a:rPr lang="en-US" sz="2000" dirty="0" err="1"/>
              <a:t>statRep</a:t>
            </a:r>
            <a:r>
              <a:rPr lang="en-US" sz="2000" dirty="0"/>
              <a:t>),7)</a:t>
            </a:r>
          </a:p>
          <a:p>
            <a:r>
              <a:rPr lang="en-US" sz="2000" dirty="0" err="1"/>
              <a:t>auc.fdr</a:t>
            </a:r>
            <a:r>
              <a:rPr lang="en-US" sz="2000" dirty="0"/>
              <a:t>=</a:t>
            </a:r>
            <a:r>
              <a:rPr lang="en-US" sz="2000" dirty="0" err="1"/>
              <a:t>statRep</a:t>
            </a:r>
            <a:r>
              <a:rPr lang="en-US" sz="2000" dirty="0"/>
              <a:t>[</a:t>
            </a:r>
            <a:r>
              <a:rPr lang="en-US" sz="2000" dirty="0" err="1"/>
              <a:t>s.auc.fdr</a:t>
            </a:r>
            <a:r>
              <a:rPr lang="en-US" sz="2000" dirty="0"/>
              <a:t>]</a:t>
            </a:r>
          </a:p>
          <a:p>
            <a:r>
              <a:rPr lang="en-US" sz="2000" dirty="0" err="1"/>
              <a:t>auc.fdr.mean</a:t>
            </a:r>
            <a:r>
              <a:rPr lang="en-US" sz="2000" dirty="0"/>
              <a:t>=Reduce ("+", </a:t>
            </a:r>
            <a:r>
              <a:rPr lang="en-US" sz="2000" dirty="0" err="1"/>
              <a:t>auc.fdr</a:t>
            </a:r>
            <a:r>
              <a:rPr lang="en-US" sz="2000" dirty="0"/>
              <a:t>) / length(</a:t>
            </a:r>
            <a:r>
              <a:rPr lang="en-US" sz="2000" dirty="0" err="1"/>
              <a:t>auc.fdr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227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Plots of power vs. FDR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3680" y="1591056"/>
            <a:ext cx="8910320" cy="1631216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/>
              <a:t>theColor</a:t>
            </a:r>
            <a:r>
              <a:rPr lang="en-US" sz="2000" dirty="0"/>
              <a:t>=rainbow(4)</a:t>
            </a:r>
          </a:p>
          <a:p>
            <a:r>
              <a:rPr lang="en-US" sz="2000" dirty="0"/>
              <a:t>plot(</a:t>
            </a:r>
            <a:r>
              <a:rPr lang="en-US" sz="2000" dirty="0" err="1"/>
              <a:t>fdr.mean</a:t>
            </a:r>
            <a:r>
              <a:rPr lang="en-US" sz="2000" dirty="0"/>
              <a:t>[,1],power , type="b", col=</a:t>
            </a:r>
            <a:r>
              <a:rPr lang="en-US" sz="2000" dirty="0" err="1"/>
              <a:t>theColor</a:t>
            </a:r>
            <a:r>
              <a:rPr lang="en-US" sz="2000" dirty="0"/>
              <a:t> [1],</a:t>
            </a:r>
            <a:r>
              <a:rPr lang="en-US" sz="2000" dirty="0" err="1"/>
              <a:t>xlim</a:t>
            </a:r>
            <a:r>
              <a:rPr lang="en-US" sz="2000" dirty="0"/>
              <a:t>=c(0,1))</a:t>
            </a:r>
          </a:p>
          <a:p>
            <a:r>
              <a:rPr lang="en-US" sz="2000" dirty="0"/>
              <a:t>for(</a:t>
            </a:r>
            <a:r>
              <a:rPr lang="en-US" sz="2000" dirty="0" err="1"/>
              <a:t>i</a:t>
            </a:r>
            <a:r>
              <a:rPr lang="en-US" sz="2000" dirty="0"/>
              <a:t> in 2:ncol(</a:t>
            </a:r>
            <a:r>
              <a:rPr lang="en-US" sz="2000" dirty="0" err="1"/>
              <a:t>fdr.mean</a:t>
            </a:r>
            <a:r>
              <a:rPr lang="en-US" sz="2000" dirty="0"/>
              <a:t>)){</a:t>
            </a:r>
          </a:p>
          <a:p>
            <a:r>
              <a:rPr lang="en-US" sz="2000" dirty="0"/>
              <a:t>  lines(</a:t>
            </a:r>
            <a:r>
              <a:rPr lang="en-US" sz="2000" dirty="0" err="1"/>
              <a:t>fdr.mean</a:t>
            </a:r>
            <a:r>
              <a:rPr lang="en-US" sz="2000" dirty="0"/>
              <a:t>[,</a:t>
            </a:r>
            <a:r>
              <a:rPr lang="en-US" sz="2000" dirty="0" err="1"/>
              <a:t>i</a:t>
            </a:r>
            <a:r>
              <a:rPr lang="en-US" sz="2000" dirty="0"/>
              <a:t>], power , type="b", col= </a:t>
            </a:r>
            <a:r>
              <a:rPr lang="en-US" sz="2000" dirty="0" err="1"/>
              <a:t>theColor</a:t>
            </a:r>
            <a:r>
              <a:rPr lang="en-US" sz="2000" dirty="0"/>
              <a:t> [</a:t>
            </a:r>
            <a:r>
              <a:rPr lang="en-US" sz="2000" dirty="0" err="1"/>
              <a:t>i</a:t>
            </a:r>
            <a:r>
              <a:rPr lang="en-US" sz="2000" dirty="0"/>
              <a:t>])</a:t>
            </a:r>
          </a:p>
          <a:p>
            <a:r>
              <a:rPr lang="en-US" sz="2000" dirty="0"/>
              <a:t>}</a:t>
            </a: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78266" y="3326594"/>
            <a:ext cx="5987468" cy="353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5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Highlight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Stepwise regression</a:t>
            </a:r>
          </a:p>
          <a:p>
            <a:r>
              <a:rPr lang="en-US" dirty="0">
                <a:latin typeface="Constantia" charset="0"/>
              </a:rPr>
              <a:t>Criteria</a:t>
            </a:r>
          </a:p>
          <a:p>
            <a:r>
              <a:rPr lang="en-US" dirty="0">
                <a:latin typeface="Constantia" charset="0"/>
              </a:rPr>
              <a:t>MLMM</a:t>
            </a:r>
          </a:p>
          <a:p>
            <a:r>
              <a:rPr lang="en-US" dirty="0">
                <a:latin typeface="Constantia" charset="0"/>
              </a:rPr>
              <a:t>Power vs FDR and Type I error</a:t>
            </a:r>
          </a:p>
          <a:p>
            <a:r>
              <a:rPr lang="en-US" dirty="0">
                <a:latin typeface="Constantia" charset="0"/>
              </a:rPr>
              <a:t>Replicate and mean</a:t>
            </a:r>
          </a:p>
          <a:p>
            <a:endParaRPr lang="en-US" dirty="0">
              <a:latin typeface="Constantia" charset="0"/>
            </a:endParaRP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18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Doing </a:t>
            </a:r>
            <a:r>
              <a:rPr lang="en-US" dirty="0" smtClean="0"/>
              <a:t>&gt;&gt; looking</a:t>
            </a:r>
            <a:endParaRPr lang="en-US" dirty="0"/>
          </a:p>
          <a:p>
            <a:r>
              <a:rPr lang="en-US" dirty="0" smtClean="0"/>
              <a:t>Reasoning</a:t>
            </a:r>
          </a:p>
          <a:p>
            <a:r>
              <a:rPr lang="en-US" dirty="0"/>
              <a:t>L</a:t>
            </a:r>
            <a:r>
              <a:rPr lang="en-US" dirty="0" smtClean="0"/>
              <a:t>earn </a:t>
            </a:r>
            <a:r>
              <a:rPr lang="en-US" dirty="0" smtClean="0"/>
              <a:t>= (re)invent</a:t>
            </a:r>
          </a:p>
          <a:p>
            <a:r>
              <a:rPr lang="en-US" dirty="0" smtClean="0"/>
              <a:t>Creative</a:t>
            </a:r>
          </a:p>
          <a:p>
            <a:r>
              <a:rPr lang="en-US" dirty="0" smtClean="0"/>
              <a:t>Self confidence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0696" y="402496"/>
            <a:ext cx="8791074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Core values </a:t>
            </a:r>
            <a:br>
              <a:rPr lang="en-US" dirty="0" smtClean="0"/>
            </a:br>
            <a:r>
              <a:rPr lang="en-US" sz="3600" dirty="0" smtClean="0"/>
              <a:t>behind statistics, programming, genetics, GWAS and GS in  CROPS545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7631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0696" y="226033"/>
            <a:ext cx="8791074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Doing &gt;&gt; looking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167" y="1350423"/>
            <a:ext cx="7582132" cy="550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3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0696" y="402496"/>
            <a:ext cx="8791074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Reasoning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Teaching model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Hypothesis: There is no space to improve</a:t>
            </a:r>
          </a:p>
          <a:p>
            <a:r>
              <a:rPr lang="en-US" sz="3200" dirty="0" smtClean="0"/>
              <a:t>Objective: Reject the null hypothesis</a:t>
            </a:r>
          </a:p>
          <a:p>
            <a:r>
              <a:rPr lang="en-US" sz="3200" dirty="0" smtClean="0"/>
              <a:t>Method: Increase statistical power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1724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0696" y="402496"/>
            <a:ext cx="8791074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Learn = (re)Invent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96" y="3183688"/>
            <a:ext cx="5842629" cy="29357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985" y="3183688"/>
            <a:ext cx="268115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0696" y="402496"/>
            <a:ext cx="8791074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Creative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72064" y="3622715"/>
            <a:ext cx="7408333" cy="59355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 smtClean="0"/>
              <a:t>Dare to break the rules with judgment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621" y="1446676"/>
            <a:ext cx="3513221" cy="19924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064" y="4399903"/>
            <a:ext cx="2803912" cy="2106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230" y="4399903"/>
            <a:ext cx="3733987" cy="21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0696" y="402496"/>
            <a:ext cx="8791074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Self confidence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Questioning why decreasing missing rate does not improve accuracy of stochastic imputation by Chongqing</a:t>
            </a:r>
          </a:p>
          <a:p>
            <a:r>
              <a:rPr lang="en-US" dirty="0"/>
              <a:t>Questioning what is "u" in MLM by Joe</a:t>
            </a:r>
          </a:p>
          <a:p>
            <a:r>
              <a:rPr lang="en-US" dirty="0" smtClean="0"/>
              <a:t>Finding of setting seed </a:t>
            </a:r>
            <a:r>
              <a:rPr lang="en-US" dirty="0"/>
              <a:t>in impute (KNN) package by </a:t>
            </a:r>
            <a:r>
              <a:rPr lang="en-US" dirty="0" smtClean="0"/>
              <a:t>Louisa</a:t>
            </a:r>
          </a:p>
          <a:p>
            <a:r>
              <a:rPr lang="en-US" dirty="0" smtClean="0"/>
              <a:t>One more example of my own</a:t>
            </a:r>
          </a:p>
        </p:txBody>
      </p:sp>
    </p:spTree>
    <p:extLst>
      <p:ext uri="{BB962C8B-B14F-4D97-AF65-F5344CB8AC3E}">
        <p14:creationId xmlns:p14="http://schemas.microsoft.com/office/powerpoint/2010/main" val="193000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2161</TotalTime>
  <Words>1006</Words>
  <Application>Microsoft Macintosh PowerPoint</Application>
  <PresentationFormat>On-screen Show (4:3)</PresentationFormat>
  <Paragraphs>220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Calibri</vt:lpstr>
      <vt:lpstr>Candara</vt:lpstr>
      <vt:lpstr>Constantia</vt:lpstr>
      <vt:lpstr>ＭＳ Ｐゴシック</vt:lpstr>
      <vt:lpstr>Symbol</vt:lpstr>
      <vt:lpstr>Verdana</vt:lpstr>
      <vt:lpstr>华文楷体</vt:lpstr>
      <vt:lpstr>Waveform</vt:lpstr>
      <vt:lpstr>Statistical Genomics</vt:lpstr>
      <vt:lpstr>Administration</vt:lpstr>
      <vt:lpstr>My believes</vt:lpstr>
      <vt:lpstr>Core values  behind statistics, programming, genetics, GWAS and GS in  CROPS545</vt:lpstr>
      <vt:lpstr>Doing &gt;&gt; looking</vt:lpstr>
      <vt:lpstr>Reasoning</vt:lpstr>
      <vt:lpstr>Learn = (re)Invent</vt:lpstr>
      <vt:lpstr>Creative</vt:lpstr>
      <vt:lpstr>Self confidence</vt:lpstr>
      <vt:lpstr>Evaluation</vt:lpstr>
      <vt:lpstr>Outline</vt:lpstr>
      <vt:lpstr>Testing SNPs, one at a time</vt:lpstr>
      <vt:lpstr>GWAS does  not work for traits associated with structure</vt:lpstr>
      <vt:lpstr>Two years later</vt:lpstr>
      <vt:lpstr>Stepwise regression </vt:lpstr>
      <vt:lpstr>Stepwise regression procedures </vt:lpstr>
      <vt:lpstr>Forward stepwise regression t or F test</vt:lpstr>
      <vt:lpstr>Backward stepwise regression  t or F test</vt:lpstr>
      <vt:lpstr>Hind from MHC (Major histocompatibility complex)</vt:lpstr>
      <vt:lpstr>PowerPoint Presentation</vt:lpstr>
      <vt:lpstr>MLMM</vt:lpstr>
      <vt:lpstr>Forward regression</vt:lpstr>
      <vt:lpstr>Backward elimination</vt:lpstr>
      <vt:lpstr>Final p values</vt:lpstr>
      <vt:lpstr>MLMM R on GitHub</vt:lpstr>
      <vt:lpstr>PowerPoint Presentation</vt:lpstr>
      <vt:lpstr>GAPIT.FDR.TypeI Function</vt:lpstr>
      <vt:lpstr>Return</vt:lpstr>
      <vt:lpstr>Area Under Curve (AUC)</vt:lpstr>
      <vt:lpstr>Replicates</vt:lpstr>
      <vt:lpstr>str(statRep)</vt:lpstr>
      <vt:lpstr>Means over replicates</vt:lpstr>
      <vt:lpstr>Plots of power vs. FDR</vt:lpstr>
      <vt:lpstr>Highlight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Zhiwu Zhang</cp:lastModifiedBy>
  <cp:revision>196</cp:revision>
  <dcterms:created xsi:type="dcterms:W3CDTF">2013-08-24T13:03:35Z</dcterms:created>
  <dcterms:modified xsi:type="dcterms:W3CDTF">2016-03-25T18:45:55Z</dcterms:modified>
</cp:coreProperties>
</file>