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42"/>
  </p:notesMasterIdLst>
  <p:sldIdLst>
    <p:sldId id="396" r:id="rId2"/>
    <p:sldId id="397" r:id="rId3"/>
    <p:sldId id="391" r:id="rId4"/>
    <p:sldId id="404" r:id="rId5"/>
    <p:sldId id="398" r:id="rId6"/>
    <p:sldId id="362" r:id="rId7"/>
    <p:sldId id="363" r:id="rId8"/>
    <p:sldId id="364" r:id="rId9"/>
    <p:sldId id="365" r:id="rId10"/>
    <p:sldId id="367" r:id="rId11"/>
    <p:sldId id="406" r:id="rId12"/>
    <p:sldId id="368" r:id="rId13"/>
    <p:sldId id="369" r:id="rId14"/>
    <p:sldId id="370" r:id="rId15"/>
    <p:sldId id="399" r:id="rId16"/>
    <p:sldId id="372" r:id="rId17"/>
    <p:sldId id="380" r:id="rId18"/>
    <p:sldId id="376" r:id="rId19"/>
    <p:sldId id="384" r:id="rId20"/>
    <p:sldId id="385" r:id="rId21"/>
    <p:sldId id="386" r:id="rId22"/>
    <p:sldId id="389" r:id="rId23"/>
    <p:sldId id="388" r:id="rId24"/>
    <p:sldId id="379" r:id="rId25"/>
    <p:sldId id="382" r:id="rId26"/>
    <p:sldId id="381" r:id="rId27"/>
    <p:sldId id="383" r:id="rId28"/>
    <p:sldId id="407" r:id="rId29"/>
    <p:sldId id="392" r:id="rId30"/>
    <p:sldId id="393" r:id="rId31"/>
    <p:sldId id="409" r:id="rId32"/>
    <p:sldId id="413" r:id="rId33"/>
    <p:sldId id="412" r:id="rId34"/>
    <p:sldId id="410" r:id="rId35"/>
    <p:sldId id="411" r:id="rId36"/>
    <p:sldId id="408" r:id="rId37"/>
    <p:sldId id="394" r:id="rId38"/>
    <p:sldId id="395" r:id="rId39"/>
    <p:sldId id="402" r:id="rId40"/>
    <p:sldId id="405"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23"/>
    <p:restoredTop sz="97106"/>
  </p:normalViewPr>
  <p:slideViewPr>
    <p:cSldViewPr snapToGrid="0" snapToObjects="1">
      <p:cViewPr>
        <p:scale>
          <a:sx n="96" d="100"/>
          <a:sy n="96" d="100"/>
        </p:scale>
        <p:origin x="144" y="-12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4C4908-2A04-9943-9FD7-65929F5D9E3B}" type="datetimeFigureOut">
              <a:rPr lang="en-US" smtClean="0"/>
              <a:t>4/29/16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5A5107-B47F-A942-A7B4-FB0CAFAD1557}" type="slidenum">
              <a:rPr lang="en-US" smtClean="0"/>
              <a:t>‹#›</a:t>
            </a:fld>
            <a:endParaRPr lang="en-US"/>
          </a:p>
        </p:txBody>
      </p:sp>
    </p:spTree>
    <p:extLst>
      <p:ext uri="{BB962C8B-B14F-4D97-AF65-F5344CB8AC3E}">
        <p14:creationId xmlns:p14="http://schemas.microsoft.com/office/powerpoint/2010/main" val="14654859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test   </a:t>
            </a:r>
            <a:endParaRPr lang="en-US" dirty="0"/>
          </a:p>
        </p:txBody>
      </p:sp>
      <p:sp>
        <p:nvSpPr>
          <p:cNvPr id="4" name="Slide Number Placeholder 3"/>
          <p:cNvSpPr>
            <a:spLocks noGrp="1"/>
          </p:cNvSpPr>
          <p:nvPr>
            <p:ph type="sldNum" sz="quarter" idx="10"/>
          </p:nvPr>
        </p:nvSpPr>
        <p:spPr/>
        <p:txBody>
          <a:bodyPr/>
          <a:lstStyle/>
          <a:p>
            <a:fld id="{F75A5107-B47F-A942-A7B4-FB0CAFAD1557}" type="slidenum">
              <a:rPr lang="en-US" smtClean="0"/>
              <a:t>1</a:t>
            </a:fld>
            <a:endParaRPr lang="en-US"/>
          </a:p>
        </p:txBody>
      </p:sp>
    </p:spTree>
    <p:extLst>
      <p:ext uri="{BB962C8B-B14F-4D97-AF65-F5344CB8AC3E}">
        <p14:creationId xmlns:p14="http://schemas.microsoft.com/office/powerpoint/2010/main" val="7543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smtClean="0">
                <a:solidFill>
                  <a:schemeClr val="tx1"/>
                </a:solidFill>
                <a:effectLst/>
                <a:latin typeface="+mn-lt"/>
                <a:ea typeface="+mn-ea"/>
                <a:cs typeface="+mn-cs"/>
              </a:rPr>
              <a:t>Figure 6.The cost time of computing genomic prediction in three</a:t>
            </a:r>
            <a:r>
              <a:rPr lang="en-US" altLang="zh-CN" sz="1200" b="1" kern="1200" baseline="0" dirty="0" smtClean="0">
                <a:solidFill>
                  <a:schemeClr val="tx1"/>
                </a:solidFill>
                <a:effectLst/>
                <a:latin typeface="+mn-lt"/>
                <a:ea typeface="+mn-ea"/>
                <a:cs typeface="+mn-cs"/>
              </a:rPr>
              <a:t> method</a:t>
            </a:r>
            <a:r>
              <a:rPr lang="en-US" altLang="zh-CN" sz="1200" b="1"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Bayesion method (green) cost most time than other methods, and gBLUP (blue) is the least. The cost time of scBLUP (orange) computing genomic prediction depend on the number of individuals of population (compression) and the number</a:t>
            </a:r>
            <a:r>
              <a:rPr lang="en-US" altLang="zh-CN" sz="1200" kern="1200" baseline="0" dirty="0" smtClean="0">
                <a:solidFill>
                  <a:schemeClr val="tx1"/>
                </a:solidFill>
                <a:effectLst/>
                <a:latin typeface="+mn-lt"/>
                <a:ea typeface="+mn-ea"/>
                <a:cs typeface="+mn-cs"/>
              </a:rPr>
              <a:t> of markers (SUPER)</a:t>
            </a:r>
            <a:r>
              <a:rPr lang="en-US" altLang="zh-CN" sz="1200" kern="1200" dirty="0" smtClean="0">
                <a:solidFill>
                  <a:schemeClr val="tx1"/>
                </a:solidFill>
                <a:effectLst/>
                <a:latin typeface="+mn-lt"/>
                <a:ea typeface="+mn-ea"/>
                <a:cs typeface="+mn-cs"/>
              </a:rPr>
              <a:t>. The computing time is calculated by CPU computing time.</a:t>
            </a:r>
            <a:endParaRPr lang="zh-CN" altLang="zh-CN"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889B226F-8E5F-4D41-9BB2-18245FD05AF8}" type="slidenum">
              <a:rPr lang="en-US" smtClean="0"/>
              <a:t>27</a:t>
            </a:fld>
            <a:endParaRPr lang="en-US" dirty="0"/>
          </a:p>
        </p:txBody>
      </p:sp>
    </p:spTree>
    <p:extLst>
      <p:ext uri="{BB962C8B-B14F-4D97-AF65-F5344CB8AC3E}">
        <p14:creationId xmlns:p14="http://schemas.microsoft.com/office/powerpoint/2010/main" val="1619638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smtClean="0">
                <a:solidFill>
                  <a:schemeClr val="tx1"/>
                </a:solidFill>
                <a:effectLst/>
                <a:latin typeface="+mn-lt"/>
                <a:ea typeface="+mn-ea"/>
                <a:cs typeface="+mn-cs"/>
              </a:rPr>
              <a:t>Figure 3.Impact of number of groups on model fit and genomic prediction accuracy.</a:t>
            </a:r>
            <a:r>
              <a:rPr lang="en-US" altLang="zh-CN"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The number of groups (horizontal axis) was defined as number of compressed groups. The number of groups of max is equivalent to the general BLUP method where each individual was treated as a single group. Model fit, expressed as twice the negative log likelihood (-2LL), was determined using only the reference observations. Four fifths of the entire population was sampled as reference and the rest used for inference with each observation masked. The correlation between the observations and genomic predictions of the inference group was defined as the accuracy of genomic prediction. The sampling was repeated 40 times in Mice (A), Human (B), Rice (C), and Pine (D). Their Average and standard error are displayed. The dashed green line indicates the mean accuracy of Bayes LASSO. </a:t>
            </a:r>
            <a:endParaRPr lang="zh-CN" altLang="en-US" dirty="0"/>
          </a:p>
        </p:txBody>
      </p:sp>
      <p:sp>
        <p:nvSpPr>
          <p:cNvPr id="4" name="灯片编号占位符 3"/>
          <p:cNvSpPr>
            <a:spLocks noGrp="1"/>
          </p:cNvSpPr>
          <p:nvPr>
            <p:ph type="sldNum" sz="quarter" idx="10"/>
          </p:nvPr>
        </p:nvSpPr>
        <p:spPr/>
        <p:txBody>
          <a:bodyPr/>
          <a:lstStyle/>
          <a:p>
            <a:fld id="{889B226F-8E5F-4D41-9BB2-18245FD05AF8}" type="slidenum">
              <a:rPr lang="en-US" smtClean="0"/>
              <a:t>17</a:t>
            </a:fld>
            <a:endParaRPr lang="en-US" dirty="0"/>
          </a:p>
        </p:txBody>
      </p:sp>
    </p:spTree>
    <p:extLst>
      <p:ext uri="{BB962C8B-B14F-4D97-AF65-F5344CB8AC3E}">
        <p14:creationId xmlns:p14="http://schemas.microsoft.com/office/powerpoint/2010/main" val="689901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simulation study shoed that the statistical power is 42% if all SNPs</a:t>
            </a:r>
            <a:r>
              <a:rPr lang="en-US" baseline="0" dirty="0" smtClean="0"/>
              <a:t> were used to derive the kinship. The power reduced to 21% if the kinship was derived from the QTNs only. The power jump over to 50% when the kinship was derived from all QTNs except the one of test.</a:t>
            </a:r>
            <a:endParaRPr lang="en-US" dirty="0"/>
          </a:p>
        </p:txBody>
      </p:sp>
      <p:sp>
        <p:nvSpPr>
          <p:cNvPr id="4" name="Slide Number Placeholder 3"/>
          <p:cNvSpPr>
            <a:spLocks noGrp="1"/>
          </p:cNvSpPr>
          <p:nvPr>
            <p:ph type="sldNum" sz="quarter" idx="10"/>
          </p:nvPr>
        </p:nvSpPr>
        <p:spPr/>
        <p:txBody>
          <a:bodyPr/>
          <a:lstStyle/>
          <a:p>
            <a:fld id="{FC50B08D-2CE1-41D8-9E1B-7138BD4BE8B7}" type="slidenum">
              <a:rPr lang="en-US" smtClean="0"/>
              <a:pPr/>
              <a:t>19</a:t>
            </a:fld>
            <a:endParaRPr lang="en-US"/>
          </a:p>
        </p:txBody>
      </p:sp>
    </p:spTree>
    <p:extLst>
      <p:ext uri="{BB962C8B-B14F-4D97-AF65-F5344CB8AC3E}">
        <p14:creationId xmlns:p14="http://schemas.microsoft.com/office/powerpoint/2010/main" val="197925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Settlement of kinship at trait base. Pedigree is the first information</a:t>
            </a:r>
            <a:r>
              <a:rPr lang="en-US" baseline="0" dirty="0" smtClean="0"/>
              <a:t> used to </a:t>
            </a:r>
            <a:r>
              <a:rPr lang="en-US" dirty="0" smtClean="0"/>
              <a:t>estimate kinship which are</a:t>
            </a:r>
            <a:r>
              <a:rPr lang="en-US" baseline="0" dirty="0" smtClean="0"/>
              <a:t> general expectation for a pair of individuals, e.g. full sib A and B have kinship of 50%. The introduction of genetic diagnostic markers increases the certainty for a specific </a:t>
            </a:r>
            <a:r>
              <a:rPr lang="en-US" baseline="0" dirty="0" err="1" smtClean="0"/>
              <a:t>Mendilian</a:t>
            </a:r>
            <a:r>
              <a:rPr lang="en-US" baseline="0" dirty="0" smtClean="0"/>
              <a:t> trait, e.g. full sibs are identical and have kinship of 1 for color. The certainty also are also increased for complex traits with multiple markers covering entire genome and became the general realized kinship, e.g. full sibs A and B have kinship of 60% instead of 50%. With dense markers, a trait specific realized kinship exist (theoretically) by using all the QTNs underlying the trait. A kinship with all QTNs (full) is ideal for genome prediction. However, its complimentary (using all QTNs except the one of test) should be used for association study to remove the confronting between the kinship and the tested SNPs.</a:t>
            </a:r>
            <a:endParaRPr lang="en-US" dirty="0"/>
          </a:p>
        </p:txBody>
      </p:sp>
      <p:sp>
        <p:nvSpPr>
          <p:cNvPr id="4" name="Slide Number Placeholder 3"/>
          <p:cNvSpPr>
            <a:spLocks noGrp="1"/>
          </p:cNvSpPr>
          <p:nvPr>
            <p:ph type="sldNum" sz="quarter" idx="10"/>
          </p:nvPr>
        </p:nvSpPr>
        <p:spPr/>
        <p:txBody>
          <a:bodyPr/>
          <a:lstStyle/>
          <a:p>
            <a:fld id="{FC50B08D-2CE1-41D8-9E1B-7138BD4BE8B7}" type="slidenum">
              <a:rPr lang="en-US" smtClean="0"/>
              <a:pPr/>
              <a:t>20</a:t>
            </a:fld>
            <a:endParaRPr lang="en-US"/>
          </a:p>
        </p:txBody>
      </p:sp>
    </p:spTree>
    <p:extLst>
      <p:ext uri="{BB962C8B-B14F-4D97-AF65-F5344CB8AC3E}">
        <p14:creationId xmlns:p14="http://schemas.microsoft.com/office/powerpoint/2010/main" val="253158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simulation study shoed that the statistical power is 42% if all SNPs</a:t>
            </a:r>
            <a:r>
              <a:rPr lang="en-US" baseline="0" dirty="0" smtClean="0"/>
              <a:t> were used to derive the kinship. The power reduced to 21% if the kinship was derived from the QTNs only. The power jump over to 50% when the kinship was derived from all QTNs except the one of test.</a:t>
            </a:r>
            <a:endParaRPr lang="en-US" dirty="0"/>
          </a:p>
        </p:txBody>
      </p:sp>
      <p:sp>
        <p:nvSpPr>
          <p:cNvPr id="4" name="Slide Number Placeholder 3"/>
          <p:cNvSpPr>
            <a:spLocks noGrp="1"/>
          </p:cNvSpPr>
          <p:nvPr>
            <p:ph type="sldNum" sz="quarter" idx="10"/>
          </p:nvPr>
        </p:nvSpPr>
        <p:spPr/>
        <p:txBody>
          <a:bodyPr/>
          <a:lstStyle/>
          <a:p>
            <a:fld id="{FC50B08D-2CE1-41D8-9E1B-7138BD4BE8B7}" type="slidenum">
              <a:rPr lang="en-US" smtClean="0"/>
              <a:pPr/>
              <a:t>21</a:t>
            </a:fld>
            <a:endParaRPr lang="en-US"/>
          </a:p>
        </p:txBody>
      </p:sp>
    </p:spTree>
    <p:extLst>
      <p:ext uri="{BB962C8B-B14F-4D97-AF65-F5344CB8AC3E}">
        <p14:creationId xmlns:p14="http://schemas.microsoft.com/office/powerpoint/2010/main" val="1844725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simulation study shoed that the statistical power is 42% if all SNPs</a:t>
            </a:r>
            <a:r>
              <a:rPr lang="en-US" baseline="0" dirty="0" smtClean="0"/>
              <a:t> were used to derive the kinship. The power reduced to 21% if the kinship was derived from the QTNs only. The power jump over to 50% when the kinship was derived from all QTNs except the one of test.</a:t>
            </a:r>
            <a:endParaRPr lang="en-US" dirty="0"/>
          </a:p>
        </p:txBody>
      </p:sp>
      <p:sp>
        <p:nvSpPr>
          <p:cNvPr id="4" name="Slide Number Placeholder 3"/>
          <p:cNvSpPr>
            <a:spLocks noGrp="1"/>
          </p:cNvSpPr>
          <p:nvPr>
            <p:ph type="sldNum" sz="quarter" idx="10"/>
          </p:nvPr>
        </p:nvSpPr>
        <p:spPr/>
        <p:txBody>
          <a:bodyPr/>
          <a:lstStyle/>
          <a:p>
            <a:fld id="{FC50B08D-2CE1-41D8-9E1B-7138BD4BE8B7}" type="slidenum">
              <a:rPr lang="en-US" smtClean="0"/>
              <a:pPr/>
              <a:t>22</a:t>
            </a:fld>
            <a:endParaRPr lang="en-US"/>
          </a:p>
        </p:txBody>
      </p:sp>
    </p:spTree>
    <p:extLst>
      <p:ext uri="{BB962C8B-B14F-4D97-AF65-F5344CB8AC3E}">
        <p14:creationId xmlns:p14="http://schemas.microsoft.com/office/powerpoint/2010/main" val="205760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1" dirty="0" smtClean="0"/>
              <a:t>Figure 2. </a:t>
            </a:r>
            <a:r>
              <a:rPr lang="en-US" altLang="zh-CN" sz="1200" b="1" i="0" u="none" strike="noStrike" kern="1200" baseline="0" dirty="0" smtClean="0">
                <a:solidFill>
                  <a:schemeClr val="tx1"/>
                </a:solidFill>
                <a:latin typeface="+mn-lt"/>
                <a:ea typeface="+mn-ea"/>
                <a:cs typeface="+mn-cs"/>
              </a:rPr>
              <a:t>The relationship between different kinships built with different number of causative mutations</a:t>
            </a:r>
            <a:r>
              <a:rPr lang="en-US" altLang="zh-CN" sz="1200" b="1"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The plot show the </a:t>
            </a:r>
            <a:r>
              <a:rPr lang="en-US" altLang="zh-CN" sz="1200" kern="1200" dirty="0" smtClean="0">
                <a:solidFill>
                  <a:schemeClr val="tx1"/>
                </a:solidFill>
                <a:effectLst/>
                <a:latin typeface="+mn-lt"/>
                <a:ea typeface="+mn-ea"/>
                <a:cs typeface="+mn-cs"/>
              </a:rPr>
              <a:t>distribution </a:t>
            </a:r>
            <a:r>
              <a:rPr lang="en-US" altLang="zh-CN" baseline="0" dirty="0" smtClean="0"/>
              <a:t>of t</a:t>
            </a:r>
            <a:r>
              <a:rPr lang="en-US" altLang="zh-CN" dirty="0" smtClean="0"/>
              <a:t>he</a:t>
            </a:r>
            <a:r>
              <a:rPr lang="en-US" altLang="zh-CN" baseline="0" dirty="0" smtClean="0"/>
              <a:t> accuracy and -2 fold likelihood were calculated from different kinships which were used to predict which were build with all marker, QTN plus 1000 No Effect Markers (NEM), SUPER select pseudo QTNs and real QTNs.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The experiments were repeated 40 times</a:t>
            </a:r>
            <a:r>
              <a:rPr lang="en-US" altLang="zh-CN" sz="1200" kern="1200" baseline="0" dirty="0" smtClean="0">
                <a:solidFill>
                  <a:schemeClr val="tx1"/>
                </a:solidFill>
                <a:effectLst/>
                <a:latin typeface="+mn-lt"/>
                <a:ea typeface="+mn-ea"/>
                <a:cs typeface="+mn-cs"/>
              </a:rPr>
              <a:t> and simulated with 10 QTNs and different </a:t>
            </a:r>
            <a:r>
              <a:rPr lang="en-US" altLang="zh-CN" sz="1200" kern="1200" dirty="0" smtClean="0">
                <a:solidFill>
                  <a:schemeClr val="tx1"/>
                </a:solidFill>
                <a:effectLst/>
                <a:latin typeface="+mn-lt"/>
                <a:ea typeface="+mn-ea"/>
                <a:cs typeface="+mn-cs"/>
              </a:rPr>
              <a:t>heritability(0.25, 0.5 and 0.75)</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889B226F-8E5F-4D41-9BB2-18245FD05AF8}" type="slidenum">
              <a:rPr lang="en-US" smtClean="0"/>
              <a:t>24</a:t>
            </a:fld>
            <a:endParaRPr lang="en-US" dirty="0"/>
          </a:p>
        </p:txBody>
      </p:sp>
    </p:spTree>
    <p:extLst>
      <p:ext uri="{BB962C8B-B14F-4D97-AF65-F5344CB8AC3E}">
        <p14:creationId xmlns:p14="http://schemas.microsoft.com/office/powerpoint/2010/main" val="157036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1" kern="1200" dirty="0" smtClean="0">
                <a:solidFill>
                  <a:schemeClr val="tx1"/>
                </a:solidFill>
                <a:effectLst/>
                <a:latin typeface="+mn-lt"/>
                <a:ea typeface="+mn-ea"/>
                <a:cs typeface="+mn-cs"/>
              </a:rPr>
              <a:t>Figure 5.</a:t>
            </a:r>
            <a:r>
              <a:rPr lang="en-US" altLang="zh-CN" sz="1200" b="0" i="0" u="none" strike="noStrike" kern="1200" baseline="0" dirty="0" smtClean="0">
                <a:solidFill>
                  <a:schemeClr val="tx1"/>
                </a:solidFill>
                <a:latin typeface="+mn-lt"/>
                <a:ea typeface="+mn-ea"/>
                <a:cs typeface="+mn-cs"/>
              </a:rPr>
              <a:t> </a:t>
            </a:r>
            <a:r>
              <a:rPr lang="en-US" altLang="zh-CN" sz="1200" b="1" i="0" u="none" strike="noStrike" kern="1200" baseline="0" dirty="0" smtClean="0">
                <a:solidFill>
                  <a:schemeClr val="tx1"/>
                </a:solidFill>
                <a:latin typeface="+mn-lt"/>
                <a:ea typeface="+mn-ea"/>
                <a:cs typeface="+mn-cs"/>
              </a:rPr>
              <a:t>The relationship between different methods and number of causative mutations</a:t>
            </a:r>
            <a:r>
              <a:rPr lang="en-US" altLang="zh-CN" sz="1200" b="1" kern="1200" dirty="0" smtClean="0">
                <a:solidFill>
                  <a:schemeClr val="tx1"/>
                </a:solidFill>
                <a:effectLst/>
                <a:latin typeface="+mn-lt"/>
                <a:ea typeface="+mn-ea"/>
                <a:cs typeface="+mn-cs"/>
              </a:rPr>
              <a:t>. </a:t>
            </a:r>
          </a:p>
          <a:p>
            <a:r>
              <a:rPr lang="en-US" altLang="zh-CN" sz="1200" b="0" i="0" u="none" strike="noStrike" kern="1200" baseline="0" dirty="0" smtClean="0">
                <a:solidFill>
                  <a:schemeClr val="tx1"/>
                </a:solidFill>
                <a:latin typeface="+mn-lt"/>
                <a:ea typeface="+mn-ea"/>
                <a:cs typeface="+mn-cs"/>
              </a:rPr>
              <a:t>The phenotypes were simulated with different number of causative mutations (QTNs). The heritability of the phenotype was 0.25, 0.5 and 0.75</a:t>
            </a:r>
            <a:r>
              <a:rPr lang="en-US" altLang="zh-CN" sz="1200" b="0" i="0" u="none" strike="noStrike" kern="1200" baseline="0" dirty="0" smtClean="0">
                <a:solidFill>
                  <a:schemeClr val="tx1"/>
                </a:solidFill>
                <a:effectLst/>
                <a:latin typeface="+mn-lt"/>
                <a:ea typeface="+mn-ea"/>
                <a:cs typeface="+mn-cs"/>
              </a:rPr>
              <a:t>. Prediction methods (SUPER (blue), Bayes LASSO (orange), Compress (red) and gBLUP (green))were tested with 5 folds cross validation. These phenotypes were simulated by mouse data.</a:t>
            </a:r>
            <a:endParaRPr lang="zh-CN" altLang="en-US" dirty="0"/>
          </a:p>
        </p:txBody>
      </p:sp>
      <p:sp>
        <p:nvSpPr>
          <p:cNvPr id="4" name="灯片编号占位符 3"/>
          <p:cNvSpPr>
            <a:spLocks noGrp="1"/>
          </p:cNvSpPr>
          <p:nvPr>
            <p:ph type="sldNum" sz="quarter" idx="10"/>
          </p:nvPr>
        </p:nvSpPr>
        <p:spPr/>
        <p:txBody>
          <a:bodyPr/>
          <a:lstStyle/>
          <a:p>
            <a:fld id="{889B226F-8E5F-4D41-9BB2-18245FD05AF8}" type="slidenum">
              <a:rPr lang="en-US" smtClean="0"/>
              <a:t>25</a:t>
            </a:fld>
            <a:endParaRPr lang="en-US" dirty="0"/>
          </a:p>
        </p:txBody>
      </p:sp>
    </p:spTree>
    <p:extLst>
      <p:ext uri="{BB962C8B-B14F-4D97-AF65-F5344CB8AC3E}">
        <p14:creationId xmlns:p14="http://schemas.microsoft.com/office/powerpoint/2010/main" val="1189303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1" kern="1200" dirty="0" smtClean="0">
                <a:solidFill>
                  <a:schemeClr val="tx1"/>
                </a:solidFill>
                <a:effectLst/>
                <a:latin typeface="+mn-lt"/>
                <a:ea typeface="+mn-ea"/>
                <a:cs typeface="+mn-cs"/>
              </a:rPr>
              <a:t>Figure 4.Comparison of the evaluated methods in prediction of Maize (A)and Mouse (B)phenotypes. </a:t>
            </a:r>
          </a:p>
          <a:p>
            <a:r>
              <a:rPr lang="en-US" altLang="zh-CN" sz="1200" kern="1200" dirty="0" smtClean="0">
                <a:solidFill>
                  <a:schemeClr val="tx1"/>
                </a:solidFill>
                <a:effectLst/>
                <a:latin typeface="+mn-lt"/>
                <a:ea typeface="+mn-ea"/>
                <a:cs typeface="+mn-cs"/>
              </a:rPr>
              <a:t>Each dot represents the difference between the prediction performance of evaluated methods (SUPER ,Compression</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and Bayes LASSO) and gBLUP across one of the phenotypes, measured according to Pearson Correlation. </a:t>
            </a:r>
            <a:r>
              <a:rPr lang="en-US" altLang="zh-CN" sz="1200" kern="1200" baseline="0" dirty="0" smtClean="0">
                <a:solidFill>
                  <a:schemeClr val="tx1"/>
                </a:solidFill>
                <a:effectLst/>
                <a:latin typeface="+mn-lt"/>
                <a:ea typeface="+mn-ea"/>
                <a:cs typeface="+mn-cs"/>
              </a:rPr>
              <a:t>All the BLUP experiments were replicated 40 times and Bayesion LASSO method were replicated 20 times, number of </a:t>
            </a:r>
            <a:r>
              <a:rPr lang="en-US" altLang="zh-CN" sz="1200" kern="1200" baseline="0" dirty="0" err="1" smtClean="0">
                <a:solidFill>
                  <a:schemeClr val="tx1"/>
                </a:solidFill>
                <a:effectLst/>
                <a:latin typeface="+mn-lt"/>
                <a:ea typeface="+mn-ea"/>
                <a:cs typeface="+mn-cs"/>
              </a:rPr>
              <a:t>interrations</a:t>
            </a:r>
            <a:r>
              <a:rPr lang="en-US" altLang="zh-CN" sz="1200" kern="1200" baseline="0" dirty="0" smtClean="0">
                <a:solidFill>
                  <a:schemeClr val="tx1"/>
                </a:solidFill>
                <a:effectLst/>
                <a:latin typeface="+mn-lt"/>
                <a:ea typeface="+mn-ea"/>
                <a:cs typeface="+mn-cs"/>
              </a:rPr>
              <a:t> were set 80000 and 60000 were set burning part. All were 5 folds cross validation to ensure the SD less than 0.01.</a:t>
            </a:r>
            <a:endParaRPr lang="zh-CN" altLang="en-US" dirty="0"/>
          </a:p>
        </p:txBody>
      </p:sp>
      <p:sp>
        <p:nvSpPr>
          <p:cNvPr id="4" name="灯片编号占位符 3"/>
          <p:cNvSpPr>
            <a:spLocks noGrp="1"/>
          </p:cNvSpPr>
          <p:nvPr>
            <p:ph type="sldNum" sz="quarter" idx="10"/>
          </p:nvPr>
        </p:nvSpPr>
        <p:spPr/>
        <p:txBody>
          <a:bodyPr/>
          <a:lstStyle/>
          <a:p>
            <a:fld id="{889B226F-8E5F-4D41-9BB2-18245FD05AF8}" type="slidenum">
              <a:rPr lang="en-US" smtClean="0"/>
              <a:t>26</a:t>
            </a:fld>
            <a:endParaRPr lang="en-US" dirty="0"/>
          </a:p>
        </p:txBody>
      </p:sp>
    </p:spTree>
    <p:extLst>
      <p:ext uri="{BB962C8B-B14F-4D97-AF65-F5344CB8AC3E}">
        <p14:creationId xmlns:p14="http://schemas.microsoft.com/office/powerpoint/2010/main" val="387323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30E2307-1E40-4E12-8716-25BFDA8E7013}" type="datetime1">
              <a:rPr lang="en-US" smtClean="0"/>
              <a:pPr/>
              <a:t>4/29/16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CFCF5A-EA79-452C-A52C-1A2668C2E7DF}" type="datetime1">
              <a:rPr lang="en-US" smtClean="0"/>
              <a:pPr/>
              <a:t>4/29/16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E5C4C28-BD4B-4892-9A2D-6E19BD753A9A}" type="datetime1">
              <a:rPr lang="en-US" smtClean="0"/>
              <a:pPr/>
              <a:t>4/29/16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FD9D02-426E-46C9-9EE9-0DE1EF8B2838}" type="datetime1">
              <a:rPr lang="en-US" smtClean="0"/>
              <a:pPr/>
              <a:t>4/29/16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8AEBBE-F8B2-42CF-9895-E86A608384EB}" type="datetime1">
              <a:rPr lang="en-US" smtClean="0"/>
              <a:pPr/>
              <a:t>4/29/16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E1FAA6B6-10E5-4810-BC9F-DA72D8452E73}" type="datetime1">
              <a:rPr lang="en-US" smtClean="0"/>
              <a:pPr/>
              <a:t>4/29/16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D18D072-EF12-4AA2-BD71-ABC68B06D0E2}" type="datetime1">
              <a:rPr lang="en-US" smtClean="0"/>
              <a:pPr/>
              <a:t>4/29/16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CDBF60-6CC3-4B74-A60D-3486985E4346}" type="datetime1">
              <a:rPr lang="en-US" smtClean="0"/>
              <a:pPr/>
              <a:t>4/29/16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22714818-984F-4759-BF72-A33BDC1963BD}" type="datetime1">
              <a:rPr lang="en-US" smtClean="0"/>
              <a:pPr/>
              <a:t>4/29/16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EA7E191-5F94-4FC1-B823-BD7CABF7FA06}" type="datetime1">
              <a:rPr lang="en-US" smtClean="0"/>
              <a:pPr/>
              <a:t>4/29/16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856D55-EFBE-4F9B-8A5F-09D42CA22A9B}" type="datetime1">
              <a:rPr lang="en-US" smtClean="0"/>
              <a:pPr/>
              <a:t>4/29/16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D1D110F-3F4E-48D9-B8AA-5D0E825AFDBA}" type="datetime1">
              <a:rPr lang="en-US" smtClean="0"/>
              <a:pPr/>
              <a:t>4/29/16</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87D7A59-36E2-48B9-B146-C1E59501F63F}" type="slidenum">
              <a:rPr lang="en-US" smtClean="0"/>
              <a:pPr/>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4.jp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emf"/><Relationship Id="rId1" Type="http://schemas.openxmlformats.org/officeDocument/2006/relationships/slideLayout" Target="../slideLayouts/slideLayout2.xml"/><Relationship Id="rId2" Type="http://schemas.openxmlformats.org/officeDocument/2006/relationships/image" Target="../media/image32.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0"/>
            <a:ext cx="9144000" cy="6858000"/>
          </a:xfrm>
          <a:prstGeom prst="rect">
            <a:avLst/>
          </a:prstGeom>
        </p:spPr>
      </p:pic>
      <p:pic>
        <p:nvPicPr>
          <p:cNvPr id="11" name="Picture 10" descr="SG_GS.jpg"/>
          <p:cNvPicPr>
            <a:picLocks/>
          </p:cNvPicPr>
          <p:nvPr/>
        </p:nvPicPr>
        <p:blipFill>
          <a:blip r:embed="rId4">
            <a:extLst>
              <a:ext uri="{28A0092B-C50C-407E-A947-70E740481C1C}">
                <a14:useLocalDpi xmlns:a14="http://schemas.microsoft.com/office/drawing/2010/main" val="0"/>
              </a:ext>
            </a:extLst>
          </a:blip>
          <a:stretch>
            <a:fillRect/>
          </a:stretch>
        </p:blipFill>
        <p:spPr>
          <a:xfrm>
            <a:off x="-3" y="0"/>
            <a:ext cx="9143238" cy="6858000"/>
          </a:xfrm>
          <a:prstGeom prst="rect">
            <a:avLst/>
          </a:prstGeom>
        </p:spPr>
      </p:pic>
      <p:pic>
        <p:nvPicPr>
          <p:cNvPr id="10" name="Picture 9" descr="SG_GWAS.jpg"/>
          <p:cNvPicPr>
            <a:picLocks/>
          </p:cNvPicPr>
          <p:nvPr/>
        </p:nvPicPr>
        <p:blipFill>
          <a:blip r:embed="rId5">
            <a:extLst>
              <a:ext uri="{28A0092B-C50C-407E-A947-70E740481C1C}">
                <a14:useLocalDpi xmlns:a14="http://schemas.microsoft.com/office/drawing/2010/main" val="0"/>
              </a:ext>
            </a:extLst>
          </a:blip>
          <a:stretch>
            <a:fillRect/>
          </a:stretch>
        </p:blipFill>
        <p:spPr>
          <a:xfrm>
            <a:off x="-765" y="0"/>
            <a:ext cx="9144000" cy="6858000"/>
          </a:xfrm>
          <a:prstGeom prst="rect">
            <a:avLst/>
          </a:prstGeom>
        </p:spPr>
      </p:pic>
      <p:pic>
        <p:nvPicPr>
          <p:cNvPr id="4" name="Picture 7" descr="Washington_State_Cougars.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59886" y="5049538"/>
            <a:ext cx="1433513" cy="1433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itle 2"/>
          <p:cNvSpPr>
            <a:spLocks noGrp="1"/>
          </p:cNvSpPr>
          <p:nvPr>
            <p:ph type="title"/>
          </p:nvPr>
        </p:nvSpPr>
        <p:spPr>
          <a:xfrm>
            <a:off x="143056" y="2356141"/>
            <a:ext cx="8857883" cy="1072859"/>
          </a:xfrm>
        </p:spPr>
        <p:txBody>
          <a:bodyPr>
            <a:normAutofit/>
          </a:bodyPr>
          <a:lstStyle/>
          <a:p>
            <a:r>
              <a:rPr lang="en-US" sz="3800" b="1" dirty="0" smtClean="0">
                <a:solidFill>
                  <a:schemeClr val="bg2">
                    <a:lumMod val="75000"/>
                  </a:schemeClr>
                </a:solidFill>
              </a:rPr>
              <a:t>Statistical Genomics</a:t>
            </a:r>
            <a:endParaRPr lang="en-US" sz="3800" b="1" dirty="0">
              <a:solidFill>
                <a:schemeClr val="accent2"/>
              </a:solidFill>
            </a:endParaRPr>
          </a:p>
        </p:txBody>
      </p:sp>
      <p:sp>
        <p:nvSpPr>
          <p:cNvPr id="13" name="Subtitle 2"/>
          <p:cNvSpPr txBox="1">
            <a:spLocks/>
          </p:cNvSpPr>
          <p:nvPr/>
        </p:nvSpPr>
        <p:spPr>
          <a:xfrm>
            <a:off x="1446337" y="3984069"/>
            <a:ext cx="6400800" cy="1066984"/>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None/>
            </a:pPr>
            <a:r>
              <a:rPr lang="en-US" sz="2800" dirty="0" smtClean="0"/>
              <a:t>Zhiwu Zhang</a:t>
            </a:r>
          </a:p>
          <a:p>
            <a:pPr marL="0" indent="0" algn="ctr">
              <a:buNone/>
            </a:pPr>
            <a:r>
              <a:rPr lang="en-US" sz="2800" dirty="0" smtClean="0"/>
              <a:t>Washington State University</a:t>
            </a:r>
            <a:endParaRPr lang="en-US" sz="2800" dirty="0"/>
          </a:p>
        </p:txBody>
      </p:sp>
      <p:sp>
        <p:nvSpPr>
          <p:cNvPr id="14" name="Title 2"/>
          <p:cNvSpPr txBox="1">
            <a:spLocks/>
          </p:cNvSpPr>
          <p:nvPr/>
        </p:nvSpPr>
        <p:spPr bwMode="auto">
          <a:xfrm>
            <a:off x="828359" y="3332272"/>
            <a:ext cx="7487279" cy="5334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r>
              <a:rPr lang="en-US" sz="2800" b="1" dirty="0" smtClean="0">
                <a:solidFill>
                  <a:schemeClr val="bg2">
                    <a:lumMod val="50000"/>
                  </a:schemeClr>
                </a:solidFill>
              </a:rPr>
              <a:t>Lecture 30: BLUP Alphabet</a:t>
            </a:r>
            <a:endParaRPr lang="en-US" sz="2800" b="1" dirty="0">
              <a:solidFill>
                <a:schemeClr val="bg2">
                  <a:lumMod val="50000"/>
                </a:schemeClr>
              </a:solidFill>
            </a:endParaRPr>
          </a:p>
        </p:txBody>
      </p:sp>
    </p:spTree>
    <p:extLst>
      <p:ext uri="{BB962C8B-B14F-4D97-AF65-F5344CB8AC3E}">
        <p14:creationId xmlns:p14="http://schemas.microsoft.com/office/powerpoint/2010/main" val="147897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1143001" y="4038600"/>
            <a:ext cx="1676400" cy="1219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99"/>
                </a:solidFill>
              </a:rPr>
              <a:t>BLUP</a:t>
            </a:r>
          </a:p>
          <a:p>
            <a:pPr algn="ctr"/>
            <a:r>
              <a:rPr lang="en-US" dirty="0" smtClean="0">
                <a:solidFill>
                  <a:srgbClr val="000099"/>
                </a:solidFill>
              </a:rPr>
              <a:t>1950-70s</a:t>
            </a:r>
            <a:endParaRPr lang="en-US" dirty="0">
              <a:solidFill>
                <a:srgbClr val="000099"/>
              </a:solidFill>
            </a:endParaRPr>
          </a:p>
        </p:txBody>
      </p:sp>
      <p:sp>
        <p:nvSpPr>
          <p:cNvPr id="7" name="Rectangle 6"/>
          <p:cNvSpPr/>
          <p:nvPr/>
        </p:nvSpPr>
        <p:spPr>
          <a:xfrm>
            <a:off x="1866901" y="1924295"/>
            <a:ext cx="17526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Marker selection</a:t>
            </a:r>
          </a:p>
          <a:p>
            <a:pPr algn="ctr"/>
            <a:r>
              <a:rPr lang="en-US" dirty="0" smtClean="0">
                <a:solidFill>
                  <a:srgbClr val="FF0000"/>
                </a:solidFill>
              </a:rPr>
              <a:t>1980s</a:t>
            </a:r>
            <a:endParaRPr lang="en-US" dirty="0">
              <a:solidFill>
                <a:srgbClr val="FF0000"/>
              </a:solidFill>
            </a:endParaRPr>
          </a:p>
        </p:txBody>
      </p:sp>
      <p:sp>
        <p:nvSpPr>
          <p:cNvPr id="8" name="Rectangle 7"/>
          <p:cNvSpPr/>
          <p:nvPr/>
        </p:nvSpPr>
        <p:spPr>
          <a:xfrm>
            <a:off x="2767987" y="4305300"/>
            <a:ext cx="2186152"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99"/>
                </a:solidFill>
              </a:rPr>
              <a:t>MAS</a:t>
            </a:r>
          </a:p>
          <a:p>
            <a:pPr algn="ctr"/>
            <a:r>
              <a:rPr lang="en-US" dirty="0" smtClean="0">
                <a:solidFill>
                  <a:srgbClr val="000099"/>
                </a:solidFill>
              </a:rPr>
              <a:t>1990s</a:t>
            </a:r>
            <a:endParaRPr lang="en-US" dirty="0">
              <a:solidFill>
                <a:srgbClr val="000099"/>
              </a:solidFill>
            </a:endParaRPr>
          </a:p>
        </p:txBody>
      </p:sp>
      <p:sp>
        <p:nvSpPr>
          <p:cNvPr id="9" name="Rectangle 8"/>
          <p:cNvSpPr/>
          <p:nvPr/>
        </p:nvSpPr>
        <p:spPr>
          <a:xfrm>
            <a:off x="3613104" y="1828800"/>
            <a:ext cx="29718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Bayesian</a:t>
            </a:r>
          </a:p>
          <a:p>
            <a:pPr algn="ctr"/>
            <a:r>
              <a:rPr lang="en-US" dirty="0" smtClean="0">
                <a:solidFill>
                  <a:srgbClr val="FF0000"/>
                </a:solidFill>
              </a:rPr>
              <a:t>2000s</a:t>
            </a:r>
            <a:endParaRPr lang="en-US" dirty="0">
              <a:solidFill>
                <a:srgbClr val="FF0000"/>
              </a:solidFill>
            </a:endParaRPr>
          </a:p>
        </p:txBody>
      </p:sp>
      <p:sp>
        <p:nvSpPr>
          <p:cNvPr id="10" name="Rectangle 9"/>
          <p:cNvSpPr/>
          <p:nvPr/>
        </p:nvSpPr>
        <p:spPr>
          <a:xfrm>
            <a:off x="5304657" y="4419600"/>
            <a:ext cx="194496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000099"/>
                </a:solidFill>
              </a:rPr>
              <a:t>gBLUP</a:t>
            </a:r>
            <a:endParaRPr lang="en-US" b="1" dirty="0" smtClean="0">
              <a:solidFill>
                <a:srgbClr val="000099"/>
              </a:solidFill>
            </a:endParaRPr>
          </a:p>
          <a:p>
            <a:pPr algn="ctr"/>
            <a:r>
              <a:rPr lang="en-US" b="1" dirty="0" smtClean="0">
                <a:solidFill>
                  <a:srgbClr val="000099"/>
                </a:solidFill>
              </a:rPr>
              <a:t>2010s</a:t>
            </a:r>
          </a:p>
        </p:txBody>
      </p:sp>
      <p:sp>
        <p:nvSpPr>
          <p:cNvPr id="19" name="Right Arrow 18"/>
          <p:cNvSpPr/>
          <p:nvPr/>
        </p:nvSpPr>
        <p:spPr>
          <a:xfrm rot="18231732">
            <a:off x="3908643" y="3209133"/>
            <a:ext cx="1141855" cy="381000"/>
          </a:xfrm>
          <a:prstGeom prst="rightArrow">
            <a:avLst/>
          </a:prstGeom>
          <a:solidFill>
            <a:schemeClr val="tx1">
              <a:lumMod val="50000"/>
              <a:lumOff val="5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3518235">
            <a:off x="2745720" y="3224842"/>
            <a:ext cx="1163602" cy="381000"/>
          </a:xfrm>
          <a:prstGeom prst="rightArrow">
            <a:avLst/>
          </a:prstGeom>
          <a:solidFill>
            <a:schemeClr val="tx1">
              <a:lumMod val="50000"/>
              <a:lumOff val="5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18217436">
            <a:off x="1519019" y="3229247"/>
            <a:ext cx="1371600" cy="381000"/>
          </a:xfrm>
          <a:prstGeom prst="rightArrow">
            <a:avLst/>
          </a:prstGeom>
          <a:solidFill>
            <a:schemeClr val="tx1">
              <a:lumMod val="50000"/>
              <a:lumOff val="5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16200000">
            <a:off x="-800099" y="3314700"/>
            <a:ext cx="3429000" cy="457200"/>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a:off x="685801" y="5257800"/>
            <a:ext cx="7294132" cy="0"/>
          </a:xfrm>
          <a:prstGeom prst="straightConnector1">
            <a:avLst/>
          </a:prstGeom>
          <a:ln w="38100">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1143001" y="5277095"/>
            <a:ext cx="762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None</a:t>
            </a:r>
            <a:endParaRPr lang="en-US" dirty="0">
              <a:solidFill>
                <a:schemeClr val="tx1"/>
              </a:solidFill>
            </a:endParaRPr>
          </a:p>
        </p:txBody>
      </p:sp>
      <p:sp>
        <p:nvSpPr>
          <p:cNvPr id="28" name="Rectangle 27"/>
          <p:cNvSpPr/>
          <p:nvPr/>
        </p:nvSpPr>
        <p:spPr>
          <a:xfrm>
            <a:off x="2252454" y="5257800"/>
            <a:ext cx="12192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Handful</a:t>
            </a:r>
            <a:endParaRPr lang="en-US" dirty="0">
              <a:solidFill>
                <a:schemeClr val="tx1"/>
              </a:solidFill>
            </a:endParaRPr>
          </a:p>
        </p:txBody>
      </p:sp>
      <p:sp>
        <p:nvSpPr>
          <p:cNvPr id="30" name="Rectangle 29"/>
          <p:cNvSpPr/>
          <p:nvPr/>
        </p:nvSpPr>
        <p:spPr>
          <a:xfrm>
            <a:off x="4194432" y="5281801"/>
            <a:ext cx="1809144"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t>
            </a:r>
            <a:r>
              <a:rPr lang="en-US" dirty="0" smtClean="0">
                <a:solidFill>
                  <a:schemeClr val="tx1"/>
                </a:solidFill>
              </a:rPr>
              <a:t>housands</a:t>
            </a:r>
            <a:endParaRPr lang="en-US" dirty="0">
              <a:solidFill>
                <a:schemeClr val="tx1"/>
              </a:solidFill>
            </a:endParaRPr>
          </a:p>
        </p:txBody>
      </p:sp>
      <p:sp>
        <p:nvSpPr>
          <p:cNvPr id="32" name="Rectangle 31"/>
          <p:cNvSpPr/>
          <p:nvPr/>
        </p:nvSpPr>
        <p:spPr>
          <a:xfrm rot="16200000">
            <a:off x="342901" y="4457700"/>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bg1"/>
                </a:solidFill>
              </a:rPr>
              <a:t>Kinship</a:t>
            </a:r>
            <a:endParaRPr lang="en-US" b="1" dirty="0">
              <a:solidFill>
                <a:schemeClr val="bg1"/>
              </a:solidFill>
            </a:endParaRPr>
          </a:p>
        </p:txBody>
      </p:sp>
      <p:sp>
        <p:nvSpPr>
          <p:cNvPr id="33" name="Rectangle 32"/>
          <p:cNvSpPr/>
          <p:nvPr/>
        </p:nvSpPr>
        <p:spPr>
          <a:xfrm rot="16200000">
            <a:off x="342901" y="2171700"/>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smtClean="0">
                <a:solidFill>
                  <a:schemeClr val="bg1"/>
                </a:solidFill>
              </a:rPr>
              <a:t>Marker</a:t>
            </a:r>
            <a:endParaRPr lang="en-US" b="1" dirty="0">
              <a:solidFill>
                <a:schemeClr val="bg1"/>
              </a:solidFill>
            </a:endParaRPr>
          </a:p>
        </p:txBody>
      </p:sp>
      <p:sp>
        <p:nvSpPr>
          <p:cNvPr id="34" name="Rectangle 33"/>
          <p:cNvSpPr/>
          <p:nvPr/>
        </p:nvSpPr>
        <p:spPr>
          <a:xfrm>
            <a:off x="3124201" y="5867400"/>
            <a:ext cx="3048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Number of markers</a:t>
            </a:r>
            <a:endParaRPr lang="en-US" b="1" dirty="0">
              <a:solidFill>
                <a:schemeClr val="tx1"/>
              </a:solidFill>
            </a:endParaRPr>
          </a:p>
        </p:txBody>
      </p:sp>
      <p:sp>
        <p:nvSpPr>
          <p:cNvPr id="35" name="Rectangle 34"/>
          <p:cNvSpPr/>
          <p:nvPr/>
        </p:nvSpPr>
        <p:spPr>
          <a:xfrm rot="16200000">
            <a:off x="-952499" y="3009900"/>
            <a:ext cx="28194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Selection bases</a:t>
            </a:r>
            <a:endParaRPr lang="en-US" b="1" dirty="0">
              <a:solidFill>
                <a:schemeClr val="tx1"/>
              </a:solidFill>
            </a:endParaRPr>
          </a:p>
        </p:txBody>
      </p:sp>
      <p:sp>
        <p:nvSpPr>
          <p:cNvPr id="2" name="Title 1"/>
          <p:cNvSpPr>
            <a:spLocks noGrp="1"/>
          </p:cNvSpPr>
          <p:nvPr>
            <p:ph type="title"/>
          </p:nvPr>
        </p:nvSpPr>
        <p:spPr>
          <a:xfrm>
            <a:off x="457200" y="228600"/>
            <a:ext cx="8305800" cy="1143000"/>
          </a:xfrm>
        </p:spPr>
        <p:txBody>
          <a:bodyPr/>
          <a:lstStyle/>
          <a:p>
            <a:r>
              <a:rPr lang="en-US" dirty="0" smtClean="0">
                <a:solidFill>
                  <a:schemeClr val="accent2"/>
                </a:solidFill>
              </a:rPr>
              <a:t>Cycles of prediction method</a:t>
            </a:r>
            <a:endParaRPr lang="en-US" dirty="0">
              <a:solidFill>
                <a:schemeClr val="accent2"/>
              </a:solidFill>
            </a:endParaRPr>
          </a:p>
        </p:txBody>
      </p:sp>
      <p:sp>
        <p:nvSpPr>
          <p:cNvPr id="23" name="Right Arrow 22"/>
          <p:cNvSpPr/>
          <p:nvPr/>
        </p:nvSpPr>
        <p:spPr>
          <a:xfrm rot="3518235">
            <a:off x="5057348" y="3309854"/>
            <a:ext cx="1163602" cy="381000"/>
          </a:xfrm>
          <a:prstGeom prst="rightArrow">
            <a:avLst/>
          </a:prstGeom>
          <a:solidFill>
            <a:schemeClr val="tx1">
              <a:lumMod val="50000"/>
              <a:lumOff val="5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rot="18231732">
            <a:off x="6160759" y="3267868"/>
            <a:ext cx="1141855" cy="381000"/>
          </a:xfrm>
          <a:prstGeom prst="rightArrow">
            <a:avLst/>
          </a:prstGeom>
          <a:solidFill>
            <a:schemeClr val="tx1">
              <a:lumMod val="50000"/>
              <a:lumOff val="5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235514" y="2057400"/>
            <a:ext cx="194496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6600"/>
                </a:solidFill>
              </a:rPr>
              <a:t>?</a:t>
            </a:r>
          </a:p>
          <a:p>
            <a:pPr algn="ctr"/>
            <a:r>
              <a:rPr lang="en-US" b="1" dirty="0" smtClean="0">
                <a:solidFill>
                  <a:srgbClr val="FF6600"/>
                </a:solidFill>
              </a:rPr>
              <a:t>2020s</a:t>
            </a:r>
          </a:p>
        </p:txBody>
      </p:sp>
      <p:sp>
        <p:nvSpPr>
          <p:cNvPr id="36" name="Rectangle 35"/>
          <p:cNvSpPr/>
          <p:nvPr/>
        </p:nvSpPr>
        <p:spPr>
          <a:xfrm>
            <a:off x="6640017" y="5257800"/>
            <a:ext cx="12192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Millions</a:t>
            </a:r>
            <a:endParaRPr lang="en-US" dirty="0">
              <a:solidFill>
                <a:schemeClr val="tx1"/>
              </a:solidFill>
            </a:endParaRPr>
          </a:p>
        </p:txBody>
      </p:sp>
    </p:spTree>
    <p:custDataLst>
      <p:tags r:id="rId1"/>
    </p:custDataLst>
    <p:extLst>
      <p:ext uri="{BB962C8B-B14F-4D97-AF65-F5344CB8AC3E}">
        <p14:creationId xmlns:p14="http://schemas.microsoft.com/office/powerpoint/2010/main" val="1296461566"/>
      </p:ext>
    </p:extLst>
  </p:cSld>
  <p:clrMapOvr>
    <a:masterClrMapping/>
  </p:clrMapOvr>
  <mc:AlternateContent xmlns:mc="http://schemas.openxmlformats.org/markup-compatibility/2006" xmlns:p14="http://schemas.microsoft.com/office/powerpoint/2010/main">
    <mc:Choice Requires="p14">
      <p:transition spd="slow" p14:dur="2000" advTm="120563"/>
    </mc:Choice>
    <mc:Fallback xmlns="">
      <p:transition spd="slow" advTm="1205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9" grpId="0" animBg="1"/>
      <p:bldP spid="21" grpId="0" animBg="1"/>
      <p:bldP spid="22" grpId="0" animBg="1"/>
      <p:bldP spid="28" grpId="0"/>
      <p:bldP spid="30" grpId="0"/>
      <p:bldP spid="23" grpId="0" animBg="1"/>
      <p:bldP spid="25" grpId="0" animBg="1"/>
      <p:bldP spid="31"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Move away from individual kinship to group kinship</a:t>
            </a:r>
          </a:p>
          <a:p>
            <a:pPr marL="301943" lvl="1" indent="0">
              <a:buNone/>
            </a:pPr>
            <a:r>
              <a:rPr lang="en-US" dirty="0" smtClean="0"/>
              <a:t>-compression BLUP (</a:t>
            </a:r>
            <a:r>
              <a:rPr lang="en-US" dirty="0" err="1" smtClean="0"/>
              <a:t>cBLUP</a:t>
            </a:r>
            <a:r>
              <a:rPr lang="en-US" dirty="0" smtClean="0"/>
              <a:t>)</a:t>
            </a:r>
          </a:p>
          <a:p>
            <a:pPr marL="301943" lvl="1" indent="0">
              <a:buNone/>
            </a:pPr>
            <a:endParaRPr lang="en-US" dirty="0" smtClean="0"/>
          </a:p>
          <a:p>
            <a:r>
              <a:rPr lang="en-US" dirty="0" smtClean="0"/>
              <a:t>Move away from using all markers to using QTNs to define kinship</a:t>
            </a:r>
          </a:p>
          <a:p>
            <a:pPr marL="301943" lvl="1" indent="0">
              <a:buNone/>
            </a:pPr>
            <a:r>
              <a:rPr lang="en-US" dirty="0" smtClean="0"/>
              <a:t>-SUPER BLUP (</a:t>
            </a:r>
            <a:r>
              <a:rPr lang="en-US" dirty="0" err="1" smtClean="0"/>
              <a:t>sBLUP</a:t>
            </a:r>
            <a:r>
              <a:rPr lang="en-US" dirty="0" smtClean="0"/>
              <a:t>)</a:t>
            </a:r>
            <a:endParaRPr lang="en-US" dirty="0"/>
          </a:p>
        </p:txBody>
      </p:sp>
      <p:sp>
        <p:nvSpPr>
          <p:cNvPr id="2" name="Title 1"/>
          <p:cNvSpPr>
            <a:spLocks noGrp="1"/>
          </p:cNvSpPr>
          <p:nvPr>
            <p:ph type="title"/>
          </p:nvPr>
        </p:nvSpPr>
        <p:spPr/>
        <p:txBody>
          <a:bodyPr/>
          <a:lstStyle/>
          <a:p>
            <a:r>
              <a:rPr lang="en-US" dirty="0" smtClean="0"/>
              <a:t>Developments at Zhang Lab</a:t>
            </a:r>
            <a:endParaRPr lang="en-US" dirty="0"/>
          </a:p>
        </p:txBody>
      </p:sp>
    </p:spTree>
    <p:extLst>
      <p:ext uri="{BB962C8B-B14F-4D97-AF65-F5344CB8AC3E}">
        <p14:creationId xmlns:p14="http://schemas.microsoft.com/office/powerpoint/2010/main" val="32384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2133600" y="1258888"/>
            <a:ext cx="6477000" cy="4556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SA, GC and QTDT</a:t>
            </a:r>
          </a:p>
        </p:txBody>
      </p:sp>
      <p:sp>
        <p:nvSpPr>
          <p:cNvPr id="5" name="Rectangle 4"/>
          <p:cNvSpPr/>
          <p:nvPr/>
        </p:nvSpPr>
        <p:spPr>
          <a:xfrm>
            <a:off x="2133600" y="5600700"/>
            <a:ext cx="3276600" cy="45878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Henderson’s MLM</a:t>
            </a:r>
          </a:p>
        </p:txBody>
      </p:sp>
      <p:sp>
        <p:nvSpPr>
          <p:cNvPr id="6" name="TextBox 21"/>
          <p:cNvSpPr txBox="1">
            <a:spLocks noChangeArrowheads="1"/>
          </p:cNvSpPr>
          <p:nvPr/>
        </p:nvSpPr>
        <p:spPr bwMode="auto">
          <a:xfrm>
            <a:off x="914400" y="1257300"/>
            <a:ext cx="1295400" cy="646113"/>
          </a:xfrm>
          <a:prstGeom prst="rect">
            <a:avLst/>
          </a:prstGeom>
          <a:noFill/>
          <a:ln w="9525">
            <a:noFill/>
            <a:miter lim="800000"/>
            <a:headEnd/>
            <a:tailEnd/>
          </a:ln>
        </p:spPr>
        <p:txBody>
          <a:bodyPr>
            <a:spAutoFit/>
          </a:bodyPr>
          <a:lstStyle/>
          <a:p>
            <a:pPr algn="ctr"/>
            <a:r>
              <a:rPr lang="en-US"/>
              <a:t>GLM </a:t>
            </a:r>
          </a:p>
          <a:p>
            <a:pPr algn="ctr"/>
            <a:r>
              <a:rPr lang="en-US"/>
              <a:t>(1 group)</a:t>
            </a:r>
          </a:p>
        </p:txBody>
      </p:sp>
      <p:sp>
        <p:nvSpPr>
          <p:cNvPr id="7" name="TextBox 22"/>
          <p:cNvSpPr txBox="1">
            <a:spLocks noChangeArrowheads="1"/>
          </p:cNvSpPr>
          <p:nvPr/>
        </p:nvSpPr>
        <p:spPr bwMode="auto">
          <a:xfrm>
            <a:off x="762000" y="5448300"/>
            <a:ext cx="1447800" cy="646113"/>
          </a:xfrm>
          <a:prstGeom prst="rect">
            <a:avLst/>
          </a:prstGeom>
          <a:noFill/>
          <a:ln w="9525">
            <a:noFill/>
            <a:miter lim="800000"/>
            <a:headEnd/>
            <a:tailEnd/>
          </a:ln>
        </p:spPr>
        <p:txBody>
          <a:bodyPr>
            <a:spAutoFit/>
          </a:bodyPr>
          <a:lstStyle/>
          <a:p>
            <a:pPr algn="ctr"/>
            <a:r>
              <a:rPr lang="en-US"/>
              <a:t>Full MLM</a:t>
            </a:r>
          </a:p>
          <a:p>
            <a:pPr algn="ctr"/>
            <a:r>
              <a:rPr lang="en-US"/>
              <a:t>(n groups)</a:t>
            </a:r>
          </a:p>
        </p:txBody>
      </p:sp>
      <p:cxnSp>
        <p:nvCxnSpPr>
          <p:cNvPr id="8" name="Straight Connector 7"/>
          <p:cNvCxnSpPr/>
          <p:nvPr/>
        </p:nvCxnSpPr>
        <p:spPr>
          <a:xfrm rot="10800000">
            <a:off x="2133600" y="1257300"/>
            <a:ext cx="64770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122"/>
          <p:cNvSpPr txBox="1">
            <a:spLocks noChangeArrowheads="1"/>
          </p:cNvSpPr>
          <p:nvPr/>
        </p:nvSpPr>
        <p:spPr bwMode="auto">
          <a:xfrm>
            <a:off x="2133600" y="6059488"/>
            <a:ext cx="2819400" cy="646112"/>
          </a:xfrm>
          <a:prstGeom prst="rect">
            <a:avLst/>
          </a:prstGeom>
          <a:noFill/>
          <a:ln w="9525">
            <a:noFill/>
            <a:miter lim="800000"/>
            <a:headEnd/>
            <a:tailEnd/>
          </a:ln>
        </p:spPr>
        <p:txBody>
          <a:bodyPr>
            <a:spAutoFit/>
          </a:bodyPr>
          <a:lstStyle/>
          <a:p>
            <a:pPr algn="ctr"/>
            <a:r>
              <a:rPr lang="en-US"/>
              <a:t>Pedigree</a:t>
            </a:r>
          </a:p>
          <a:p>
            <a:pPr algn="ctr"/>
            <a:r>
              <a:rPr lang="en-US"/>
              <a:t>based kinship</a:t>
            </a:r>
          </a:p>
        </p:txBody>
      </p:sp>
      <p:sp>
        <p:nvSpPr>
          <p:cNvPr id="10" name="TextBox 124"/>
          <p:cNvSpPr txBox="1">
            <a:spLocks noChangeArrowheads="1"/>
          </p:cNvSpPr>
          <p:nvPr/>
        </p:nvSpPr>
        <p:spPr bwMode="auto">
          <a:xfrm>
            <a:off x="5486400" y="6059488"/>
            <a:ext cx="2819400" cy="646112"/>
          </a:xfrm>
          <a:prstGeom prst="rect">
            <a:avLst/>
          </a:prstGeom>
          <a:noFill/>
          <a:ln w="9525">
            <a:noFill/>
            <a:miter lim="800000"/>
            <a:headEnd/>
            <a:tailEnd/>
          </a:ln>
        </p:spPr>
        <p:txBody>
          <a:bodyPr>
            <a:spAutoFit/>
          </a:bodyPr>
          <a:lstStyle/>
          <a:p>
            <a:pPr algn="ctr"/>
            <a:r>
              <a:rPr lang="en-US"/>
              <a:t>Marker</a:t>
            </a:r>
          </a:p>
          <a:p>
            <a:pPr algn="ctr"/>
            <a:r>
              <a:rPr lang="en-US"/>
              <a:t>based kinship</a:t>
            </a:r>
          </a:p>
        </p:txBody>
      </p:sp>
      <p:cxnSp>
        <p:nvCxnSpPr>
          <p:cNvPr id="11" name="Straight Connector 10"/>
          <p:cNvCxnSpPr>
            <a:stCxn id="6" idx="2"/>
          </p:cNvCxnSpPr>
          <p:nvPr/>
        </p:nvCxnSpPr>
        <p:spPr>
          <a:xfrm rot="5400000">
            <a:off x="-192088" y="3619501"/>
            <a:ext cx="3470275" cy="38100"/>
          </a:xfrm>
          <a:prstGeom prst="line">
            <a:avLst/>
          </a:prstGeom>
          <a:ln w="2540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2" name="TextBox 129"/>
          <p:cNvSpPr txBox="1">
            <a:spLocks noChangeArrowheads="1"/>
          </p:cNvSpPr>
          <p:nvPr/>
        </p:nvSpPr>
        <p:spPr bwMode="auto">
          <a:xfrm rot="-5400000">
            <a:off x="-538956" y="3472656"/>
            <a:ext cx="3581400" cy="369888"/>
          </a:xfrm>
          <a:prstGeom prst="rect">
            <a:avLst/>
          </a:prstGeom>
          <a:noFill/>
          <a:ln w="9525">
            <a:noFill/>
            <a:miter lim="800000"/>
            <a:headEnd/>
            <a:tailEnd/>
          </a:ln>
        </p:spPr>
        <p:txBody>
          <a:bodyPr>
            <a:spAutoFit/>
          </a:bodyPr>
          <a:lstStyle/>
          <a:p>
            <a:pPr algn="ctr"/>
            <a:r>
              <a:rPr lang="en-US"/>
              <a:t>Compressed MLM (s groups)</a:t>
            </a:r>
          </a:p>
        </p:txBody>
      </p:sp>
      <p:sp>
        <p:nvSpPr>
          <p:cNvPr id="13" name="Rectangle 14"/>
          <p:cNvSpPr/>
          <p:nvPr/>
        </p:nvSpPr>
        <p:spPr>
          <a:xfrm>
            <a:off x="2133600" y="3390900"/>
            <a:ext cx="3276600" cy="5334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schemeClr val="tx1"/>
                </a:solidFill>
              </a:rPr>
              <a:t>           Sire model</a:t>
            </a:r>
          </a:p>
        </p:txBody>
      </p:sp>
      <p:cxnSp>
        <p:nvCxnSpPr>
          <p:cNvPr id="14" name="Straight Connector 15"/>
          <p:cNvCxnSpPr/>
          <p:nvPr/>
        </p:nvCxnSpPr>
        <p:spPr>
          <a:xfrm rot="5400000">
            <a:off x="-266699" y="3659187"/>
            <a:ext cx="4800600" cy="317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29"/>
          <p:cNvSpPr txBox="1">
            <a:spLocks noChangeArrowheads="1"/>
          </p:cNvSpPr>
          <p:nvPr/>
        </p:nvSpPr>
        <p:spPr bwMode="auto">
          <a:xfrm rot="-5400000">
            <a:off x="119857" y="3586956"/>
            <a:ext cx="3352800" cy="369887"/>
          </a:xfrm>
          <a:prstGeom prst="rect">
            <a:avLst/>
          </a:prstGeom>
          <a:noFill/>
          <a:ln w="9525">
            <a:noFill/>
            <a:miter lim="800000"/>
            <a:headEnd/>
            <a:tailEnd/>
          </a:ln>
        </p:spPr>
        <p:txBody>
          <a:bodyPr>
            <a:spAutoFit/>
          </a:bodyPr>
          <a:lstStyle/>
          <a:p>
            <a:pPr algn="ctr"/>
            <a:r>
              <a:rPr lang="en-US"/>
              <a:t>n ≥ s ≥ 1</a:t>
            </a:r>
          </a:p>
        </p:txBody>
      </p:sp>
      <p:cxnSp>
        <p:nvCxnSpPr>
          <p:cNvPr id="16" name="Straight Connector 17"/>
          <p:cNvCxnSpPr/>
          <p:nvPr/>
        </p:nvCxnSpPr>
        <p:spPr>
          <a:xfrm rot="10800000">
            <a:off x="2133600" y="1712913"/>
            <a:ext cx="6477000"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8"/>
          <p:cNvSpPr/>
          <p:nvPr/>
        </p:nvSpPr>
        <p:spPr>
          <a:xfrm>
            <a:off x="5410200" y="5600700"/>
            <a:ext cx="3200400" cy="45878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Unified MLM</a:t>
            </a:r>
          </a:p>
        </p:txBody>
      </p:sp>
      <p:cxnSp>
        <p:nvCxnSpPr>
          <p:cNvPr id="18" name="Straight Connector 19"/>
          <p:cNvCxnSpPr/>
          <p:nvPr/>
        </p:nvCxnSpPr>
        <p:spPr>
          <a:xfrm rot="10800000">
            <a:off x="2133600" y="5600700"/>
            <a:ext cx="64770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20"/>
          <p:cNvCxnSpPr/>
          <p:nvPr/>
        </p:nvCxnSpPr>
        <p:spPr>
          <a:xfrm rot="10800000">
            <a:off x="2133600" y="6059488"/>
            <a:ext cx="6477000"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21"/>
          <p:cNvCxnSpPr/>
          <p:nvPr/>
        </p:nvCxnSpPr>
        <p:spPr>
          <a:xfrm rot="5400000">
            <a:off x="6209507" y="3658394"/>
            <a:ext cx="4800600"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2"/>
          <p:cNvCxnSpPr/>
          <p:nvPr/>
        </p:nvCxnSpPr>
        <p:spPr>
          <a:xfrm rot="5400000">
            <a:off x="3240088" y="3886200"/>
            <a:ext cx="4341812"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3"/>
          <p:cNvSpPr/>
          <p:nvPr/>
        </p:nvSpPr>
        <p:spPr>
          <a:xfrm>
            <a:off x="4419600" y="3162300"/>
            <a:ext cx="19812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Compressed MLM</a:t>
            </a:r>
          </a:p>
        </p:txBody>
      </p:sp>
      <p:cxnSp>
        <p:nvCxnSpPr>
          <p:cNvPr id="23" name="Straight Arrow Connector 24"/>
          <p:cNvCxnSpPr>
            <a:stCxn id="22" idx="1"/>
          </p:cNvCxnSpPr>
          <p:nvPr/>
        </p:nvCxnSpPr>
        <p:spPr>
          <a:xfrm rot="16200000" flipV="1">
            <a:off x="4383882" y="2969418"/>
            <a:ext cx="285750" cy="366713"/>
          </a:xfrm>
          <a:prstGeom prst="straightConnector1">
            <a:avLst/>
          </a:prstGeom>
          <a:ln w="63500">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5"/>
          <p:cNvCxnSpPr>
            <a:stCxn id="22" idx="3"/>
          </p:cNvCxnSpPr>
          <p:nvPr/>
        </p:nvCxnSpPr>
        <p:spPr>
          <a:xfrm rot="5400000">
            <a:off x="4345782" y="3940968"/>
            <a:ext cx="361950" cy="366713"/>
          </a:xfrm>
          <a:prstGeom prst="straightConnector1">
            <a:avLst/>
          </a:prstGeom>
          <a:ln w="63500">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6"/>
          <p:cNvCxnSpPr>
            <a:stCxn id="22" idx="6"/>
          </p:cNvCxnSpPr>
          <p:nvPr/>
        </p:nvCxnSpPr>
        <p:spPr>
          <a:xfrm>
            <a:off x="6400800" y="3619500"/>
            <a:ext cx="457200" cy="1588"/>
          </a:xfrm>
          <a:prstGeom prst="straightConnector1">
            <a:avLst/>
          </a:prstGeom>
          <a:ln w="63500">
            <a:tailEnd type="stealth" w="lg" len="lg"/>
          </a:ln>
        </p:spPr>
        <p:style>
          <a:lnRef idx="1">
            <a:schemeClr val="accent1"/>
          </a:lnRef>
          <a:fillRef idx="0">
            <a:schemeClr val="accent1"/>
          </a:fillRef>
          <a:effectRef idx="0">
            <a:schemeClr val="accent1"/>
          </a:effectRef>
          <a:fontRef idx="minor">
            <a:schemeClr val="tx1"/>
          </a:fontRef>
        </p:style>
      </p:cxnSp>
      <p:sp>
        <p:nvSpPr>
          <p:cNvPr id="26" name="Title 1"/>
          <p:cNvSpPr>
            <a:spLocks noGrp="1"/>
          </p:cNvSpPr>
          <p:nvPr>
            <p:ph type="title"/>
          </p:nvPr>
        </p:nvSpPr>
        <p:spPr>
          <a:xfrm>
            <a:off x="152400" y="0"/>
            <a:ext cx="8991600" cy="1143000"/>
          </a:xfrm>
        </p:spPr>
        <p:txBody>
          <a:bodyPr/>
          <a:lstStyle/>
          <a:p>
            <a:r>
              <a:rPr lang="en-US" dirty="0" smtClean="0">
                <a:solidFill>
                  <a:schemeClr val="accent2"/>
                </a:solidFill>
              </a:rPr>
              <a:t>Compressed MLM is more general</a:t>
            </a:r>
            <a:endParaRPr lang="en-US" dirty="0">
              <a:solidFill>
                <a:schemeClr val="accent2"/>
              </a:solidFill>
            </a:endParaRPr>
          </a:p>
        </p:txBody>
      </p:sp>
    </p:spTree>
    <p:extLst>
      <p:ext uri="{BB962C8B-B14F-4D97-AF65-F5344CB8AC3E}">
        <p14:creationId xmlns:p14="http://schemas.microsoft.com/office/powerpoint/2010/main" val="12604573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1143000"/>
          </a:xfrm>
        </p:spPr>
        <p:txBody>
          <a:bodyPr/>
          <a:lstStyle/>
          <a:p>
            <a:r>
              <a:rPr lang="en-US" smtClean="0">
                <a:solidFill>
                  <a:schemeClr val="accent2"/>
                </a:solidFill>
              </a:rPr>
              <a:t>Cluster analysis</a:t>
            </a:r>
          </a:p>
        </p:txBody>
      </p:sp>
      <p:pic>
        <p:nvPicPr>
          <p:cNvPr id="5" name="Content Placeholder 3" descr="10_war.bmp"/>
          <p:cNvPicPr>
            <a:picLocks noGrp="1" noChangeAspect="1"/>
          </p:cNvPicPr>
          <p:nvPr>
            <p:ph idx="1"/>
          </p:nvPr>
        </p:nvPicPr>
        <p:blipFill>
          <a:blip r:embed="rId2" cstate="print"/>
          <a:srcRect l="8070" t="5051"/>
          <a:stretch>
            <a:fillRect/>
          </a:stretch>
        </p:blipFill>
        <p:spPr>
          <a:xfrm>
            <a:off x="1752600" y="1447800"/>
            <a:ext cx="6181725" cy="4297363"/>
          </a:xfrm>
        </p:spPr>
      </p:pic>
      <p:cxnSp>
        <p:nvCxnSpPr>
          <p:cNvPr id="6" name="Straight Connector 5"/>
          <p:cNvCxnSpPr/>
          <p:nvPr/>
        </p:nvCxnSpPr>
        <p:spPr>
          <a:xfrm rot="5400000" flipH="1" flipV="1">
            <a:off x="-419100" y="3467100"/>
            <a:ext cx="4495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285852" y="5867400"/>
            <a:ext cx="1214446" cy="369332"/>
          </a:xfrm>
          <a:prstGeom prst="rect">
            <a:avLst/>
          </a:prstGeom>
          <a:noFill/>
          <a:ln>
            <a:solidFill>
              <a:schemeClr val="tx1">
                <a:lumMod val="50000"/>
                <a:lumOff val="50000"/>
              </a:schemeClr>
            </a:solidFill>
          </a:ln>
        </p:spPr>
        <p:txBody>
          <a:bodyPr wrap="square">
            <a:spAutoFit/>
          </a:bodyPr>
          <a:lstStyle/>
          <a:p>
            <a:pPr algn="ctr">
              <a:defRPr/>
            </a:pPr>
            <a:r>
              <a:rPr lang="en-US" dirty="0" smtClean="0"/>
              <a:t>Groups=N</a:t>
            </a:r>
            <a:endParaRPr lang="en-US" dirty="0"/>
          </a:p>
        </p:txBody>
      </p:sp>
      <p:cxnSp>
        <p:nvCxnSpPr>
          <p:cNvPr id="8" name="Straight Connector 7"/>
          <p:cNvCxnSpPr/>
          <p:nvPr/>
        </p:nvCxnSpPr>
        <p:spPr>
          <a:xfrm rot="5400000" flipH="1" flipV="1">
            <a:off x="5143500" y="3467100"/>
            <a:ext cx="4495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715140" y="5857892"/>
            <a:ext cx="1133460" cy="369332"/>
          </a:xfrm>
          <a:prstGeom prst="rect">
            <a:avLst/>
          </a:prstGeom>
          <a:noFill/>
          <a:ln>
            <a:solidFill>
              <a:schemeClr val="tx1">
                <a:lumMod val="50000"/>
                <a:lumOff val="50000"/>
              </a:schemeClr>
            </a:solidFill>
          </a:ln>
        </p:spPr>
        <p:txBody>
          <a:bodyPr wrap="square">
            <a:spAutoFit/>
          </a:bodyPr>
          <a:lstStyle/>
          <a:p>
            <a:pPr algn="ctr">
              <a:defRPr/>
            </a:pPr>
            <a:r>
              <a:rPr lang="en-US" dirty="0" smtClean="0"/>
              <a:t>Groups=1</a:t>
            </a:r>
            <a:endParaRPr lang="en-US" dirty="0"/>
          </a:p>
        </p:txBody>
      </p:sp>
      <p:cxnSp>
        <p:nvCxnSpPr>
          <p:cNvPr id="10" name="Straight Connector 9"/>
          <p:cNvCxnSpPr/>
          <p:nvPr/>
        </p:nvCxnSpPr>
        <p:spPr>
          <a:xfrm rot="5400000" flipH="1" flipV="1">
            <a:off x="952500" y="3467100"/>
            <a:ext cx="4495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19400" y="5867400"/>
            <a:ext cx="1109658" cy="369332"/>
          </a:xfrm>
          <a:prstGeom prst="rect">
            <a:avLst/>
          </a:prstGeom>
          <a:noFill/>
          <a:ln>
            <a:solidFill>
              <a:schemeClr val="tx1">
                <a:lumMod val="50000"/>
                <a:lumOff val="50000"/>
              </a:schemeClr>
            </a:solidFill>
          </a:ln>
        </p:spPr>
        <p:txBody>
          <a:bodyPr wrap="square">
            <a:spAutoFit/>
          </a:bodyPr>
          <a:lstStyle/>
          <a:p>
            <a:pPr algn="ctr">
              <a:defRPr/>
            </a:pPr>
            <a:r>
              <a:rPr lang="en-US" dirty="0" smtClean="0"/>
              <a:t>Groups=s</a:t>
            </a:r>
            <a:endParaRPr lang="en-US" dirty="0"/>
          </a:p>
        </p:txBody>
      </p:sp>
    </p:spTree>
    <p:extLst>
      <p:ext uri="{BB962C8B-B14F-4D97-AF65-F5344CB8AC3E}">
        <p14:creationId xmlns:p14="http://schemas.microsoft.com/office/powerpoint/2010/main" val="172714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repeatCount="200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linds(horizontal)">
                                      <p:cBhvr>
                                        <p:cTn id="23" dur="500"/>
                                        <p:tgtEl>
                                          <p:spTgt spid="10"/>
                                        </p:tgtEl>
                                      </p:cBhvr>
                                    </p:animEffect>
                                  </p:childTnLst>
                                </p:cTn>
                              </p:par>
                            </p:childTnLst>
                          </p:cTn>
                        </p:par>
                        <p:par>
                          <p:cTn id="24" fill="hold">
                            <p:stCondLst>
                              <p:cond delay="1000"/>
                            </p:stCondLst>
                            <p:childTnLst>
                              <p:par>
                                <p:cTn id="25" presetID="35" presetClass="path" presetSubtype="0" repeatCount="2000" accel="50000" decel="50000" fill="hold" nodeType="afterEffect">
                                  <p:stCondLst>
                                    <p:cond delay="0"/>
                                  </p:stCondLst>
                                  <p:childTnLst>
                                    <p:animMotion origin="layout" path="M 0.45833 -3.01874E-6 L 0 -3.01874E-6 " pathEditMode="relative" rAng="0" ptsTypes="AA">
                                      <p:cBhvr>
                                        <p:cTn id="26" dur="2000" fill="hold"/>
                                        <p:tgtEl>
                                          <p:spTgt spid="10"/>
                                        </p:tgtEl>
                                        <p:attrNameLst>
                                          <p:attrName>ppt_x</p:attrName>
                                          <p:attrName>ppt_y</p:attrName>
                                        </p:attrNameLst>
                                      </p:cBhvr>
                                      <p:rCtr x="-229" y="0"/>
                                    </p:animMotion>
                                  </p:childTnLst>
                                </p:cTn>
                              </p:par>
                              <p:par>
                                <p:cTn id="27" presetID="3" presetClass="entr" presetSubtype="1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linds(horizont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0"/>
            <a:ext cx="8991600" cy="1143000"/>
          </a:xfrm>
        </p:spPr>
        <p:txBody>
          <a:bodyPr/>
          <a:lstStyle/>
          <a:p>
            <a:r>
              <a:rPr lang="en-US" dirty="0" smtClean="0">
                <a:solidFill>
                  <a:schemeClr val="accent2"/>
                </a:solidFill>
              </a:rPr>
              <a:t>Compression improve fit &amp; power</a:t>
            </a:r>
            <a:endParaRPr lang="en-US" dirty="0">
              <a:solidFill>
                <a:schemeClr val="accent2"/>
              </a:solidFill>
            </a:endParaRPr>
          </a:p>
        </p:txBody>
      </p:sp>
      <p:pic>
        <p:nvPicPr>
          <p:cNvPr id="5" name="Picture 10"/>
          <p:cNvPicPr>
            <a:picLocks noChangeAspect="1" noChangeArrowheads="1"/>
          </p:cNvPicPr>
          <p:nvPr/>
        </p:nvPicPr>
        <p:blipFill>
          <a:blip r:embed="rId2" cstate="print"/>
          <a:srcRect r="66695"/>
          <a:stretch>
            <a:fillRect/>
          </a:stretch>
        </p:blipFill>
        <p:spPr bwMode="auto">
          <a:xfrm>
            <a:off x="1676400" y="3352800"/>
            <a:ext cx="5323841" cy="3352800"/>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r="66557" b="48612"/>
          <a:stretch>
            <a:fillRect/>
          </a:stretch>
        </p:blipFill>
        <p:spPr bwMode="auto">
          <a:xfrm>
            <a:off x="1676400" y="1066800"/>
            <a:ext cx="5410200" cy="2286000"/>
          </a:xfrm>
          <a:prstGeom prst="rect">
            <a:avLst/>
          </a:prstGeom>
          <a:noFill/>
          <a:ln w="9525">
            <a:noFill/>
            <a:miter lim="800000"/>
            <a:headEnd/>
            <a:tailEnd/>
          </a:ln>
          <a:effectLst/>
        </p:spPr>
      </p:pic>
    </p:spTree>
    <p:extLst>
      <p:ext uri="{BB962C8B-B14F-4D97-AF65-F5344CB8AC3E}">
        <p14:creationId xmlns:p14="http://schemas.microsoft.com/office/powerpoint/2010/main" val="6247187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3438" r="50000"/>
          <a:stretch/>
        </p:blipFill>
        <p:spPr bwMode="auto">
          <a:xfrm>
            <a:off x="630448" y="1390303"/>
            <a:ext cx="7315200" cy="5467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normAutofit fontScale="90000"/>
          </a:bodyPr>
          <a:lstStyle/>
          <a:p>
            <a:r>
              <a:rPr lang="en-US" dirty="0" smtClean="0">
                <a:solidFill>
                  <a:schemeClr val="accent2"/>
                </a:solidFill>
              </a:rPr>
              <a:t>Same trend for prediction accuracy </a:t>
            </a:r>
            <a:endParaRPr lang="en-US" dirty="0">
              <a:solidFill>
                <a:schemeClr val="accent2"/>
              </a:solidFill>
            </a:endParaRPr>
          </a:p>
        </p:txBody>
      </p:sp>
    </p:spTree>
    <p:extLst>
      <p:ext uri="{BB962C8B-B14F-4D97-AF65-F5344CB8AC3E}">
        <p14:creationId xmlns:p14="http://schemas.microsoft.com/office/powerpoint/2010/main" val="8032885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2" cstate="print"/>
          <a:srcRect b="51121"/>
          <a:stretch>
            <a:fillRect/>
          </a:stretch>
        </p:blipFill>
        <p:spPr bwMode="auto">
          <a:xfrm>
            <a:off x="1857356" y="857232"/>
            <a:ext cx="5346700" cy="2768600"/>
          </a:xfrm>
          <a:prstGeom prst="rect">
            <a:avLst/>
          </a:prstGeom>
          <a:noFill/>
        </p:spPr>
      </p:pic>
      <p:pic>
        <p:nvPicPr>
          <p:cNvPr id="7" name="Picture 1"/>
          <p:cNvPicPr>
            <a:picLocks noChangeAspect="1" noChangeArrowheads="1"/>
          </p:cNvPicPr>
          <p:nvPr/>
        </p:nvPicPr>
        <p:blipFill>
          <a:blip r:embed="rId2" cstate="print"/>
          <a:srcRect t="48879"/>
          <a:stretch>
            <a:fillRect/>
          </a:stretch>
        </p:blipFill>
        <p:spPr bwMode="auto">
          <a:xfrm>
            <a:off x="1895476" y="3738562"/>
            <a:ext cx="5346700" cy="2895600"/>
          </a:xfrm>
          <a:prstGeom prst="rect">
            <a:avLst/>
          </a:prstGeom>
          <a:noFill/>
        </p:spPr>
      </p:pic>
      <p:sp>
        <p:nvSpPr>
          <p:cNvPr id="8" name="Title 1"/>
          <p:cNvSpPr>
            <a:spLocks noGrp="1"/>
          </p:cNvSpPr>
          <p:nvPr>
            <p:ph type="title"/>
          </p:nvPr>
        </p:nvSpPr>
        <p:spPr>
          <a:xfrm>
            <a:off x="533400" y="0"/>
            <a:ext cx="8229600" cy="1143000"/>
          </a:xfrm>
        </p:spPr>
        <p:txBody>
          <a:bodyPr/>
          <a:lstStyle/>
          <a:p>
            <a:r>
              <a:rPr lang="en-US" dirty="0" smtClean="0">
                <a:solidFill>
                  <a:schemeClr val="accent2"/>
                </a:solidFill>
              </a:rPr>
              <a:t>The base of </a:t>
            </a:r>
            <a:r>
              <a:rPr lang="en-US" dirty="0" err="1" smtClean="0">
                <a:solidFill>
                  <a:schemeClr val="accent2"/>
                </a:solidFill>
              </a:rPr>
              <a:t>gBLUP</a:t>
            </a:r>
            <a:endParaRPr lang="en-US" dirty="0">
              <a:solidFill>
                <a:schemeClr val="accent2"/>
              </a:solidFill>
            </a:endParaRPr>
          </a:p>
        </p:txBody>
      </p:sp>
    </p:spTree>
    <p:extLst>
      <p:ext uri="{BB962C8B-B14F-4D97-AF65-F5344CB8AC3E}">
        <p14:creationId xmlns:p14="http://schemas.microsoft.com/office/powerpoint/2010/main" val="199474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b="50000"/>
          <a:stretch/>
        </p:blipFill>
        <p:spPr bwMode="auto">
          <a:xfrm>
            <a:off x="345440" y="0"/>
            <a:ext cx="4287520" cy="3441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3438" r="50000"/>
          <a:stretch/>
        </p:blipFill>
        <p:spPr bwMode="auto">
          <a:xfrm>
            <a:off x="345440" y="3677920"/>
            <a:ext cx="4287520" cy="3204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b="50000"/>
          <a:stretch/>
        </p:blipFill>
        <p:spPr bwMode="auto">
          <a:xfrm>
            <a:off x="4632960" y="0"/>
            <a:ext cx="4287520" cy="3441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53438"/>
          <a:stretch/>
        </p:blipFill>
        <p:spPr bwMode="auto">
          <a:xfrm>
            <a:off x="4632960" y="3677920"/>
            <a:ext cx="4287520" cy="3204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2887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stretch>
            <a:fillRect/>
          </a:stretch>
        </p:blipFill>
        <p:spPr>
          <a:xfrm>
            <a:off x="428596" y="1357298"/>
            <a:ext cx="8074349" cy="4913070"/>
          </a:xfrm>
          <a:prstGeom prst="rect">
            <a:avLst/>
          </a:prstGeom>
        </p:spPr>
      </p:pic>
      <p:sp>
        <p:nvSpPr>
          <p:cNvPr id="3" name="TextBox 2"/>
          <p:cNvSpPr txBox="1"/>
          <p:nvPr/>
        </p:nvSpPr>
        <p:spPr>
          <a:xfrm>
            <a:off x="2493370" y="199572"/>
            <a:ext cx="4357718" cy="584775"/>
          </a:xfrm>
          <a:prstGeom prst="rect">
            <a:avLst/>
          </a:prstGeom>
          <a:noFill/>
        </p:spPr>
        <p:txBody>
          <a:bodyPr wrap="square" rtlCol="0">
            <a:spAutoFit/>
          </a:bodyPr>
          <a:lstStyle/>
          <a:p>
            <a:r>
              <a:rPr lang="en-US" altLang="zh-CN" sz="3200" dirty="0" smtClean="0">
                <a:solidFill>
                  <a:schemeClr val="accent2"/>
                </a:solidFill>
              </a:rPr>
              <a:t>Study in simulation data</a:t>
            </a:r>
            <a:endParaRPr lang="zh-CN" altLang="en-US" sz="3200" dirty="0">
              <a:solidFill>
                <a:schemeClr val="accent2"/>
              </a:solidFill>
            </a:endParaRPr>
          </a:p>
        </p:txBody>
      </p:sp>
      <p:sp>
        <p:nvSpPr>
          <p:cNvPr id="2" name="TextBox 1"/>
          <p:cNvSpPr txBox="1"/>
          <p:nvPr/>
        </p:nvSpPr>
        <p:spPr>
          <a:xfrm>
            <a:off x="3733799" y="1246908"/>
            <a:ext cx="2992582" cy="369332"/>
          </a:xfrm>
          <a:prstGeom prst="rect">
            <a:avLst/>
          </a:prstGeom>
          <a:noFill/>
        </p:spPr>
        <p:txBody>
          <a:bodyPr wrap="square" rtlCol="0">
            <a:spAutoFit/>
          </a:bodyPr>
          <a:lstStyle/>
          <a:p>
            <a:r>
              <a:rPr lang="en-US" dirty="0" smtClean="0"/>
              <a:t>Solid: </a:t>
            </a:r>
            <a:r>
              <a:rPr lang="en-US" dirty="0" err="1"/>
              <a:t>c</a:t>
            </a:r>
            <a:r>
              <a:rPr lang="en-US" dirty="0" err="1" smtClean="0"/>
              <a:t>BLUP</a:t>
            </a:r>
            <a:r>
              <a:rPr lang="en-US" dirty="0" smtClean="0"/>
              <a:t>, Dash: </a:t>
            </a:r>
            <a:r>
              <a:rPr lang="en-US" dirty="0" err="1" smtClean="0"/>
              <a:t>gBLUP</a:t>
            </a:r>
            <a:endParaRPr lang="en-US" dirty="0"/>
          </a:p>
        </p:txBody>
      </p:sp>
    </p:spTree>
    <p:extLst>
      <p:ext uri="{BB962C8B-B14F-4D97-AF65-F5344CB8AC3E}">
        <p14:creationId xmlns:p14="http://schemas.microsoft.com/office/powerpoint/2010/main" val="1913531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47700" y="1117600"/>
            <a:ext cx="7848600" cy="4622800"/>
          </a:xfrm>
          <a:prstGeom prst="rect">
            <a:avLst/>
          </a:prstGeom>
        </p:spPr>
      </p:pic>
      <p:sp>
        <p:nvSpPr>
          <p:cNvPr id="2" name="Title 1"/>
          <p:cNvSpPr>
            <a:spLocks noGrp="1"/>
          </p:cNvSpPr>
          <p:nvPr>
            <p:ph type="title"/>
          </p:nvPr>
        </p:nvSpPr>
        <p:spPr>
          <a:xfrm>
            <a:off x="467544" y="0"/>
            <a:ext cx="8229600" cy="1143000"/>
          </a:xfrm>
        </p:spPr>
        <p:txBody>
          <a:bodyPr>
            <a:normAutofit/>
          </a:bodyPr>
          <a:lstStyle/>
          <a:p>
            <a:r>
              <a:rPr lang="en-US" dirty="0" smtClean="0">
                <a:solidFill>
                  <a:srgbClr val="4584D3"/>
                </a:solidFill>
              </a:rPr>
              <a:t>Statistical power of kinship</a:t>
            </a:r>
            <a:endParaRPr lang="en-US" dirty="0">
              <a:solidFill>
                <a:srgbClr val="4584D3"/>
              </a:solidFill>
            </a:endParaRPr>
          </a:p>
        </p:txBody>
      </p:sp>
      <p:sp>
        <p:nvSpPr>
          <p:cNvPr id="5" name="Rectangle 4"/>
          <p:cNvSpPr/>
          <p:nvPr/>
        </p:nvSpPr>
        <p:spPr>
          <a:xfrm>
            <a:off x="467544" y="1291620"/>
            <a:ext cx="8136904" cy="1799560"/>
          </a:xfrm>
          <a:prstGeom prst="rect">
            <a:avLst/>
          </a:prstGeom>
          <a:solidFill>
            <a:schemeClr val="bg1"/>
          </a:solidFill>
          <a:ln>
            <a:noFill/>
          </a:ln>
          <a:effectLst/>
          <a:scene3d>
            <a:camera prst="orthographicFront">
              <a:rot lat="0" lon="0" rev="0"/>
            </a:camera>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4584D3"/>
              </a:solidFill>
            </a:endParaRPr>
          </a:p>
        </p:txBody>
      </p:sp>
    </p:spTree>
    <p:extLst>
      <p:ext uri="{BB962C8B-B14F-4D97-AF65-F5344CB8AC3E}">
        <p14:creationId xmlns:p14="http://schemas.microsoft.com/office/powerpoint/2010/main" val="16928784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Final </a:t>
            </a:r>
            <a:r>
              <a:rPr lang="en-US" dirty="0"/>
              <a:t>exam: </a:t>
            </a:r>
            <a:r>
              <a:rPr lang="en-US" dirty="0" smtClean="0"/>
              <a:t>204 Johnson Hall, May </a:t>
            </a:r>
            <a:r>
              <a:rPr lang="en-US" dirty="0"/>
              <a:t>3, 120 minutes (3:10-5:10PM), </a:t>
            </a:r>
            <a:r>
              <a:rPr lang="en-US" dirty="0" smtClean="0"/>
              <a:t>50 questions</a:t>
            </a:r>
          </a:p>
          <a:p>
            <a:r>
              <a:rPr lang="en-US" dirty="0" smtClean="0"/>
              <a:t>Review: Monday (May 2) 1:30-2:30 PM</a:t>
            </a:r>
          </a:p>
          <a:p>
            <a:r>
              <a:rPr lang="en-US" dirty="0" smtClean="0"/>
              <a:t>Evaluation due May 6 (</a:t>
            </a:r>
            <a:r>
              <a:rPr lang="en-US" b="1" dirty="0" smtClean="0"/>
              <a:t>1</a:t>
            </a:r>
            <a:r>
              <a:rPr lang="en-US" b="1" dirty="0"/>
              <a:t>4</a:t>
            </a:r>
            <a:r>
              <a:rPr lang="en-US" b="1" dirty="0" smtClean="0"/>
              <a:t> out of 19 (75%) received, THANKS</a:t>
            </a:r>
            <a:r>
              <a:rPr lang="en-US" dirty="0" smtClean="0"/>
              <a:t>).</a:t>
            </a:r>
          </a:p>
        </p:txBody>
      </p:sp>
      <p:sp>
        <p:nvSpPr>
          <p:cNvPr id="3" name="Title 2"/>
          <p:cNvSpPr>
            <a:spLocks noGrp="1"/>
          </p:cNvSpPr>
          <p:nvPr>
            <p:ph type="title"/>
          </p:nvPr>
        </p:nvSpPr>
        <p:spPr/>
        <p:txBody>
          <a:bodyPr/>
          <a:lstStyle/>
          <a:p>
            <a:r>
              <a:rPr lang="en-US" dirty="0" smtClean="0"/>
              <a:t>Administration</a:t>
            </a:r>
            <a:endParaRPr lang="en-US" dirty="0"/>
          </a:p>
        </p:txBody>
      </p:sp>
    </p:spTree>
    <p:extLst>
      <p:ext uri="{BB962C8B-B14F-4D97-AF65-F5344CB8AC3E}">
        <p14:creationId xmlns:p14="http://schemas.microsoft.com/office/powerpoint/2010/main" val="67999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 name="Data 61"/>
          <p:cNvSpPr/>
          <p:nvPr/>
        </p:nvSpPr>
        <p:spPr>
          <a:xfrm rot="5400000">
            <a:off x="4800600" y="914400"/>
            <a:ext cx="2743200" cy="3200400"/>
          </a:xfrm>
          <a:prstGeom prst="flowChartInputOutpu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3" name="Oval 62"/>
          <p:cNvSpPr/>
          <p:nvPr/>
        </p:nvSpPr>
        <p:spPr>
          <a:xfrm rot="678683">
            <a:off x="6452349" y="2861006"/>
            <a:ext cx="1212743" cy="838200"/>
          </a:xfrm>
          <a:prstGeom prst="ellipse">
            <a:avLst/>
          </a:prstGeom>
          <a:pattFill prst="lgGrid">
            <a:fgClr>
              <a:schemeClr val="bg1">
                <a:lumMod val="6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dirty="0" smtClean="0">
                <a:solidFill>
                  <a:srgbClr val="000000"/>
                </a:solidFill>
              </a:rPr>
              <a:t>QTNs</a:t>
            </a:r>
            <a:endParaRPr lang="en-US" sz="1400" dirty="0">
              <a:solidFill>
                <a:srgbClr val="000000"/>
              </a:solidFill>
            </a:endParaRPr>
          </a:p>
        </p:txBody>
      </p:sp>
      <p:sp>
        <p:nvSpPr>
          <p:cNvPr id="60" name="Data 59"/>
          <p:cNvSpPr/>
          <p:nvPr/>
        </p:nvSpPr>
        <p:spPr>
          <a:xfrm rot="5400000">
            <a:off x="3810000" y="1524000"/>
            <a:ext cx="2743200" cy="3200400"/>
          </a:xfrm>
          <a:prstGeom prst="flowChartInputOutpu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Oval 60"/>
          <p:cNvSpPr/>
          <p:nvPr/>
        </p:nvSpPr>
        <p:spPr>
          <a:xfrm rot="678683">
            <a:off x="5461749" y="3470606"/>
            <a:ext cx="1212743" cy="838200"/>
          </a:xfrm>
          <a:prstGeom prst="ellipse">
            <a:avLst/>
          </a:prstGeom>
          <a:pattFill prst="lgGrid">
            <a:fgClr>
              <a:schemeClr val="bg1">
                <a:lumMod val="6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dirty="0" smtClean="0">
                <a:solidFill>
                  <a:srgbClr val="000000"/>
                </a:solidFill>
              </a:rPr>
              <a:t>QTNs</a:t>
            </a:r>
            <a:endParaRPr lang="en-US" sz="1400" dirty="0">
              <a:solidFill>
                <a:srgbClr val="000000"/>
              </a:solidFill>
            </a:endParaRPr>
          </a:p>
        </p:txBody>
      </p:sp>
      <p:sp>
        <p:nvSpPr>
          <p:cNvPr id="56" name="Data 55"/>
          <p:cNvSpPr/>
          <p:nvPr/>
        </p:nvSpPr>
        <p:spPr>
          <a:xfrm rot="5400000">
            <a:off x="3276600" y="1828800"/>
            <a:ext cx="2743200" cy="3200400"/>
          </a:xfrm>
          <a:prstGeom prst="flowChartInputOutpu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9" name="Oval 58"/>
          <p:cNvSpPr/>
          <p:nvPr/>
        </p:nvSpPr>
        <p:spPr>
          <a:xfrm rot="678683">
            <a:off x="4928349" y="3775406"/>
            <a:ext cx="1212743" cy="838200"/>
          </a:xfrm>
          <a:prstGeom prst="ellipse">
            <a:avLst/>
          </a:prstGeom>
          <a:pattFill prst="lgGrid">
            <a:fgClr>
              <a:schemeClr val="bg1">
                <a:lumMod val="6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dirty="0" smtClean="0">
                <a:solidFill>
                  <a:schemeClr val="tx1"/>
                </a:solidFill>
              </a:rPr>
              <a:t>QTNs</a:t>
            </a:r>
            <a:endParaRPr lang="en-US" sz="1400" dirty="0">
              <a:solidFill>
                <a:schemeClr val="tx1"/>
              </a:solidFill>
            </a:endParaRPr>
          </a:p>
        </p:txBody>
      </p:sp>
      <p:sp>
        <p:nvSpPr>
          <p:cNvPr id="54" name="Data 53"/>
          <p:cNvSpPr/>
          <p:nvPr/>
        </p:nvSpPr>
        <p:spPr>
          <a:xfrm rot="5400000">
            <a:off x="1905000" y="2667000"/>
            <a:ext cx="2743200" cy="3200400"/>
          </a:xfrm>
          <a:prstGeom prst="flowChartInputOutpu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TextBox 12"/>
          <p:cNvSpPr txBox="1"/>
          <p:nvPr/>
        </p:nvSpPr>
        <p:spPr>
          <a:xfrm rot="506402">
            <a:off x="1621971" y="5187218"/>
            <a:ext cx="1143000" cy="381000"/>
          </a:xfrm>
          <a:prstGeom prst="rect">
            <a:avLst/>
          </a:prstGeom>
          <a:noFill/>
        </p:spPr>
        <p:txBody>
          <a:bodyPr wrap="square" rtlCol="0">
            <a:spAutoFit/>
          </a:bodyPr>
          <a:lstStyle/>
          <a:p>
            <a:pPr algn="ctr"/>
            <a:r>
              <a:rPr lang="en-US" dirty="0" smtClean="0"/>
              <a:t>Average</a:t>
            </a:r>
            <a:endParaRPr lang="en-US" dirty="0"/>
          </a:p>
        </p:txBody>
      </p:sp>
      <p:sp>
        <p:nvSpPr>
          <p:cNvPr id="16" name="TextBox 15"/>
          <p:cNvSpPr txBox="1"/>
          <p:nvPr/>
        </p:nvSpPr>
        <p:spPr>
          <a:xfrm rot="626375">
            <a:off x="3451739" y="5524505"/>
            <a:ext cx="1295400" cy="369332"/>
          </a:xfrm>
          <a:prstGeom prst="rect">
            <a:avLst/>
          </a:prstGeom>
          <a:noFill/>
        </p:spPr>
        <p:txBody>
          <a:bodyPr wrap="square" rtlCol="0">
            <a:spAutoFit/>
          </a:bodyPr>
          <a:lstStyle/>
          <a:p>
            <a:pPr algn="ctr"/>
            <a:r>
              <a:rPr lang="en-US" dirty="0" smtClean="0"/>
              <a:t>Realized</a:t>
            </a:r>
            <a:endParaRPr lang="en-US" dirty="0"/>
          </a:p>
        </p:txBody>
      </p:sp>
      <p:sp>
        <p:nvSpPr>
          <p:cNvPr id="17" name="TextBox 16"/>
          <p:cNvSpPr txBox="1"/>
          <p:nvPr/>
        </p:nvSpPr>
        <p:spPr>
          <a:xfrm rot="16200000">
            <a:off x="574882" y="4368842"/>
            <a:ext cx="1639416" cy="369332"/>
          </a:xfrm>
          <a:prstGeom prst="rect">
            <a:avLst/>
          </a:prstGeom>
          <a:noFill/>
        </p:spPr>
        <p:txBody>
          <a:bodyPr wrap="square" rtlCol="0">
            <a:spAutoFit/>
          </a:bodyPr>
          <a:lstStyle/>
          <a:p>
            <a:r>
              <a:rPr lang="en-US" dirty="0" smtClean="0"/>
              <a:t>Single trait</a:t>
            </a:r>
            <a:endParaRPr lang="en-US" dirty="0"/>
          </a:p>
        </p:txBody>
      </p:sp>
      <p:sp>
        <p:nvSpPr>
          <p:cNvPr id="18" name="TextBox 17"/>
          <p:cNvSpPr txBox="1"/>
          <p:nvPr/>
        </p:nvSpPr>
        <p:spPr>
          <a:xfrm rot="16200000">
            <a:off x="657518" y="2896870"/>
            <a:ext cx="1609328" cy="369332"/>
          </a:xfrm>
          <a:prstGeom prst="rect">
            <a:avLst/>
          </a:prstGeom>
          <a:noFill/>
        </p:spPr>
        <p:txBody>
          <a:bodyPr wrap="square" rtlCol="0">
            <a:spAutoFit/>
          </a:bodyPr>
          <a:lstStyle/>
          <a:p>
            <a:r>
              <a:rPr lang="en-US" dirty="0" smtClean="0"/>
              <a:t>All traits</a:t>
            </a:r>
            <a:endParaRPr lang="en-US" dirty="0"/>
          </a:p>
        </p:txBody>
      </p:sp>
      <p:sp>
        <p:nvSpPr>
          <p:cNvPr id="29" name="Oval 28"/>
          <p:cNvSpPr/>
          <p:nvPr/>
        </p:nvSpPr>
        <p:spPr>
          <a:xfrm rot="824339">
            <a:off x="1727942" y="3083527"/>
            <a:ext cx="1294283" cy="8382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dirty="0" smtClean="0">
                <a:solidFill>
                  <a:srgbClr val="FFFFFF"/>
                </a:solidFill>
              </a:rPr>
              <a:t>Pedigree</a:t>
            </a:r>
            <a:endParaRPr lang="en-US" sz="1400" dirty="0">
              <a:solidFill>
                <a:srgbClr val="FFFFFF"/>
              </a:solidFill>
            </a:endParaRPr>
          </a:p>
        </p:txBody>
      </p:sp>
      <p:sp>
        <p:nvSpPr>
          <p:cNvPr id="36" name="Oval 35"/>
          <p:cNvSpPr/>
          <p:nvPr/>
        </p:nvSpPr>
        <p:spPr>
          <a:xfrm rot="711393">
            <a:off x="3502172" y="3392245"/>
            <a:ext cx="1212743" cy="838200"/>
          </a:xfrm>
          <a:prstGeom prst="ellipse">
            <a:avLst/>
          </a:prstGeom>
          <a:pattFill prst="pct10">
            <a:fgClr>
              <a:schemeClr val="bg1"/>
            </a:fgClr>
            <a:bgClr>
              <a:schemeClr val="bg1">
                <a:lumMod val="50000"/>
              </a:schemeClr>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dirty="0" smtClean="0">
                <a:solidFill>
                  <a:schemeClr val="bg1"/>
                </a:solidFill>
              </a:rPr>
              <a:t>Markers</a:t>
            </a:r>
            <a:endParaRPr lang="en-US" sz="1400" dirty="0">
              <a:solidFill>
                <a:schemeClr val="bg1"/>
              </a:solidFill>
            </a:endParaRPr>
          </a:p>
        </p:txBody>
      </p:sp>
      <p:sp>
        <p:nvSpPr>
          <p:cNvPr id="38" name="Oval 37"/>
          <p:cNvSpPr/>
          <p:nvPr/>
        </p:nvSpPr>
        <p:spPr>
          <a:xfrm rot="678683">
            <a:off x="3556749" y="4606594"/>
            <a:ext cx="1212743" cy="838200"/>
          </a:xfrm>
          <a:prstGeom prst="ellipse">
            <a:avLst/>
          </a:prstGeom>
          <a:pattFill prst="lgGrid">
            <a:fgClr>
              <a:schemeClr val="bg1">
                <a:lumMod val="50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dirty="0" smtClean="0">
                <a:solidFill>
                  <a:schemeClr val="tx1"/>
                </a:solidFill>
              </a:rPr>
              <a:t>QTNs</a:t>
            </a:r>
            <a:endParaRPr lang="en-US" sz="1400" dirty="0">
              <a:solidFill>
                <a:schemeClr val="tx1"/>
              </a:solidFill>
            </a:endParaRPr>
          </a:p>
        </p:txBody>
      </p:sp>
      <p:cxnSp>
        <p:nvCxnSpPr>
          <p:cNvPr id="64" name="Straight Arrow Connector 63"/>
          <p:cNvCxnSpPr/>
          <p:nvPr/>
        </p:nvCxnSpPr>
        <p:spPr>
          <a:xfrm flipV="1">
            <a:off x="4876800" y="4648200"/>
            <a:ext cx="609600" cy="381000"/>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5791200" y="3962400"/>
            <a:ext cx="91440" cy="9144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6537960" y="3810000"/>
            <a:ext cx="91440" cy="9144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6918960" y="3429000"/>
            <a:ext cx="91440" cy="9144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4876800" y="4876800"/>
            <a:ext cx="3583632" cy="369332"/>
          </a:xfrm>
          <a:prstGeom prst="rect">
            <a:avLst/>
          </a:prstGeom>
          <a:noFill/>
        </p:spPr>
        <p:txBody>
          <a:bodyPr wrap="square" rtlCol="0">
            <a:spAutoFit/>
          </a:bodyPr>
          <a:lstStyle/>
          <a:p>
            <a:pPr algn="ctr"/>
            <a:r>
              <a:rPr lang="en-US" dirty="0" smtClean="0"/>
              <a:t>Remove QTN one at a time</a:t>
            </a:r>
            <a:endParaRPr lang="en-US" dirty="0"/>
          </a:p>
        </p:txBody>
      </p:sp>
      <p:sp>
        <p:nvSpPr>
          <p:cNvPr id="2" name="Title 1"/>
          <p:cNvSpPr>
            <a:spLocks noGrp="1"/>
          </p:cNvSpPr>
          <p:nvPr>
            <p:ph type="title"/>
          </p:nvPr>
        </p:nvSpPr>
        <p:spPr>
          <a:xfrm>
            <a:off x="457200" y="24377"/>
            <a:ext cx="8229600" cy="868362"/>
          </a:xfrm>
        </p:spPr>
        <p:txBody>
          <a:bodyPr/>
          <a:lstStyle/>
          <a:p>
            <a:r>
              <a:rPr lang="en-US" dirty="0" smtClean="0">
                <a:solidFill>
                  <a:srgbClr val="4584D3"/>
                </a:solidFill>
              </a:rPr>
              <a:t>Kinship evolution</a:t>
            </a:r>
            <a:endParaRPr lang="en-US" dirty="0">
              <a:solidFill>
                <a:srgbClr val="4584D3"/>
              </a:solidFill>
            </a:endParaRPr>
          </a:p>
        </p:txBody>
      </p:sp>
    </p:spTree>
    <p:extLst>
      <p:ext uri="{BB962C8B-B14F-4D97-AF65-F5344CB8AC3E}">
        <p14:creationId xmlns:p14="http://schemas.microsoft.com/office/powerpoint/2010/main" val="8204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60" grpId="0" animBg="1"/>
      <p:bldP spid="61" grpId="0" animBg="1"/>
      <p:bldP spid="56" grpId="0" animBg="1"/>
      <p:bldP spid="59" grpId="0" animBg="1"/>
      <p:bldP spid="16" grpId="0"/>
      <p:bldP spid="17" grpId="0"/>
      <p:bldP spid="36" grpId="0" animBg="1"/>
      <p:bldP spid="38" grpId="0" animBg="1"/>
      <p:bldP spid="27" grpId="0" animBg="1"/>
      <p:bldP spid="27" grpId="1" animBg="1"/>
      <p:bldP spid="65" grpId="0" animBg="1"/>
      <p:bldP spid="66" grpId="0" animBg="1"/>
      <p:bldP spid="68"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47700" y="1117600"/>
            <a:ext cx="7848600" cy="4622800"/>
          </a:xfrm>
          <a:prstGeom prst="rect">
            <a:avLst/>
          </a:prstGeom>
        </p:spPr>
      </p:pic>
      <p:sp>
        <p:nvSpPr>
          <p:cNvPr id="2" name="Title 1"/>
          <p:cNvSpPr>
            <a:spLocks noGrp="1"/>
          </p:cNvSpPr>
          <p:nvPr>
            <p:ph type="title"/>
          </p:nvPr>
        </p:nvSpPr>
        <p:spPr>
          <a:xfrm>
            <a:off x="467544" y="0"/>
            <a:ext cx="8229600" cy="1143000"/>
          </a:xfrm>
        </p:spPr>
        <p:txBody>
          <a:bodyPr>
            <a:normAutofit/>
          </a:bodyPr>
          <a:lstStyle/>
          <a:p>
            <a:r>
              <a:rPr lang="en-US" dirty="0" smtClean="0">
                <a:solidFill>
                  <a:srgbClr val="4584D3"/>
                </a:solidFill>
              </a:rPr>
              <a:t>Statistical power of kinship from </a:t>
            </a:r>
            <a:endParaRPr lang="en-US" dirty="0">
              <a:solidFill>
                <a:srgbClr val="4584D3"/>
              </a:solidFill>
            </a:endParaRPr>
          </a:p>
        </p:txBody>
      </p:sp>
      <p:sp>
        <p:nvSpPr>
          <p:cNvPr id="3" name="Rectangle 2"/>
          <p:cNvSpPr/>
          <p:nvPr/>
        </p:nvSpPr>
        <p:spPr>
          <a:xfrm>
            <a:off x="467544" y="1268760"/>
            <a:ext cx="8136904" cy="936104"/>
          </a:xfrm>
          <a:prstGeom prst="rect">
            <a:avLst/>
          </a:prstGeom>
          <a:solidFill>
            <a:schemeClr val="bg1"/>
          </a:solidFill>
          <a:ln>
            <a:noFill/>
          </a:ln>
          <a:effectLst/>
          <a:scene3d>
            <a:camera prst="orthographicFront">
              <a:rot lat="0" lon="0" rev="0"/>
            </a:camera>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67544" y="1268760"/>
            <a:ext cx="8136904" cy="936104"/>
          </a:xfrm>
          <a:prstGeom prst="rect">
            <a:avLst/>
          </a:prstGeom>
          <a:solidFill>
            <a:schemeClr val="bg1"/>
          </a:solidFill>
          <a:ln>
            <a:noFill/>
          </a:ln>
          <a:effectLst/>
          <a:scene3d>
            <a:camera prst="orthographicFront">
              <a:rot lat="0" lon="0" rev="0"/>
            </a:camera>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4584D3"/>
              </a:solidFill>
            </a:endParaRPr>
          </a:p>
        </p:txBody>
      </p:sp>
    </p:spTree>
    <p:extLst>
      <p:ext uri="{BB962C8B-B14F-4D97-AF65-F5344CB8AC3E}">
        <p14:creationId xmlns:p14="http://schemas.microsoft.com/office/powerpoint/2010/main" val="6661912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47700" y="1117600"/>
            <a:ext cx="7848600" cy="4622800"/>
          </a:xfrm>
          <a:prstGeom prst="rect">
            <a:avLst/>
          </a:prstGeom>
        </p:spPr>
      </p:pic>
      <p:sp>
        <p:nvSpPr>
          <p:cNvPr id="2" name="Title 1"/>
          <p:cNvSpPr>
            <a:spLocks noGrp="1"/>
          </p:cNvSpPr>
          <p:nvPr>
            <p:ph type="title"/>
          </p:nvPr>
        </p:nvSpPr>
        <p:spPr>
          <a:xfrm>
            <a:off x="467544" y="0"/>
            <a:ext cx="8229600" cy="1143000"/>
          </a:xfrm>
        </p:spPr>
        <p:txBody>
          <a:bodyPr>
            <a:normAutofit/>
          </a:bodyPr>
          <a:lstStyle/>
          <a:p>
            <a:r>
              <a:rPr lang="en-US" dirty="0" smtClean="0">
                <a:solidFill>
                  <a:srgbClr val="4584D3"/>
                </a:solidFill>
              </a:rPr>
              <a:t>Statistical power of kinship from </a:t>
            </a:r>
            <a:endParaRPr lang="en-US" dirty="0">
              <a:solidFill>
                <a:srgbClr val="4584D3"/>
              </a:solidFill>
            </a:endParaRPr>
          </a:p>
        </p:txBody>
      </p:sp>
      <p:pic>
        <p:nvPicPr>
          <p:cNvPr id="4" name="Picture 2" descr="C:\Current\Paper\Qishan\ITH_9737_QS.jpg"/>
          <p:cNvPicPr>
            <a:picLocks noChangeAspect="1" noChangeArrowheads="1"/>
          </p:cNvPicPr>
          <p:nvPr/>
        </p:nvPicPr>
        <p:blipFill>
          <a:blip r:embed="rId4" cstate="print"/>
          <a:srcRect t="1253" b="2286"/>
          <a:stretch>
            <a:fillRect/>
          </a:stretch>
        </p:blipFill>
        <p:spPr bwMode="auto">
          <a:xfrm>
            <a:off x="7440488" y="4321180"/>
            <a:ext cx="1425039" cy="1828800"/>
          </a:xfrm>
          <a:prstGeom prst="rect">
            <a:avLst/>
          </a:prstGeom>
          <a:noFill/>
        </p:spPr>
      </p:pic>
      <p:sp>
        <p:nvSpPr>
          <p:cNvPr id="6" name="TextBox 5"/>
          <p:cNvSpPr txBox="1">
            <a:spLocks noChangeArrowheads="1"/>
          </p:cNvSpPr>
          <p:nvPr/>
        </p:nvSpPr>
        <p:spPr bwMode="auto">
          <a:xfrm>
            <a:off x="7288088" y="6149980"/>
            <a:ext cx="1676400" cy="369332"/>
          </a:xfrm>
          <a:prstGeom prst="rect">
            <a:avLst/>
          </a:prstGeom>
          <a:noFill/>
          <a:ln w="9525">
            <a:noFill/>
            <a:miter lim="800000"/>
            <a:headEnd/>
            <a:tailEnd/>
          </a:ln>
        </p:spPr>
        <p:txBody>
          <a:bodyPr wrap="square">
            <a:spAutoFit/>
          </a:bodyPr>
          <a:lstStyle/>
          <a:p>
            <a:pPr algn="ctr"/>
            <a:r>
              <a:rPr lang="en-US" b="1" dirty="0" err="1" smtClean="0"/>
              <a:t>Qishan</a:t>
            </a:r>
            <a:r>
              <a:rPr lang="en-US" b="1" dirty="0" smtClean="0"/>
              <a:t> Wang</a:t>
            </a:r>
          </a:p>
        </p:txBody>
      </p:sp>
      <p:sp>
        <p:nvSpPr>
          <p:cNvPr id="7" name="TextBox 6"/>
          <p:cNvSpPr txBox="1">
            <a:spLocks noChangeArrowheads="1"/>
          </p:cNvSpPr>
          <p:nvPr/>
        </p:nvSpPr>
        <p:spPr bwMode="auto">
          <a:xfrm>
            <a:off x="7196020" y="6507400"/>
            <a:ext cx="1947980" cy="369332"/>
          </a:xfrm>
          <a:prstGeom prst="rect">
            <a:avLst/>
          </a:prstGeom>
          <a:noFill/>
          <a:ln w="9525">
            <a:noFill/>
            <a:miter lim="800000"/>
            <a:headEnd/>
            <a:tailEnd/>
          </a:ln>
        </p:spPr>
        <p:txBody>
          <a:bodyPr wrap="square">
            <a:spAutoFit/>
          </a:bodyPr>
          <a:lstStyle/>
          <a:p>
            <a:pPr algn="ctr"/>
            <a:r>
              <a:rPr lang="en-US" b="1" dirty="0" err="1" smtClean="0"/>
              <a:t>PLoS</a:t>
            </a:r>
            <a:r>
              <a:rPr lang="en-US" b="1" dirty="0" smtClean="0"/>
              <a:t> One, 2014</a:t>
            </a:r>
          </a:p>
        </p:txBody>
      </p:sp>
      <p:sp>
        <p:nvSpPr>
          <p:cNvPr id="8" name="TextBox 7"/>
          <p:cNvSpPr txBox="1">
            <a:spLocks noChangeArrowheads="1"/>
          </p:cNvSpPr>
          <p:nvPr/>
        </p:nvSpPr>
        <p:spPr bwMode="auto">
          <a:xfrm>
            <a:off x="165100" y="5965314"/>
            <a:ext cx="7030920" cy="646331"/>
          </a:xfrm>
          <a:prstGeom prst="rect">
            <a:avLst/>
          </a:prstGeom>
          <a:noFill/>
          <a:ln w="9525">
            <a:noFill/>
            <a:miter lim="800000"/>
            <a:headEnd/>
            <a:tailEnd/>
          </a:ln>
        </p:spPr>
        <p:txBody>
          <a:bodyPr wrap="square">
            <a:spAutoFit/>
          </a:bodyPr>
          <a:lstStyle/>
          <a:p>
            <a:pPr algn="ctr"/>
            <a:r>
              <a:rPr lang="en-US" b="1" dirty="0" smtClean="0"/>
              <a:t>SUPER</a:t>
            </a:r>
          </a:p>
          <a:p>
            <a:pPr algn="ctr"/>
            <a:r>
              <a:rPr lang="en-US" b="1" dirty="0" smtClean="0"/>
              <a:t>(Settlement of kinship Under Progressively Exclusive Relationship)</a:t>
            </a:r>
          </a:p>
        </p:txBody>
      </p:sp>
    </p:spTree>
    <p:extLst>
      <p:ext uri="{BB962C8B-B14F-4D97-AF65-F5344CB8AC3E}">
        <p14:creationId xmlns:p14="http://schemas.microsoft.com/office/powerpoint/2010/main" val="27370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creen Shot 2014-12-15 at 6.41.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38624"/>
            <a:ext cx="9144000" cy="2419376"/>
          </a:xfrm>
          <a:prstGeom prst="rect">
            <a:avLst/>
          </a:prstGeom>
        </p:spPr>
      </p:pic>
      <p:sp>
        <p:nvSpPr>
          <p:cNvPr id="2" name="Title 1"/>
          <p:cNvSpPr>
            <a:spLocks noGrp="1"/>
          </p:cNvSpPr>
          <p:nvPr>
            <p:ph type="title"/>
          </p:nvPr>
        </p:nvSpPr>
        <p:spPr>
          <a:xfrm>
            <a:off x="457200" y="0"/>
            <a:ext cx="8229600" cy="990600"/>
          </a:xfrm>
        </p:spPr>
        <p:txBody>
          <a:bodyPr/>
          <a:lstStyle/>
          <a:p>
            <a:r>
              <a:rPr lang="en-US" dirty="0" smtClean="0">
                <a:solidFill>
                  <a:schemeClr val="accent2"/>
                </a:solidFill>
              </a:rPr>
              <a:t>SUPER BLUP</a:t>
            </a:r>
            <a:endParaRPr lang="en-US" dirty="0">
              <a:solidFill>
                <a:schemeClr val="accent2"/>
              </a:solidFill>
            </a:endParaRPr>
          </a:p>
        </p:txBody>
      </p:sp>
      <p:sp>
        <p:nvSpPr>
          <p:cNvPr id="3" name="Content Placeholder 2"/>
          <p:cNvSpPr>
            <a:spLocks noGrp="1"/>
          </p:cNvSpPr>
          <p:nvPr>
            <p:ph idx="1"/>
          </p:nvPr>
        </p:nvSpPr>
        <p:spPr>
          <a:xfrm>
            <a:off x="457200" y="990601"/>
            <a:ext cx="8229600" cy="3448024"/>
          </a:xfrm>
        </p:spPr>
        <p:txBody>
          <a:bodyPr>
            <a:normAutofit/>
          </a:bodyPr>
          <a:lstStyle/>
          <a:p>
            <a:pPr marL="0" indent="0">
              <a:buNone/>
            </a:pPr>
            <a:r>
              <a:rPr lang="en-US" dirty="0" smtClean="0"/>
              <a:t>1. Choose t associated SNPs as QTNs each represent an interval of size s. </a:t>
            </a:r>
          </a:p>
          <a:p>
            <a:pPr marL="0" indent="0">
              <a:buNone/>
            </a:pPr>
            <a:r>
              <a:rPr lang="en-US" dirty="0" smtClean="0"/>
              <a:t>2. Build kinship from the t QTNs</a:t>
            </a:r>
          </a:p>
          <a:p>
            <a:pPr marL="0" indent="0">
              <a:buNone/>
            </a:pPr>
            <a:r>
              <a:rPr lang="en-US" dirty="0" smtClean="0"/>
              <a:t>3. Optimization on t and s</a:t>
            </a:r>
          </a:p>
          <a:p>
            <a:pPr marL="0" indent="0">
              <a:buNone/>
            </a:pPr>
            <a:r>
              <a:rPr lang="en-US" dirty="0"/>
              <a:t>4</a:t>
            </a:r>
            <a:r>
              <a:rPr lang="en-US" dirty="0" smtClean="0"/>
              <a:t>. Use the optimized QTNs to build kinship for prediction</a:t>
            </a:r>
            <a:endParaRPr lang="en-US" dirty="0"/>
          </a:p>
        </p:txBody>
      </p:sp>
      <p:sp>
        <p:nvSpPr>
          <p:cNvPr id="5" name="TextBox 4"/>
          <p:cNvSpPr txBox="1"/>
          <p:nvPr/>
        </p:nvSpPr>
        <p:spPr>
          <a:xfrm>
            <a:off x="1834515" y="3554730"/>
            <a:ext cx="5474970" cy="646331"/>
          </a:xfrm>
          <a:prstGeom prst="rect">
            <a:avLst/>
          </a:prstGeom>
          <a:noFill/>
        </p:spPr>
        <p:txBody>
          <a:bodyPr wrap="square" rtlCol="0">
            <a:spAutoFit/>
          </a:bodyPr>
          <a:lstStyle/>
          <a:p>
            <a:pPr algn="ctr"/>
            <a:r>
              <a:rPr lang="en-US" sz="3600" smtClean="0"/>
              <a:t>No remove of QTNs!!!</a:t>
            </a:r>
            <a:endParaRPr lang="en-US" sz="3600"/>
          </a:p>
        </p:txBody>
      </p:sp>
    </p:spTree>
    <p:extLst>
      <p:ext uri="{BB962C8B-B14F-4D97-AF65-F5344CB8AC3E}">
        <p14:creationId xmlns:p14="http://schemas.microsoft.com/office/powerpoint/2010/main" val="174539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310" y="0"/>
            <a:ext cx="8020050" cy="6780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99564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r="50000"/>
          <a:stretch/>
        </p:blipFill>
        <p:spPr bwMode="auto">
          <a:xfrm>
            <a:off x="0" y="3700891"/>
            <a:ext cx="4572000" cy="3157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b="50000"/>
          <a:stretch/>
        </p:blipFill>
        <p:spPr bwMode="auto">
          <a:xfrm>
            <a:off x="0" y="243840"/>
            <a:ext cx="4572000" cy="3157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b="50000"/>
          <a:stretch/>
        </p:blipFill>
        <p:spPr bwMode="auto">
          <a:xfrm>
            <a:off x="4572000" y="243840"/>
            <a:ext cx="4572000" cy="3157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50000"/>
          <a:stretch/>
        </p:blipFill>
        <p:spPr bwMode="auto">
          <a:xfrm>
            <a:off x="4572000" y="3700891"/>
            <a:ext cx="4572000" cy="3157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68782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5"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b="50645"/>
          <a:stretch/>
        </p:blipFill>
        <p:spPr bwMode="auto">
          <a:xfrm>
            <a:off x="0" y="1733042"/>
            <a:ext cx="9144000" cy="4275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4"/>
          <p:cNvSpPr txBox="1">
            <a:spLocks/>
          </p:cNvSpPr>
          <p:nvPr/>
        </p:nvSpPr>
        <p:spPr>
          <a:xfrm>
            <a:off x="2025938" y="110490"/>
            <a:ext cx="6020782" cy="1066800"/>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200" dirty="0" smtClean="0">
                <a:solidFill>
                  <a:schemeClr val="accent2"/>
                </a:solidFill>
              </a:rPr>
              <a:t>Comparisons on real traits in mice</a:t>
            </a:r>
            <a:endParaRPr lang="en-US" sz="3200" dirty="0">
              <a:solidFill>
                <a:schemeClr val="accent2"/>
              </a:solidFill>
            </a:endParaRPr>
          </a:p>
        </p:txBody>
      </p:sp>
      <p:pic>
        <p:nvPicPr>
          <p:cNvPr id="7" name="Picture 3"/>
          <p:cNvPicPr>
            <a:picLocks noChangeAspect="1" noChangeArrowheads="1"/>
          </p:cNvPicPr>
          <p:nvPr/>
        </p:nvPicPr>
        <p:blipFill>
          <a:blip r:embed="rId4">
            <a:lum contrast="30000"/>
          </a:blip>
          <a:srcRect l="10738" r="14093"/>
          <a:stretch>
            <a:fillRect/>
          </a:stretch>
        </p:blipFill>
        <p:spPr bwMode="auto">
          <a:xfrm>
            <a:off x="160020" y="152400"/>
            <a:ext cx="1248937" cy="1828800"/>
          </a:xfrm>
          <a:prstGeom prst="rect">
            <a:avLst/>
          </a:prstGeom>
        </p:spPr>
      </p:pic>
      <p:sp>
        <p:nvSpPr>
          <p:cNvPr id="8" name="TextBox 7"/>
          <p:cNvSpPr txBox="1">
            <a:spLocks noChangeArrowheads="1"/>
          </p:cNvSpPr>
          <p:nvPr/>
        </p:nvSpPr>
        <p:spPr bwMode="auto">
          <a:xfrm>
            <a:off x="230318" y="1981200"/>
            <a:ext cx="1108339" cy="307777"/>
          </a:xfrm>
          <a:prstGeom prst="rect">
            <a:avLst/>
          </a:prstGeom>
          <a:noFill/>
          <a:ln w="9525">
            <a:noFill/>
            <a:miter lim="800000"/>
            <a:headEnd/>
            <a:tailEnd/>
          </a:ln>
        </p:spPr>
        <p:txBody>
          <a:bodyPr wrap="square">
            <a:spAutoFit/>
          </a:bodyPr>
          <a:lstStyle/>
          <a:p>
            <a:pPr algn="ctr"/>
            <a:r>
              <a:rPr lang="en-US" sz="1400" b="1" dirty="0" err="1" smtClean="0"/>
              <a:t>Jiabo</a:t>
            </a:r>
            <a:r>
              <a:rPr lang="en-US" sz="1400" b="1" dirty="0" smtClean="0"/>
              <a:t> Wang</a:t>
            </a:r>
            <a:endParaRPr lang="en-US" sz="1400" b="1" baseline="30000" dirty="0"/>
          </a:p>
        </p:txBody>
      </p:sp>
    </p:spTree>
    <p:extLst>
      <p:ext uri="{BB962C8B-B14F-4D97-AF65-F5344CB8AC3E}">
        <p14:creationId xmlns:p14="http://schemas.microsoft.com/office/powerpoint/2010/main" val="9137289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41" y="511698"/>
            <a:ext cx="8263890" cy="6346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4"/>
          <p:cNvSpPr txBox="1">
            <a:spLocks/>
          </p:cNvSpPr>
          <p:nvPr/>
        </p:nvSpPr>
        <p:spPr>
          <a:xfrm>
            <a:off x="1505695" y="99060"/>
            <a:ext cx="6020782" cy="1066800"/>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200" dirty="0" smtClean="0">
                <a:solidFill>
                  <a:schemeClr val="accent2"/>
                </a:solidFill>
              </a:rPr>
              <a:t>Computing time</a:t>
            </a:r>
            <a:endParaRPr lang="en-US" sz="3200" dirty="0">
              <a:solidFill>
                <a:schemeClr val="accent2"/>
              </a:solidFill>
            </a:endParaRPr>
          </a:p>
        </p:txBody>
      </p:sp>
    </p:spTree>
    <p:extLst>
      <p:ext uri="{BB962C8B-B14F-4D97-AF65-F5344CB8AC3E}">
        <p14:creationId xmlns:p14="http://schemas.microsoft.com/office/powerpoint/2010/main" val="19886301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dirty="0" smtClean="0">
                <a:latin typeface="Calibri" charset="0"/>
              </a:rPr>
              <a:t>Highlight</a:t>
            </a:r>
            <a:endParaRPr lang="en-US" dirty="0">
              <a:latin typeface="Calibri" charset="0"/>
            </a:endParaRPr>
          </a:p>
        </p:txBody>
      </p:sp>
      <p:sp>
        <p:nvSpPr>
          <p:cNvPr id="3" name="Content Placeholder 2"/>
          <p:cNvSpPr>
            <a:spLocks noGrp="1"/>
          </p:cNvSpPr>
          <p:nvPr>
            <p:ph idx="1"/>
          </p:nvPr>
        </p:nvSpPr>
        <p:spPr/>
        <p:txBody>
          <a:bodyPr/>
          <a:lstStyle/>
          <a:p>
            <a:r>
              <a:rPr lang="en-US" altLang="zh-CN" dirty="0">
                <a:latin typeface="Constantia" charset="0"/>
              </a:rPr>
              <a:t>Comparison among </a:t>
            </a:r>
            <a:r>
              <a:rPr lang="en-US" dirty="0" err="1">
                <a:latin typeface="Constantia" charset="0"/>
              </a:rPr>
              <a:t>gBLUP</a:t>
            </a:r>
            <a:r>
              <a:rPr lang="en-US" dirty="0">
                <a:latin typeface="Constantia" charset="0"/>
              </a:rPr>
              <a:t>, and Bayesian </a:t>
            </a:r>
            <a:r>
              <a:rPr lang="en-US" dirty="0" err="1">
                <a:latin typeface="Constantia" charset="0"/>
              </a:rPr>
              <a:t>alphbet</a:t>
            </a:r>
            <a:endParaRPr lang="en-US" dirty="0">
              <a:latin typeface="Constantia" charset="0"/>
            </a:endParaRPr>
          </a:p>
          <a:p>
            <a:r>
              <a:rPr lang="en-US" dirty="0">
                <a:latin typeface="Constantia" charset="0"/>
              </a:rPr>
              <a:t>Development of BLUP alphabet</a:t>
            </a:r>
          </a:p>
          <a:p>
            <a:pPr lvl="1">
              <a:buFont typeface="Wingdings" charset="2"/>
              <a:buChar char="ü"/>
            </a:pPr>
            <a:r>
              <a:rPr lang="en-US" dirty="0" err="1">
                <a:latin typeface="Constantia" charset="0"/>
              </a:rPr>
              <a:t>gBLUP</a:t>
            </a:r>
            <a:endParaRPr lang="en-US" dirty="0">
              <a:latin typeface="Constantia" charset="0"/>
            </a:endParaRPr>
          </a:p>
          <a:p>
            <a:pPr lvl="1">
              <a:buFont typeface="Wingdings" charset="2"/>
              <a:buChar char="ü"/>
            </a:pPr>
            <a:r>
              <a:rPr lang="en-US" dirty="0" err="1">
                <a:latin typeface="Constantia" charset="0"/>
              </a:rPr>
              <a:t>cBLUP</a:t>
            </a:r>
            <a:endParaRPr lang="en-US" dirty="0">
              <a:latin typeface="Constantia" charset="0"/>
            </a:endParaRPr>
          </a:p>
          <a:p>
            <a:pPr lvl="1">
              <a:buFont typeface="Wingdings" charset="2"/>
              <a:buChar char="ü"/>
            </a:pPr>
            <a:r>
              <a:rPr lang="en-US" dirty="0" err="1">
                <a:latin typeface="Constantia" charset="0"/>
              </a:rPr>
              <a:t>sBLUP</a:t>
            </a:r>
            <a:endParaRPr lang="en-US" dirty="0">
              <a:latin typeface="Constantia" charset="0"/>
            </a:endParaRPr>
          </a:p>
          <a:p>
            <a:endParaRPr lang="en-US" dirty="0">
              <a:latin typeface="Constantia" charset="0"/>
            </a:endParaRPr>
          </a:p>
        </p:txBody>
      </p:sp>
    </p:spTree>
    <p:extLst>
      <p:ext uri="{BB962C8B-B14F-4D97-AF65-F5344CB8AC3E}">
        <p14:creationId xmlns:p14="http://schemas.microsoft.com/office/powerpoint/2010/main" val="12695124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ctrTitle"/>
          </p:nvPr>
        </p:nvSpPr>
        <p:spPr/>
        <p:txBody>
          <a:bodyPr/>
          <a:lstStyle/>
          <a:p>
            <a:r>
              <a:rPr lang="en-US" dirty="0" smtClean="0">
                <a:latin typeface="Calibri" charset="0"/>
              </a:rPr>
              <a:t>Final remark</a:t>
            </a:r>
            <a:endParaRPr lang="en-US" dirty="0">
              <a:latin typeface="Calibri" charset="0"/>
            </a:endParaRPr>
          </a:p>
        </p:txBody>
      </p:sp>
    </p:spTree>
    <p:extLst>
      <p:ext uri="{BB962C8B-B14F-4D97-AF65-F5344CB8AC3E}">
        <p14:creationId xmlns:p14="http://schemas.microsoft.com/office/powerpoint/2010/main" val="14139095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dirty="0" smtClean="0">
                <a:latin typeface="Calibri" charset="0"/>
              </a:rPr>
              <a:t>Outline</a:t>
            </a:r>
            <a:endParaRPr lang="en-US" dirty="0">
              <a:latin typeface="Calibri" charset="0"/>
            </a:endParaRPr>
          </a:p>
        </p:txBody>
      </p:sp>
      <p:sp>
        <p:nvSpPr>
          <p:cNvPr id="3" name="Content Placeholder 2"/>
          <p:cNvSpPr>
            <a:spLocks noGrp="1"/>
          </p:cNvSpPr>
          <p:nvPr>
            <p:ph idx="1"/>
          </p:nvPr>
        </p:nvSpPr>
        <p:spPr/>
        <p:txBody>
          <a:bodyPr/>
          <a:lstStyle/>
          <a:p>
            <a:r>
              <a:rPr lang="en-US" altLang="zh-CN" dirty="0" smtClean="0">
                <a:latin typeface="Constantia" charset="0"/>
              </a:rPr>
              <a:t>Homework5</a:t>
            </a:r>
          </a:p>
          <a:p>
            <a:r>
              <a:rPr lang="en-US" altLang="zh-CN" dirty="0" smtClean="0">
                <a:latin typeface="Constantia" charset="0"/>
              </a:rPr>
              <a:t>Comparison among </a:t>
            </a:r>
            <a:r>
              <a:rPr lang="en-US" dirty="0" err="1" smtClean="0">
                <a:latin typeface="Constantia" charset="0"/>
              </a:rPr>
              <a:t>gBLUP</a:t>
            </a:r>
            <a:r>
              <a:rPr lang="en-US" dirty="0">
                <a:latin typeface="Constantia" charset="0"/>
              </a:rPr>
              <a:t>, </a:t>
            </a:r>
            <a:r>
              <a:rPr lang="en-US" dirty="0" smtClean="0">
                <a:latin typeface="Constantia" charset="0"/>
              </a:rPr>
              <a:t>and </a:t>
            </a:r>
            <a:r>
              <a:rPr lang="en-US" dirty="0">
                <a:latin typeface="Constantia" charset="0"/>
              </a:rPr>
              <a:t>Bayesian </a:t>
            </a:r>
            <a:r>
              <a:rPr lang="en-US" dirty="0" err="1">
                <a:latin typeface="Constantia" charset="0"/>
              </a:rPr>
              <a:t>alphbet</a:t>
            </a:r>
            <a:endParaRPr lang="en-US" dirty="0">
              <a:latin typeface="Constantia" charset="0"/>
            </a:endParaRPr>
          </a:p>
          <a:p>
            <a:r>
              <a:rPr lang="en-US" dirty="0" smtClean="0">
                <a:latin typeface="Constantia" charset="0"/>
              </a:rPr>
              <a:t>Development of BLUP alphabet</a:t>
            </a:r>
          </a:p>
          <a:p>
            <a:pPr lvl="1">
              <a:buFont typeface="Wingdings" charset="2"/>
              <a:buChar char="ü"/>
            </a:pPr>
            <a:r>
              <a:rPr lang="en-US" dirty="0" err="1" smtClean="0">
                <a:latin typeface="Constantia" charset="0"/>
              </a:rPr>
              <a:t>gBLUP</a:t>
            </a:r>
            <a:endParaRPr lang="en-US" dirty="0" smtClean="0">
              <a:latin typeface="Constantia" charset="0"/>
            </a:endParaRPr>
          </a:p>
          <a:p>
            <a:pPr lvl="1">
              <a:buFont typeface="Wingdings" charset="2"/>
              <a:buChar char="ü"/>
            </a:pPr>
            <a:r>
              <a:rPr lang="en-US" dirty="0" err="1" smtClean="0">
                <a:latin typeface="Constantia" charset="0"/>
              </a:rPr>
              <a:t>cBLUP</a:t>
            </a:r>
            <a:endParaRPr lang="en-US" dirty="0" smtClean="0">
              <a:latin typeface="Constantia" charset="0"/>
            </a:endParaRPr>
          </a:p>
          <a:p>
            <a:pPr lvl="1">
              <a:buFont typeface="Wingdings" charset="2"/>
              <a:buChar char="ü"/>
            </a:pPr>
            <a:r>
              <a:rPr lang="en-US" dirty="0" err="1" smtClean="0">
                <a:latin typeface="Constantia" charset="0"/>
              </a:rPr>
              <a:t>sBLUP</a:t>
            </a:r>
            <a:endParaRPr lang="en-US" dirty="0" smtClean="0">
              <a:latin typeface="Constantia" charset="0"/>
            </a:endParaRPr>
          </a:p>
          <a:p>
            <a:endParaRPr lang="en-US" dirty="0">
              <a:latin typeface="Constantia" charset="0"/>
            </a:endParaRPr>
          </a:p>
        </p:txBody>
      </p:sp>
    </p:spTree>
    <p:extLst>
      <p:ext uri="{BB962C8B-B14F-4D97-AF65-F5344CB8AC3E}">
        <p14:creationId xmlns:p14="http://schemas.microsoft.com/office/powerpoint/2010/main" val="178056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61433" y="0"/>
            <a:ext cx="8229600" cy="1252728"/>
          </a:xfrm>
        </p:spPr>
        <p:txBody>
          <a:bodyPr>
            <a:normAutofit fontScale="90000"/>
          </a:bodyPr>
          <a:lstStyle/>
          <a:p>
            <a:r>
              <a:rPr lang="en-US" dirty="0">
                <a:solidFill>
                  <a:schemeClr val="accent2"/>
                </a:solidFill>
              </a:rPr>
              <a:t>Is B</a:t>
            </a:r>
            <a:r>
              <a:rPr lang="en-US" dirty="0" smtClean="0">
                <a:solidFill>
                  <a:schemeClr val="accent2"/>
                </a:solidFill>
              </a:rPr>
              <a:t>onferroni criteria conservative?  </a:t>
            </a:r>
            <a:endParaRPr lang="en-US" dirty="0">
              <a:solidFill>
                <a:schemeClr val="accent2"/>
              </a:solidFill>
            </a:endParaRPr>
          </a:p>
        </p:txBody>
      </p:sp>
      <p:sp>
        <p:nvSpPr>
          <p:cNvPr id="8" name="TextBox 7"/>
          <p:cNvSpPr txBox="1"/>
          <p:nvPr/>
        </p:nvSpPr>
        <p:spPr>
          <a:xfrm>
            <a:off x="1074379" y="1021895"/>
            <a:ext cx="6995239" cy="461665"/>
          </a:xfrm>
          <a:prstGeom prst="rect">
            <a:avLst/>
          </a:prstGeom>
          <a:noFill/>
        </p:spPr>
        <p:txBody>
          <a:bodyPr wrap="square" rtlCol="0">
            <a:spAutoFit/>
          </a:bodyPr>
          <a:lstStyle/>
          <a:p>
            <a:pPr algn="ctr"/>
            <a:r>
              <a:rPr lang="en-US" sz="2400" dirty="0" smtClean="0"/>
              <a:t>Single test threshold : a=0.01</a:t>
            </a:r>
            <a:endParaRPr lang="en-US" sz="2400" dirty="0"/>
          </a:p>
        </p:txBody>
      </p:sp>
      <p:sp>
        <p:nvSpPr>
          <p:cNvPr id="9" name="TextBox 8"/>
          <p:cNvSpPr txBox="1"/>
          <p:nvPr/>
        </p:nvSpPr>
        <p:spPr>
          <a:xfrm>
            <a:off x="-1" y="1561338"/>
            <a:ext cx="9144000" cy="461665"/>
          </a:xfrm>
          <a:prstGeom prst="rect">
            <a:avLst/>
          </a:prstGeom>
          <a:noFill/>
        </p:spPr>
        <p:txBody>
          <a:bodyPr wrap="square" rtlCol="0">
            <a:spAutoFit/>
          </a:bodyPr>
          <a:lstStyle/>
          <a:p>
            <a:pPr algn="ctr"/>
            <a:r>
              <a:rPr lang="en-US" sz="2400" dirty="0" smtClean="0"/>
              <a:t>Multiple (m=10,000) test threshold : a/m=0.01/10,000=E-6</a:t>
            </a:r>
            <a:endParaRPr lang="en-US" sz="2400" dirty="0"/>
          </a:p>
        </p:txBody>
      </p:sp>
      <p:pic>
        <p:nvPicPr>
          <p:cNvPr id="10" name="Picture 9" descr="Figure 3.jpg"/>
          <p:cNvPicPr>
            <a:picLocks noChangeAspect="1"/>
          </p:cNvPicPr>
          <p:nvPr/>
        </p:nvPicPr>
        <p:blipFill rotWithShape="1">
          <a:blip r:embed="rId2" cstate="print">
            <a:extLst>
              <a:ext uri="{28A0092B-C50C-407E-A947-70E740481C1C}">
                <a14:useLocalDpi xmlns:a14="http://schemas.microsoft.com/office/drawing/2010/main" val="0"/>
              </a:ext>
            </a:extLst>
          </a:blip>
          <a:srcRect r="4954" b="86234"/>
          <a:stretch/>
        </p:blipFill>
        <p:spPr>
          <a:xfrm>
            <a:off x="320038" y="2607184"/>
            <a:ext cx="8691035" cy="1258823"/>
          </a:xfrm>
          <a:prstGeom prst="rect">
            <a:avLst/>
          </a:prstGeom>
        </p:spPr>
      </p:pic>
      <p:pic>
        <p:nvPicPr>
          <p:cNvPr id="11" name="Picture 10" descr="Figure 3.jpg"/>
          <p:cNvPicPr>
            <a:picLocks noChangeAspect="1"/>
          </p:cNvPicPr>
          <p:nvPr/>
        </p:nvPicPr>
        <p:blipFill rotWithShape="1">
          <a:blip r:embed="rId2" cstate="print">
            <a:extLst>
              <a:ext uri="{28A0092B-C50C-407E-A947-70E740481C1C}">
                <a14:useLocalDpi xmlns:a14="http://schemas.microsoft.com/office/drawing/2010/main" val="0"/>
              </a:ext>
            </a:extLst>
          </a:blip>
          <a:srcRect t="79055" r="4954" b="1000"/>
          <a:stretch/>
        </p:blipFill>
        <p:spPr>
          <a:xfrm>
            <a:off x="320040" y="4736920"/>
            <a:ext cx="8691033" cy="1823900"/>
          </a:xfrm>
          <a:prstGeom prst="rect">
            <a:avLst/>
          </a:prstGeom>
        </p:spPr>
      </p:pic>
      <p:sp>
        <p:nvSpPr>
          <p:cNvPr id="12" name="TextBox 11"/>
          <p:cNvSpPr txBox="1"/>
          <p:nvPr/>
        </p:nvSpPr>
        <p:spPr>
          <a:xfrm>
            <a:off x="0" y="5187205"/>
            <a:ext cx="809643" cy="461665"/>
          </a:xfrm>
          <a:prstGeom prst="rect">
            <a:avLst/>
          </a:prstGeom>
          <a:noFill/>
        </p:spPr>
        <p:txBody>
          <a:bodyPr wrap="square" rtlCol="0">
            <a:spAutoFit/>
          </a:bodyPr>
          <a:lstStyle/>
          <a:p>
            <a:pPr algn="ctr"/>
            <a:r>
              <a:rPr lang="en-US" sz="2400" dirty="0" smtClean="0"/>
              <a:t>Yes</a:t>
            </a:r>
            <a:endParaRPr lang="en-US" sz="2400" dirty="0"/>
          </a:p>
        </p:txBody>
      </p:sp>
      <p:sp>
        <p:nvSpPr>
          <p:cNvPr id="14" name="TextBox 13"/>
          <p:cNvSpPr txBox="1"/>
          <p:nvPr/>
        </p:nvSpPr>
        <p:spPr>
          <a:xfrm>
            <a:off x="0" y="3005762"/>
            <a:ext cx="809643" cy="461665"/>
          </a:xfrm>
          <a:prstGeom prst="rect">
            <a:avLst/>
          </a:prstGeom>
          <a:noFill/>
        </p:spPr>
        <p:txBody>
          <a:bodyPr wrap="square" rtlCol="0">
            <a:spAutoFit/>
          </a:bodyPr>
          <a:lstStyle/>
          <a:p>
            <a:pPr algn="ctr"/>
            <a:r>
              <a:rPr lang="en-US" sz="2400" dirty="0" smtClean="0"/>
              <a:t>No</a:t>
            </a:r>
            <a:endParaRPr lang="en-US" sz="2400" dirty="0"/>
          </a:p>
        </p:txBody>
      </p:sp>
    </p:spTree>
    <p:extLst>
      <p:ext uri="{BB962C8B-B14F-4D97-AF65-F5344CB8AC3E}">
        <p14:creationId xmlns:p14="http://schemas.microsoft.com/office/powerpoint/2010/main" val="194394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7848" y="1083140"/>
            <a:ext cx="7408333" cy="3015076"/>
          </a:xfrm>
        </p:spPr>
        <p:txBody>
          <a:bodyPr/>
          <a:lstStyle/>
          <a:p>
            <a:pPr marL="457200" indent="-457200">
              <a:buFont typeface="+mj-lt"/>
              <a:buAutoNum type="arabicPeriod"/>
            </a:pPr>
            <a:r>
              <a:rPr lang="en-US" dirty="0" smtClean="0"/>
              <a:t>Perform GWAS on real phenotypes and genotypes</a:t>
            </a:r>
          </a:p>
          <a:p>
            <a:pPr marL="457200" indent="-457200">
              <a:buFont typeface="+mj-lt"/>
              <a:buAutoNum type="arabicPeriod"/>
            </a:pPr>
            <a:r>
              <a:rPr lang="en-US" dirty="0" smtClean="0"/>
              <a:t>Randomly shuffle phenotypes </a:t>
            </a:r>
          </a:p>
          <a:p>
            <a:pPr marL="457200" indent="-457200">
              <a:buFont typeface="+mj-lt"/>
              <a:buAutoNum type="arabicPeriod"/>
            </a:pPr>
            <a:r>
              <a:rPr lang="en-US" dirty="0"/>
              <a:t>P</a:t>
            </a:r>
            <a:r>
              <a:rPr lang="en-US" dirty="0" smtClean="0"/>
              <a:t>erform GWAS, record the most significant P value</a:t>
            </a:r>
          </a:p>
          <a:p>
            <a:pPr marL="457200" indent="-457200">
              <a:buFont typeface="+mj-lt"/>
              <a:buAutoNum type="arabicPeriod"/>
            </a:pPr>
            <a:r>
              <a:rPr lang="en-US" dirty="0" smtClean="0"/>
              <a:t>Repeat step 2 and 3 multiple (1000) times to obtain the null distribution of the most significant P values</a:t>
            </a:r>
          </a:p>
          <a:p>
            <a:pPr marL="457200" indent="-457200">
              <a:buFont typeface="+mj-lt"/>
              <a:buAutoNum type="arabicPeriod"/>
            </a:pPr>
            <a:r>
              <a:rPr lang="en-US" dirty="0" smtClean="0"/>
              <a:t>Examine the percentile on the null distribution for the observed P values from real data</a:t>
            </a:r>
            <a:endParaRPr lang="en-US" dirty="0"/>
          </a:p>
        </p:txBody>
      </p:sp>
      <p:sp>
        <p:nvSpPr>
          <p:cNvPr id="3" name="Title 2"/>
          <p:cNvSpPr>
            <a:spLocks noGrp="1"/>
          </p:cNvSpPr>
          <p:nvPr>
            <p:ph type="title"/>
          </p:nvPr>
        </p:nvSpPr>
        <p:spPr>
          <a:xfrm>
            <a:off x="457197" y="0"/>
            <a:ext cx="8229600" cy="1252728"/>
          </a:xfrm>
        </p:spPr>
        <p:txBody>
          <a:bodyPr>
            <a:normAutofit fontScale="90000"/>
          </a:bodyPr>
          <a:lstStyle/>
          <a:p>
            <a:r>
              <a:rPr lang="en-US" dirty="0" smtClean="0">
                <a:solidFill>
                  <a:schemeClr val="accent2"/>
                </a:solidFill>
              </a:rPr>
              <a:t>How to establish a reliable threshold?</a:t>
            </a:r>
            <a:endParaRPr lang="en-US" dirty="0">
              <a:solidFill>
                <a:schemeClr val="accent2"/>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43190"/>
            <a:ext cx="9144000" cy="2214810"/>
          </a:xfrm>
          <a:prstGeom prst="rect">
            <a:avLst/>
          </a:prstGeom>
        </p:spPr>
      </p:pic>
      <p:cxnSp>
        <p:nvCxnSpPr>
          <p:cNvPr id="13" name="Straight Connector 12"/>
          <p:cNvCxnSpPr/>
          <p:nvPr/>
        </p:nvCxnSpPr>
        <p:spPr>
          <a:xfrm>
            <a:off x="8534400" y="4660148"/>
            <a:ext cx="0" cy="18288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7581896" y="5781062"/>
            <a:ext cx="1104901" cy="707886"/>
          </a:xfrm>
          <a:prstGeom prst="rect">
            <a:avLst/>
          </a:prstGeom>
        </p:spPr>
        <p:txBody>
          <a:bodyPr wrap="square">
            <a:spAutoFit/>
          </a:bodyPr>
          <a:lstStyle/>
          <a:p>
            <a:pPr algn="ctr"/>
            <a:r>
              <a:rPr lang="en-US" sz="2000" dirty="0" smtClean="0">
                <a:solidFill>
                  <a:srgbClr val="FF0000"/>
                </a:solidFill>
              </a:rPr>
              <a:t> 6.03</a:t>
            </a:r>
          </a:p>
          <a:p>
            <a:pPr algn="ctr"/>
            <a:r>
              <a:rPr lang="en-US" sz="2000" dirty="0" smtClean="0">
                <a:solidFill>
                  <a:srgbClr val="FF0000"/>
                </a:solidFill>
              </a:rPr>
              <a:t>P=1%</a:t>
            </a:r>
            <a:endParaRPr lang="en-US" sz="2000" dirty="0">
              <a:solidFill>
                <a:srgbClr val="FF0000"/>
              </a:solidFill>
            </a:endParaRPr>
          </a:p>
        </p:txBody>
      </p:sp>
    </p:spTree>
    <p:extLst>
      <p:ext uri="{BB962C8B-B14F-4D97-AF65-F5344CB8AC3E}">
        <p14:creationId xmlns:p14="http://schemas.microsoft.com/office/powerpoint/2010/main" val="75459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197" y="0"/>
            <a:ext cx="8229600" cy="1252728"/>
          </a:xfrm>
        </p:spPr>
        <p:txBody>
          <a:bodyPr>
            <a:normAutofit/>
          </a:bodyPr>
          <a:lstStyle/>
          <a:p>
            <a:r>
              <a:rPr lang="en-US" dirty="0" smtClean="0">
                <a:solidFill>
                  <a:schemeClr val="accent2"/>
                </a:solidFill>
              </a:rPr>
              <a:t>When markers are correlated</a:t>
            </a:r>
            <a:endParaRPr lang="en-US" dirty="0">
              <a:solidFill>
                <a:schemeClr val="accent2"/>
              </a:solidFill>
            </a:endParaRPr>
          </a:p>
        </p:txBody>
      </p:sp>
      <p:sp>
        <p:nvSpPr>
          <p:cNvPr id="5" name="Rectangle 4"/>
          <p:cNvSpPr/>
          <p:nvPr/>
        </p:nvSpPr>
        <p:spPr>
          <a:xfrm>
            <a:off x="1315193" y="1206208"/>
            <a:ext cx="6513608" cy="5632311"/>
          </a:xfrm>
          <a:prstGeom prst="rect">
            <a:avLst/>
          </a:prstGeom>
        </p:spPr>
        <p:txBody>
          <a:bodyPr wrap="square">
            <a:spAutoFit/>
          </a:bodyPr>
          <a:lstStyle/>
          <a:p>
            <a:r>
              <a:rPr lang="is-IS" sz="2400" dirty="0"/>
              <a:t>m=10000</a:t>
            </a:r>
          </a:p>
          <a:p>
            <a:r>
              <a:rPr lang="is-IS" sz="2400" dirty="0"/>
              <a:t>n=1000</a:t>
            </a:r>
          </a:p>
          <a:p>
            <a:r>
              <a:rPr lang="en-US" sz="2400" dirty="0"/>
              <a:t>p=matrix(</a:t>
            </a:r>
            <a:r>
              <a:rPr lang="en-US" sz="2400" dirty="0" err="1"/>
              <a:t>runif</a:t>
            </a:r>
            <a:r>
              <a:rPr lang="en-US" sz="2400" dirty="0"/>
              <a:t>(m*n),</a:t>
            </a:r>
            <a:r>
              <a:rPr lang="en-US" sz="2400" dirty="0" err="1"/>
              <a:t>n,m</a:t>
            </a:r>
            <a:r>
              <a:rPr lang="en-US" sz="2400" dirty="0"/>
              <a:t>)</a:t>
            </a:r>
          </a:p>
          <a:p>
            <a:r>
              <a:rPr lang="nb-NO" sz="2400" dirty="0" smtClean="0">
                <a:solidFill>
                  <a:srgbClr val="FF0000"/>
                </a:solidFill>
              </a:rPr>
              <a:t>r=0.0001</a:t>
            </a:r>
            <a:endParaRPr lang="nb-NO" sz="2400" dirty="0">
              <a:solidFill>
                <a:srgbClr val="FF0000"/>
              </a:solidFill>
            </a:endParaRPr>
          </a:p>
          <a:p>
            <a:r>
              <a:rPr lang="nl-NL" sz="2400" dirty="0" err="1">
                <a:solidFill>
                  <a:srgbClr val="FF0000"/>
                </a:solidFill>
              </a:rPr>
              <a:t>for</a:t>
            </a:r>
            <a:r>
              <a:rPr lang="nl-NL" sz="2400" dirty="0">
                <a:solidFill>
                  <a:srgbClr val="FF0000"/>
                </a:solidFill>
              </a:rPr>
              <a:t> (j in 2:m</a:t>
            </a:r>
            <a:r>
              <a:rPr lang="nl-NL" sz="2400" dirty="0" smtClean="0">
                <a:solidFill>
                  <a:srgbClr val="FF0000"/>
                </a:solidFill>
              </a:rPr>
              <a:t>) p</a:t>
            </a:r>
            <a:r>
              <a:rPr lang="nl-NL" sz="2400" dirty="0">
                <a:solidFill>
                  <a:srgbClr val="FF0000"/>
                </a:solidFill>
              </a:rPr>
              <a:t>[,j</a:t>
            </a:r>
            <a:r>
              <a:rPr lang="nl-NL" sz="2400" dirty="0" smtClean="0">
                <a:solidFill>
                  <a:srgbClr val="FF0000"/>
                </a:solidFill>
              </a:rPr>
              <a:t>] = p</a:t>
            </a:r>
            <a:r>
              <a:rPr lang="nl-NL" sz="2400" dirty="0">
                <a:solidFill>
                  <a:srgbClr val="FF0000"/>
                </a:solidFill>
              </a:rPr>
              <a:t>[,j-1]*</a:t>
            </a:r>
            <a:r>
              <a:rPr lang="nl-NL" sz="2400" dirty="0" smtClean="0">
                <a:solidFill>
                  <a:srgbClr val="FF0000"/>
                </a:solidFill>
              </a:rPr>
              <a:t>r + </a:t>
            </a:r>
            <a:r>
              <a:rPr lang="nl-NL" sz="2400" dirty="0" err="1" smtClean="0">
                <a:solidFill>
                  <a:srgbClr val="FF0000"/>
                </a:solidFill>
              </a:rPr>
              <a:t>runif</a:t>
            </a:r>
            <a:r>
              <a:rPr lang="nl-NL" sz="2400" dirty="0" smtClean="0">
                <a:solidFill>
                  <a:srgbClr val="FF0000"/>
                </a:solidFill>
              </a:rPr>
              <a:t>(n</a:t>
            </a:r>
            <a:r>
              <a:rPr lang="nl-NL" sz="2400" dirty="0">
                <a:solidFill>
                  <a:srgbClr val="FF0000"/>
                </a:solidFill>
              </a:rPr>
              <a:t>)*(1-r)</a:t>
            </a:r>
          </a:p>
          <a:p>
            <a:r>
              <a:rPr lang="nl-NL" sz="2400" dirty="0"/>
              <a:t>x=</a:t>
            </a:r>
            <a:r>
              <a:rPr lang="nl-NL" sz="2400" dirty="0" err="1"/>
              <a:t>apply</a:t>
            </a:r>
            <a:r>
              <a:rPr lang="nl-NL" sz="2400" dirty="0"/>
              <a:t>(p, 1, min)</a:t>
            </a:r>
          </a:p>
          <a:p>
            <a:r>
              <a:rPr lang="nl-NL" sz="2400" dirty="0" err="1"/>
              <a:t>length</a:t>
            </a:r>
            <a:r>
              <a:rPr lang="nl-NL" sz="2400" dirty="0"/>
              <a:t>(x)</a:t>
            </a:r>
          </a:p>
          <a:p>
            <a:r>
              <a:rPr lang="pt-BR" sz="2400" dirty="0" err="1"/>
              <a:t>x</a:t>
            </a:r>
            <a:r>
              <a:rPr lang="pt-BR" sz="2400" dirty="0"/>
              <a:t>=-log10(</a:t>
            </a:r>
            <a:r>
              <a:rPr lang="pt-BR" sz="2400" dirty="0" err="1"/>
              <a:t>x</a:t>
            </a:r>
            <a:r>
              <a:rPr lang="pt-BR" sz="2400" dirty="0"/>
              <a:t>)</a:t>
            </a:r>
          </a:p>
          <a:p>
            <a:r>
              <a:rPr lang="en-US" sz="2400" dirty="0"/>
              <a:t>par(</a:t>
            </a:r>
            <a:r>
              <a:rPr lang="en-US" sz="2400" dirty="0" err="1"/>
              <a:t>mfrow</a:t>
            </a:r>
            <a:r>
              <a:rPr lang="en-US" sz="2400" dirty="0"/>
              <a:t>=c(1,4),mar = c(3,4,1,1))</a:t>
            </a:r>
          </a:p>
          <a:p>
            <a:r>
              <a:rPr lang="en-US" sz="2400" dirty="0"/>
              <a:t>d=density(x)</a:t>
            </a:r>
          </a:p>
          <a:p>
            <a:r>
              <a:rPr lang="en-US" sz="2400" dirty="0"/>
              <a:t>plot(x)</a:t>
            </a:r>
          </a:p>
          <a:p>
            <a:r>
              <a:rPr lang="en-US" sz="2400" dirty="0" err="1"/>
              <a:t>hist</a:t>
            </a:r>
            <a:r>
              <a:rPr lang="en-US" sz="2400" dirty="0"/>
              <a:t>(x)</a:t>
            </a:r>
          </a:p>
          <a:p>
            <a:r>
              <a:rPr lang="en-US" sz="2400" dirty="0"/>
              <a:t>plot(d)</a:t>
            </a:r>
          </a:p>
          <a:p>
            <a:r>
              <a:rPr lang="en-US" sz="2400" dirty="0"/>
              <a:t>plot(</a:t>
            </a:r>
            <a:r>
              <a:rPr lang="en-US" sz="2400" dirty="0" err="1"/>
              <a:t>ecdf</a:t>
            </a:r>
            <a:r>
              <a:rPr lang="en-US" sz="2400" dirty="0"/>
              <a:t>(x))</a:t>
            </a:r>
          </a:p>
          <a:p>
            <a:r>
              <a:rPr lang="en-US" sz="2400" dirty="0" err="1"/>
              <a:t>quantile</a:t>
            </a:r>
            <a:r>
              <a:rPr lang="en-US" sz="2400" dirty="0"/>
              <a:t>(x,.99)</a:t>
            </a:r>
          </a:p>
        </p:txBody>
      </p:sp>
    </p:spTree>
    <p:extLst>
      <p:ext uri="{BB962C8B-B14F-4D97-AF65-F5344CB8AC3E}">
        <p14:creationId xmlns:p14="http://schemas.microsoft.com/office/powerpoint/2010/main" val="70328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342897" y="4838700"/>
            <a:ext cx="8458200" cy="2019300"/>
          </a:xfrm>
          <a:prstGeom prst="rect">
            <a:avLst/>
          </a:prstGeom>
        </p:spPr>
      </p:pic>
      <p:cxnSp>
        <p:nvCxnSpPr>
          <p:cNvPr id="13" name="Straight Connector 12"/>
          <p:cNvCxnSpPr/>
          <p:nvPr/>
        </p:nvCxnSpPr>
        <p:spPr>
          <a:xfrm>
            <a:off x="8192985" y="4950119"/>
            <a:ext cx="0" cy="155448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7581246" y="5848350"/>
            <a:ext cx="678001" cy="584775"/>
          </a:xfrm>
          <a:prstGeom prst="rect">
            <a:avLst/>
          </a:prstGeom>
        </p:spPr>
        <p:txBody>
          <a:bodyPr wrap="square">
            <a:spAutoFit/>
          </a:bodyPr>
          <a:lstStyle/>
          <a:p>
            <a:pPr algn="ctr"/>
            <a:r>
              <a:rPr lang="en-US" sz="1600" smtClean="0">
                <a:solidFill>
                  <a:srgbClr val="FF0000"/>
                </a:solidFill>
              </a:rPr>
              <a:t> 4.86</a:t>
            </a:r>
            <a:endParaRPr lang="en-US" sz="1600" dirty="0" smtClean="0">
              <a:solidFill>
                <a:srgbClr val="FF0000"/>
              </a:solidFill>
            </a:endParaRPr>
          </a:p>
          <a:p>
            <a:pPr algn="ctr"/>
            <a:r>
              <a:rPr lang="en-US" sz="1600" dirty="0" smtClean="0">
                <a:solidFill>
                  <a:srgbClr val="FF0000"/>
                </a:solidFill>
              </a:rPr>
              <a:t>P=1%</a:t>
            </a:r>
            <a:endParaRPr lang="en-US" sz="1600" dirty="0">
              <a:solidFill>
                <a:srgbClr val="FF0000"/>
              </a:solidFill>
            </a:endParaRPr>
          </a:p>
        </p:txBody>
      </p:sp>
      <p:pic>
        <p:nvPicPr>
          <p:cNvPr id="12" name="Picture 11"/>
          <p:cNvPicPr>
            <a:picLocks noChangeAspect="1"/>
          </p:cNvPicPr>
          <p:nvPr/>
        </p:nvPicPr>
        <p:blipFill>
          <a:blip r:embed="rId3"/>
          <a:stretch>
            <a:fillRect/>
          </a:stretch>
        </p:blipFill>
        <p:spPr>
          <a:xfrm>
            <a:off x="342897" y="322960"/>
            <a:ext cx="8458200" cy="2019300"/>
          </a:xfrm>
          <a:prstGeom prst="rect">
            <a:avLst/>
          </a:prstGeom>
        </p:spPr>
      </p:pic>
      <p:cxnSp>
        <p:nvCxnSpPr>
          <p:cNvPr id="17" name="Straight Connector 16"/>
          <p:cNvCxnSpPr/>
          <p:nvPr/>
        </p:nvCxnSpPr>
        <p:spPr>
          <a:xfrm>
            <a:off x="8192985" y="420074"/>
            <a:ext cx="0" cy="155448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7514984" y="1322147"/>
            <a:ext cx="678001" cy="584775"/>
          </a:xfrm>
          <a:prstGeom prst="rect">
            <a:avLst/>
          </a:prstGeom>
        </p:spPr>
        <p:txBody>
          <a:bodyPr wrap="square">
            <a:spAutoFit/>
          </a:bodyPr>
          <a:lstStyle/>
          <a:p>
            <a:pPr algn="ctr"/>
            <a:r>
              <a:rPr lang="en-US" sz="1600" dirty="0" smtClean="0">
                <a:solidFill>
                  <a:srgbClr val="FF0000"/>
                </a:solidFill>
              </a:rPr>
              <a:t> 2.39</a:t>
            </a:r>
          </a:p>
          <a:p>
            <a:pPr algn="ctr"/>
            <a:r>
              <a:rPr lang="en-US" sz="1600" dirty="0" smtClean="0">
                <a:solidFill>
                  <a:srgbClr val="FF0000"/>
                </a:solidFill>
              </a:rPr>
              <a:t>P=1%</a:t>
            </a:r>
            <a:endParaRPr lang="en-US" sz="1600" dirty="0">
              <a:solidFill>
                <a:srgbClr val="FF0000"/>
              </a:solidFill>
            </a:endParaRPr>
          </a:p>
        </p:txBody>
      </p:sp>
      <p:sp>
        <p:nvSpPr>
          <p:cNvPr id="20" name="Rectangle 19"/>
          <p:cNvSpPr/>
          <p:nvPr/>
        </p:nvSpPr>
        <p:spPr>
          <a:xfrm rot="16200000">
            <a:off x="8287174" y="5663684"/>
            <a:ext cx="1027845" cy="369332"/>
          </a:xfrm>
          <a:prstGeom prst="rect">
            <a:avLst/>
          </a:prstGeom>
        </p:spPr>
        <p:txBody>
          <a:bodyPr wrap="none">
            <a:spAutoFit/>
          </a:bodyPr>
          <a:lstStyle/>
          <a:p>
            <a:r>
              <a:rPr lang="nb-NO">
                <a:solidFill>
                  <a:srgbClr val="000000"/>
                </a:solidFill>
                <a:latin typeface="Candara" charset="0"/>
              </a:rPr>
              <a:t>r</a:t>
            </a:r>
            <a:r>
              <a:rPr lang="nb-NO">
                <a:solidFill>
                  <a:srgbClr val="060087"/>
                </a:solidFill>
                <a:latin typeface="Candara" charset="0"/>
              </a:rPr>
              <a:t>=</a:t>
            </a:r>
            <a:r>
              <a:rPr lang="nb-NO">
                <a:solidFill>
                  <a:srgbClr val="0B4213"/>
                </a:solidFill>
                <a:latin typeface="Candara" charset="0"/>
              </a:rPr>
              <a:t>0.0001</a:t>
            </a:r>
            <a:endParaRPr lang="en-US" dirty="0"/>
          </a:p>
        </p:txBody>
      </p:sp>
      <p:sp>
        <p:nvSpPr>
          <p:cNvPr id="21" name="Rectangle 20"/>
          <p:cNvSpPr/>
          <p:nvPr/>
        </p:nvSpPr>
        <p:spPr>
          <a:xfrm rot="16200000">
            <a:off x="8460299" y="1012647"/>
            <a:ext cx="681597" cy="369332"/>
          </a:xfrm>
          <a:prstGeom prst="rect">
            <a:avLst/>
          </a:prstGeom>
        </p:spPr>
        <p:txBody>
          <a:bodyPr wrap="none">
            <a:spAutoFit/>
          </a:bodyPr>
          <a:lstStyle/>
          <a:p>
            <a:r>
              <a:rPr lang="nb-NO" dirty="0" smtClean="0">
                <a:solidFill>
                  <a:srgbClr val="000000"/>
                </a:solidFill>
                <a:latin typeface="Candara" charset="0"/>
              </a:rPr>
              <a:t>r</a:t>
            </a:r>
            <a:r>
              <a:rPr lang="nb-NO" dirty="0" smtClean="0">
                <a:solidFill>
                  <a:srgbClr val="060087"/>
                </a:solidFill>
                <a:latin typeface="Candara" charset="0"/>
              </a:rPr>
              <a:t>=</a:t>
            </a:r>
            <a:r>
              <a:rPr lang="nb-NO" dirty="0" smtClean="0">
                <a:solidFill>
                  <a:srgbClr val="0B4213"/>
                </a:solidFill>
                <a:latin typeface="Candara" charset="0"/>
              </a:rPr>
              <a:t>0.5</a:t>
            </a:r>
            <a:endParaRPr lang="en-US" dirty="0"/>
          </a:p>
        </p:txBody>
      </p:sp>
      <p:pic>
        <p:nvPicPr>
          <p:cNvPr id="22" name="Picture 21"/>
          <p:cNvPicPr>
            <a:picLocks noChangeAspect="1"/>
          </p:cNvPicPr>
          <p:nvPr/>
        </p:nvPicPr>
        <p:blipFill>
          <a:blip r:embed="rId4"/>
          <a:stretch>
            <a:fillRect/>
          </a:stretch>
        </p:blipFill>
        <p:spPr>
          <a:xfrm>
            <a:off x="342897" y="2580830"/>
            <a:ext cx="8458200" cy="2019300"/>
          </a:xfrm>
          <a:prstGeom prst="rect">
            <a:avLst/>
          </a:prstGeom>
        </p:spPr>
      </p:pic>
      <p:sp>
        <p:nvSpPr>
          <p:cNvPr id="23" name="Rectangle 22"/>
          <p:cNvSpPr/>
          <p:nvPr/>
        </p:nvSpPr>
        <p:spPr>
          <a:xfrm rot="16200000">
            <a:off x="8413812" y="3312878"/>
            <a:ext cx="774571" cy="369332"/>
          </a:xfrm>
          <a:prstGeom prst="rect">
            <a:avLst/>
          </a:prstGeom>
        </p:spPr>
        <p:txBody>
          <a:bodyPr wrap="none">
            <a:spAutoFit/>
          </a:bodyPr>
          <a:lstStyle/>
          <a:p>
            <a:r>
              <a:rPr lang="nb-NO" dirty="0" smtClean="0">
                <a:solidFill>
                  <a:srgbClr val="000000"/>
                </a:solidFill>
                <a:latin typeface="Candara" charset="0"/>
              </a:rPr>
              <a:t>r</a:t>
            </a:r>
            <a:r>
              <a:rPr lang="nb-NO" dirty="0" smtClean="0">
                <a:solidFill>
                  <a:srgbClr val="060087"/>
                </a:solidFill>
                <a:latin typeface="Candara" charset="0"/>
              </a:rPr>
              <a:t>=</a:t>
            </a:r>
            <a:r>
              <a:rPr lang="nb-NO" dirty="0" smtClean="0">
                <a:solidFill>
                  <a:srgbClr val="0B4213"/>
                </a:solidFill>
                <a:latin typeface="Candara" charset="0"/>
              </a:rPr>
              <a:t>0.01</a:t>
            </a:r>
            <a:endParaRPr lang="en-US" dirty="0"/>
          </a:p>
        </p:txBody>
      </p:sp>
      <p:cxnSp>
        <p:nvCxnSpPr>
          <p:cNvPr id="24" name="Straight Connector 23"/>
          <p:cNvCxnSpPr/>
          <p:nvPr/>
        </p:nvCxnSpPr>
        <p:spPr>
          <a:xfrm>
            <a:off x="8183113" y="2701526"/>
            <a:ext cx="0" cy="155448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7571374" y="3599757"/>
            <a:ext cx="678001" cy="584775"/>
          </a:xfrm>
          <a:prstGeom prst="rect">
            <a:avLst/>
          </a:prstGeom>
        </p:spPr>
        <p:txBody>
          <a:bodyPr wrap="square">
            <a:spAutoFit/>
          </a:bodyPr>
          <a:lstStyle/>
          <a:p>
            <a:pPr algn="ctr"/>
            <a:r>
              <a:rPr lang="en-US" sz="1600" dirty="0" smtClean="0">
                <a:solidFill>
                  <a:srgbClr val="FF0000"/>
                </a:solidFill>
              </a:rPr>
              <a:t> 3.70</a:t>
            </a:r>
          </a:p>
          <a:p>
            <a:pPr algn="ctr"/>
            <a:r>
              <a:rPr lang="en-US" sz="1600" dirty="0" smtClean="0">
                <a:solidFill>
                  <a:srgbClr val="FF0000"/>
                </a:solidFill>
              </a:rPr>
              <a:t>P=1%</a:t>
            </a:r>
            <a:endParaRPr lang="en-US" sz="1600" dirty="0">
              <a:solidFill>
                <a:srgbClr val="FF0000"/>
              </a:solidFill>
            </a:endParaRPr>
          </a:p>
        </p:txBody>
      </p:sp>
    </p:spTree>
    <p:extLst>
      <p:ext uri="{BB962C8B-B14F-4D97-AF65-F5344CB8AC3E}">
        <p14:creationId xmlns:p14="http://schemas.microsoft.com/office/powerpoint/2010/main" val="158580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3" grpId="0"/>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67830" y="1591056"/>
            <a:ext cx="7408333" cy="917110"/>
          </a:xfrm>
        </p:spPr>
        <p:txBody>
          <a:bodyPr>
            <a:normAutofit/>
          </a:bodyPr>
          <a:lstStyle/>
          <a:p>
            <a:pPr marL="0" indent="0" algn="ctr">
              <a:buNone/>
            </a:pPr>
            <a:r>
              <a:rPr lang="en-US" dirty="0" smtClean="0"/>
              <a:t>Examine </a:t>
            </a:r>
            <a:r>
              <a:rPr lang="en-US" smtClean="0"/>
              <a:t>the statistical power with different number of PCs and choose the best</a:t>
            </a:r>
            <a:endParaRPr lang="en-US" dirty="0"/>
          </a:p>
        </p:txBody>
      </p:sp>
      <p:sp>
        <p:nvSpPr>
          <p:cNvPr id="3" name="Title 2"/>
          <p:cNvSpPr>
            <a:spLocks noGrp="1"/>
          </p:cNvSpPr>
          <p:nvPr>
            <p:ph type="title"/>
          </p:nvPr>
        </p:nvSpPr>
        <p:spPr/>
        <p:txBody>
          <a:bodyPr>
            <a:normAutofit/>
          </a:bodyPr>
          <a:lstStyle/>
          <a:p>
            <a:r>
              <a:rPr lang="en-US" dirty="0" smtClean="0">
                <a:solidFill>
                  <a:schemeClr val="accent2"/>
                </a:solidFill>
              </a:rPr>
              <a:t>How many PC to fit as covariates?</a:t>
            </a:r>
            <a:endParaRPr lang="en-US" dirty="0">
              <a:solidFill>
                <a:schemeClr val="accent2"/>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9750"/>
          <a:stretch/>
        </p:blipFill>
        <p:spPr>
          <a:xfrm>
            <a:off x="2285997" y="2508166"/>
            <a:ext cx="4572000" cy="4349834"/>
          </a:xfrm>
          <a:prstGeom prst="rect">
            <a:avLst/>
          </a:prstGeom>
        </p:spPr>
      </p:pic>
    </p:spTree>
    <p:extLst>
      <p:ext uri="{BB962C8B-B14F-4D97-AF65-F5344CB8AC3E}">
        <p14:creationId xmlns:p14="http://schemas.microsoft.com/office/powerpoint/2010/main" val="86748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67830" y="1591056"/>
            <a:ext cx="7408333" cy="917110"/>
          </a:xfrm>
        </p:spPr>
        <p:txBody>
          <a:bodyPr>
            <a:normAutofit/>
          </a:bodyPr>
          <a:lstStyle/>
          <a:p>
            <a:pPr marL="0" indent="0" algn="ctr">
              <a:buNone/>
            </a:pPr>
            <a:r>
              <a:rPr lang="en-US" dirty="0" smtClean="0"/>
              <a:t>Try both and choose the one with better power</a:t>
            </a:r>
            <a:endParaRPr lang="en-US" dirty="0"/>
          </a:p>
        </p:txBody>
      </p:sp>
      <p:sp>
        <p:nvSpPr>
          <p:cNvPr id="3" name="Title 2"/>
          <p:cNvSpPr>
            <a:spLocks noGrp="1"/>
          </p:cNvSpPr>
          <p:nvPr>
            <p:ph type="title"/>
          </p:nvPr>
        </p:nvSpPr>
        <p:spPr>
          <a:xfrm>
            <a:off x="0" y="338328"/>
            <a:ext cx="9144000" cy="1252728"/>
          </a:xfrm>
        </p:spPr>
        <p:txBody>
          <a:bodyPr>
            <a:normAutofit/>
          </a:bodyPr>
          <a:lstStyle/>
          <a:p>
            <a:r>
              <a:rPr lang="en-US" sz="3600" dirty="0" smtClean="0">
                <a:solidFill>
                  <a:schemeClr val="accent2"/>
                </a:solidFill>
              </a:rPr>
              <a:t>Analyze </a:t>
            </a:r>
            <a:r>
              <a:rPr lang="en-US" sz="3600" smtClean="0">
                <a:solidFill>
                  <a:schemeClr val="accent2"/>
                </a:solidFill>
              </a:rPr>
              <a:t>subpopulations separately or jointly?</a:t>
            </a:r>
            <a:endParaRPr lang="en-US" sz="3600" dirty="0">
              <a:solidFill>
                <a:schemeClr val="accent2"/>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4039" y="2286000"/>
            <a:ext cx="5290153" cy="4572000"/>
          </a:xfrm>
          <a:prstGeom prst="rect">
            <a:avLst/>
          </a:prstGeom>
        </p:spPr>
      </p:pic>
    </p:spTree>
    <p:extLst>
      <p:ext uri="{BB962C8B-B14F-4D97-AF65-F5344CB8AC3E}">
        <p14:creationId xmlns:p14="http://schemas.microsoft.com/office/powerpoint/2010/main" val="59319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06500" y="1435100"/>
            <a:ext cx="6488875" cy="5422900"/>
          </a:xfrm>
        </p:spPr>
        <p:txBody>
          <a:bodyPr>
            <a:noAutofit/>
          </a:bodyPr>
          <a:lstStyle/>
          <a:p>
            <a:pPr marL="0" indent="0" algn="just">
              <a:buNone/>
            </a:pPr>
            <a:r>
              <a:rPr lang="en-US" sz="2800" dirty="0"/>
              <a:t>MLM </a:t>
            </a:r>
            <a:r>
              <a:rPr lang="en-US" sz="2800" dirty="0" err="1"/>
              <a:t>cMLM</a:t>
            </a:r>
            <a:r>
              <a:rPr lang="en-US" sz="2800" dirty="0"/>
              <a:t> </a:t>
            </a:r>
            <a:r>
              <a:rPr lang="en-US" sz="2800" dirty="0" err="1"/>
              <a:t>ecMLM</a:t>
            </a:r>
            <a:r>
              <a:rPr lang="en-US" sz="2800" dirty="0"/>
              <a:t> SUPER FarmCPU BLINK </a:t>
            </a:r>
            <a:r>
              <a:rPr lang="en-US" sz="2800" b="1" dirty="0" smtClean="0">
                <a:solidFill>
                  <a:srgbClr val="00B050"/>
                </a:solidFill>
              </a:rPr>
              <a:t>CLIY</a:t>
            </a:r>
            <a:r>
              <a:rPr lang="en-US" sz="2800" dirty="0" smtClean="0"/>
              <a:t> correlation </a:t>
            </a:r>
            <a:r>
              <a:rPr lang="en-US" sz="2800" dirty="0"/>
              <a:t>QTN </a:t>
            </a:r>
            <a:r>
              <a:rPr lang="en-US" sz="2800" dirty="0" err="1"/>
              <a:t>gBLUP</a:t>
            </a:r>
            <a:r>
              <a:rPr lang="en-US" sz="2800" dirty="0"/>
              <a:t> Bayes likelihood probability R t f x2  </a:t>
            </a:r>
            <a:r>
              <a:rPr lang="en-US" sz="2800" dirty="0" err="1"/>
              <a:t>Bionomial</a:t>
            </a:r>
            <a:r>
              <a:rPr lang="en-US" sz="2800" dirty="0"/>
              <a:t> Poisson distribution statistics phenotype genotype sequencing MAF GAPIT </a:t>
            </a:r>
            <a:r>
              <a:rPr lang="en-US" sz="2800" dirty="0" err="1"/>
              <a:t>rrBLUP</a:t>
            </a:r>
            <a:r>
              <a:rPr lang="en-US" sz="2800" dirty="0"/>
              <a:t> BLR MLMM LASSO Gibbs </a:t>
            </a:r>
            <a:r>
              <a:rPr lang="en-US" sz="2800" b="1" dirty="0" smtClean="0">
                <a:solidFill>
                  <a:srgbClr val="FF0000"/>
                </a:solidFill>
              </a:rPr>
              <a:t>G4D</a:t>
            </a:r>
            <a:r>
              <a:rPr lang="en-US" sz="2800" dirty="0" smtClean="0">
                <a:solidFill>
                  <a:srgbClr val="FF0000"/>
                </a:solidFill>
              </a:rPr>
              <a:t> </a:t>
            </a:r>
            <a:r>
              <a:rPr lang="en-US" sz="2800" dirty="0" smtClean="0"/>
              <a:t>PCA </a:t>
            </a:r>
            <a:r>
              <a:rPr lang="en-US" sz="2800" dirty="0"/>
              <a:t>Structure Population Kinship EMMA Matrix inverse </a:t>
            </a:r>
            <a:r>
              <a:rPr lang="en-US" sz="2800" b="1" dirty="0" err="1" smtClean="0">
                <a:solidFill>
                  <a:srgbClr val="FF0000"/>
                </a:solidFill>
              </a:rPr>
              <a:t>JET</a:t>
            </a:r>
            <a:r>
              <a:rPr lang="en-US" sz="2800" b="1" dirty="0" err="1" smtClean="0">
                <a:solidFill>
                  <a:srgbClr val="FFC000"/>
                </a:solidFill>
              </a:rPr>
              <a:t>ggp</a:t>
            </a:r>
            <a:r>
              <a:rPr lang="en-US" sz="2800" dirty="0" smtClean="0">
                <a:solidFill>
                  <a:srgbClr val="FF0000"/>
                </a:solidFill>
              </a:rPr>
              <a:t> </a:t>
            </a:r>
            <a:r>
              <a:rPr lang="en-US" sz="2800" dirty="0" smtClean="0"/>
              <a:t>Transpose </a:t>
            </a:r>
            <a:r>
              <a:rPr lang="en-US" sz="2800" dirty="0"/>
              <a:t>if loop function type1 error FDR threshold coverage </a:t>
            </a:r>
            <a:r>
              <a:rPr lang="en-US" sz="2800" b="1" dirty="0" smtClean="0">
                <a:solidFill>
                  <a:schemeClr val="tx1"/>
                </a:solidFill>
              </a:rPr>
              <a:t>BAGS</a:t>
            </a:r>
            <a:r>
              <a:rPr lang="en-US" sz="2800" dirty="0" smtClean="0">
                <a:solidFill>
                  <a:schemeClr val="tx1"/>
                </a:solidFill>
              </a:rPr>
              <a:t> </a:t>
            </a:r>
            <a:r>
              <a:rPr lang="en-US" sz="2800" dirty="0" smtClean="0"/>
              <a:t>depth </a:t>
            </a:r>
            <a:r>
              <a:rPr lang="en-US" sz="2800" dirty="0"/>
              <a:t>simulation linkage disequilibrium power P3D MAS </a:t>
            </a:r>
            <a:r>
              <a:rPr lang="en-US" sz="2800" dirty="0" err="1" smtClean="0"/>
              <a:t>Cpi</a:t>
            </a:r>
            <a:r>
              <a:rPr lang="en-US" sz="2800" dirty="0" smtClean="0"/>
              <a:t> A B C Prior Posterior Exponential Kernel Ridge  </a:t>
            </a:r>
            <a:endParaRPr lang="en-US" sz="2800" dirty="0"/>
          </a:p>
        </p:txBody>
      </p:sp>
      <p:sp>
        <p:nvSpPr>
          <p:cNvPr id="3" name="Title 2"/>
          <p:cNvSpPr>
            <a:spLocks noGrp="1"/>
          </p:cNvSpPr>
          <p:nvPr>
            <p:ph type="title"/>
          </p:nvPr>
        </p:nvSpPr>
        <p:spPr>
          <a:xfrm>
            <a:off x="461433" y="0"/>
            <a:ext cx="8229600" cy="1252728"/>
          </a:xfrm>
        </p:spPr>
        <p:txBody>
          <a:bodyPr/>
          <a:lstStyle/>
          <a:p>
            <a:r>
              <a:rPr lang="en-US" smtClean="0">
                <a:solidFill>
                  <a:schemeClr val="accent2"/>
                </a:solidFill>
              </a:rPr>
              <a:t>Keywords</a:t>
            </a:r>
            <a:endParaRPr lang="en-US">
              <a:solidFill>
                <a:schemeClr val="accent2"/>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333"/>
          <a:stretch/>
        </p:blipFill>
        <p:spPr>
          <a:xfrm>
            <a:off x="635150" y="0"/>
            <a:ext cx="7882166" cy="686033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670" y="0"/>
            <a:ext cx="7826534" cy="6858000"/>
          </a:xfrm>
          <a:prstGeom prst="rect">
            <a:avLst/>
          </a:prstGeom>
        </p:spPr>
      </p:pic>
    </p:spTree>
    <p:extLst>
      <p:ext uri="{BB962C8B-B14F-4D97-AF65-F5344CB8AC3E}">
        <p14:creationId xmlns:p14="http://schemas.microsoft.com/office/powerpoint/2010/main" val="181266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9150005" cy="6858000"/>
          </a:xfrm>
          <a:prstGeom prst="rect">
            <a:avLst/>
          </a:prstGeom>
        </p:spPr>
      </p:pic>
    </p:spTree>
    <p:extLst>
      <p:ext uri="{BB962C8B-B14F-4D97-AF65-F5344CB8AC3E}">
        <p14:creationId xmlns:p14="http://schemas.microsoft.com/office/powerpoint/2010/main" val="858468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val 3"/>
          <p:cNvSpPr/>
          <p:nvPr/>
        </p:nvSpPr>
        <p:spPr>
          <a:xfrm>
            <a:off x="3186753" y="1591056"/>
            <a:ext cx="2743200" cy="2743200"/>
          </a:xfrm>
          <a:prstGeom prst="ellips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354239" y="3188936"/>
            <a:ext cx="2743200" cy="2743200"/>
          </a:xfrm>
          <a:prstGeom prst="ellipse">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4032914" y="3188936"/>
            <a:ext cx="2743200" cy="2743200"/>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2"/>
          <p:cNvSpPr txBox="1">
            <a:spLocks/>
          </p:cNvSpPr>
          <p:nvPr/>
        </p:nvSpPr>
        <p:spPr>
          <a:xfrm>
            <a:off x="609600" y="1979"/>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accent2"/>
                </a:solidFill>
              </a:rPr>
              <a:t>Remains in CROPS 545</a:t>
            </a:r>
            <a:endParaRPr lang="en-US" dirty="0">
              <a:solidFill>
                <a:schemeClr val="accent2"/>
              </a:solidFill>
            </a:endParaRPr>
          </a:p>
        </p:txBody>
      </p:sp>
      <p:sp>
        <p:nvSpPr>
          <p:cNvPr id="9" name="Title 2"/>
          <p:cNvSpPr txBox="1">
            <a:spLocks/>
          </p:cNvSpPr>
          <p:nvPr/>
        </p:nvSpPr>
        <p:spPr>
          <a:xfrm>
            <a:off x="3257266" y="1936208"/>
            <a:ext cx="2686334" cy="1252728"/>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mtClean="0">
                <a:solidFill>
                  <a:schemeClr val="tx1"/>
                </a:solidFill>
              </a:rPr>
              <a:t>Critical thinking</a:t>
            </a:r>
            <a:endParaRPr lang="en-US" dirty="0">
              <a:solidFill>
                <a:schemeClr val="tx1"/>
              </a:solidFill>
            </a:endParaRPr>
          </a:p>
        </p:txBody>
      </p:sp>
      <p:sp>
        <p:nvSpPr>
          <p:cNvPr id="10" name="Title 2"/>
          <p:cNvSpPr txBox="1">
            <a:spLocks/>
          </p:cNvSpPr>
          <p:nvPr/>
        </p:nvSpPr>
        <p:spPr>
          <a:xfrm rot="17572681">
            <a:off x="4229531" y="4042005"/>
            <a:ext cx="2686334"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mtClean="0">
                <a:solidFill>
                  <a:schemeClr val="tx1"/>
                </a:solidFill>
              </a:rPr>
              <a:t>Pefection</a:t>
            </a:r>
            <a:endParaRPr lang="en-US" dirty="0">
              <a:solidFill>
                <a:schemeClr val="tx1"/>
              </a:solidFill>
            </a:endParaRPr>
          </a:p>
        </p:txBody>
      </p:sp>
      <p:sp>
        <p:nvSpPr>
          <p:cNvPr id="11" name="Title 2"/>
          <p:cNvSpPr txBox="1">
            <a:spLocks/>
          </p:cNvSpPr>
          <p:nvPr/>
        </p:nvSpPr>
        <p:spPr>
          <a:xfrm rot="3337288">
            <a:off x="2182315" y="4053044"/>
            <a:ext cx="2686334"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tx1"/>
                </a:solidFill>
              </a:rPr>
              <a:t>Innovative</a:t>
            </a:r>
            <a:endParaRPr lang="en-US" dirty="0">
              <a:solidFill>
                <a:schemeClr val="tx1"/>
              </a:solidFill>
            </a:endParaRPr>
          </a:p>
        </p:txBody>
      </p:sp>
    </p:spTree>
    <p:extLst>
      <p:ext uri="{BB962C8B-B14F-4D97-AF65-F5344CB8AC3E}">
        <p14:creationId xmlns:p14="http://schemas.microsoft.com/office/powerpoint/2010/main" val="18659934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376592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258" y="320634"/>
            <a:ext cx="1624467" cy="378822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57" y="4108863"/>
            <a:ext cx="1616512" cy="2402522"/>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3124"/>
          <a:stretch/>
        </p:blipFill>
        <p:spPr>
          <a:xfrm>
            <a:off x="2046981" y="320634"/>
            <a:ext cx="2594236" cy="274320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9882"/>
          <a:stretch/>
        </p:blipFill>
        <p:spPr>
          <a:xfrm>
            <a:off x="2153859" y="3200400"/>
            <a:ext cx="2439540" cy="27432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2474" y="320634"/>
            <a:ext cx="4293708" cy="2736557"/>
          </a:xfrm>
          <a:prstGeom prst="rect">
            <a:avLst/>
          </a:prstGeom>
        </p:spPr>
      </p:pic>
      <p:sp>
        <p:nvSpPr>
          <p:cNvPr id="9" name="Title 2"/>
          <p:cNvSpPr>
            <a:spLocks noGrp="1"/>
          </p:cNvSpPr>
          <p:nvPr>
            <p:ph type="title"/>
          </p:nvPr>
        </p:nvSpPr>
        <p:spPr>
          <a:xfrm>
            <a:off x="4802473" y="4989529"/>
            <a:ext cx="4341527" cy="1868471"/>
          </a:xfrm>
        </p:spPr>
        <p:txBody>
          <a:bodyPr>
            <a:normAutofit fontScale="90000"/>
          </a:bodyPr>
          <a:lstStyle/>
          <a:p>
            <a:r>
              <a:rPr lang="en-US" smtClean="0">
                <a:solidFill>
                  <a:schemeClr val="accent2"/>
                </a:solidFill>
              </a:rPr>
              <a:t>Critical thinking, Creative </a:t>
            </a:r>
            <a:r>
              <a:rPr lang="en-US" dirty="0" smtClean="0">
                <a:solidFill>
                  <a:schemeClr val="accent2"/>
                </a:solidFill>
              </a:rPr>
              <a:t>&amp; Perfection</a:t>
            </a:r>
            <a:endParaRPr lang="en-US" dirty="0">
              <a:solidFill>
                <a:schemeClr val="accent2"/>
              </a:solidFill>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8173" y="3200400"/>
            <a:ext cx="4498010" cy="1645920"/>
          </a:xfrm>
          <a:prstGeom prst="rect">
            <a:avLst/>
          </a:prstGeom>
        </p:spPr>
      </p:pic>
    </p:spTree>
    <p:extLst>
      <p:ext uri="{BB962C8B-B14F-4D97-AF65-F5344CB8AC3E}">
        <p14:creationId xmlns:p14="http://schemas.microsoft.com/office/powerpoint/2010/main" val="192299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35000"/>
                    </a14:imgEffect>
                  </a14:imgLayer>
                </a14:imgProps>
              </a:ext>
              <a:ext uri="{28A0092B-C50C-407E-A947-70E740481C1C}">
                <a14:useLocalDpi xmlns:a14="http://schemas.microsoft.com/office/drawing/2010/main" val="0"/>
              </a:ext>
            </a:extLst>
          </a:blip>
          <a:srcRect t="723" b="5619"/>
          <a:stretch/>
        </p:blipFill>
        <p:spPr>
          <a:xfrm>
            <a:off x="0" y="0"/>
            <a:ext cx="9144000" cy="6858000"/>
          </a:xfrm>
          <a:prstGeom prst="rect">
            <a:avLst/>
          </a:prstGeom>
        </p:spPr>
      </p:pic>
      <p:sp>
        <p:nvSpPr>
          <p:cNvPr id="2" name="TextBox 1"/>
          <p:cNvSpPr txBox="1"/>
          <p:nvPr/>
        </p:nvSpPr>
        <p:spPr>
          <a:xfrm>
            <a:off x="4766310" y="5943600"/>
            <a:ext cx="2811780" cy="584775"/>
          </a:xfrm>
          <a:prstGeom prst="rect">
            <a:avLst/>
          </a:prstGeom>
          <a:noFill/>
        </p:spPr>
        <p:txBody>
          <a:bodyPr wrap="square" rtlCol="0">
            <a:spAutoFit/>
            <a:scene3d>
              <a:camera prst="orthographicFront"/>
              <a:lightRig rig="threePt" dir="t">
                <a:rot lat="0" lon="0" rev="0"/>
              </a:lightRig>
            </a:scene3d>
            <a:sp3d extrusionH="57150" prstMaterial="softEdge">
              <a:bevelT w="38100" h="38100" prst="angle"/>
            </a:sp3d>
          </a:bodyPr>
          <a:lstStyle/>
          <a:p>
            <a:pPr algn="ctr"/>
            <a:r>
              <a:rPr lang="en-US" sz="3200" b="1" dirty="0" smtClean="0">
                <a:solidFill>
                  <a:schemeClr val="bg1">
                    <a:lumMod val="65000"/>
                  </a:schemeClr>
                </a:solidFill>
                <a:latin typeface="Phosphate Inline" charset="0"/>
                <a:ea typeface="Phosphate Inline" charset="0"/>
                <a:cs typeface="Phosphate Inline" charset="0"/>
              </a:rPr>
              <a:t>Thank you</a:t>
            </a:r>
            <a:endParaRPr lang="en-US" sz="3200" b="1" dirty="0">
              <a:solidFill>
                <a:schemeClr val="bg1">
                  <a:lumMod val="65000"/>
                </a:schemeClr>
              </a:solidFill>
              <a:latin typeface="Phosphate Inline" charset="0"/>
              <a:ea typeface="Phosphate Inline" charset="0"/>
              <a:cs typeface="Phosphate Inline" charset="0"/>
            </a:endParaRPr>
          </a:p>
        </p:txBody>
      </p:sp>
    </p:spTree>
    <p:extLst>
      <p:ext uri="{BB962C8B-B14F-4D97-AF65-F5344CB8AC3E}">
        <p14:creationId xmlns:p14="http://schemas.microsoft.com/office/powerpoint/2010/main" val="13964827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Simulated data</a:t>
            </a:r>
          </a:p>
          <a:p>
            <a:r>
              <a:rPr lang="en-US" dirty="0" smtClean="0"/>
              <a:t>Real data</a:t>
            </a:r>
          </a:p>
          <a:p>
            <a:r>
              <a:rPr lang="en-US" dirty="0" smtClean="0"/>
              <a:t>Some claimed differences</a:t>
            </a:r>
          </a:p>
          <a:p>
            <a:r>
              <a:rPr lang="en-US" dirty="0" smtClean="0"/>
              <a:t>Some claimed no difference</a:t>
            </a:r>
          </a:p>
          <a:p>
            <a:r>
              <a:rPr lang="en-US" dirty="0" smtClean="0"/>
              <a:t>Depend on genetic architecture</a:t>
            </a:r>
            <a:endParaRPr lang="en-US" dirty="0"/>
          </a:p>
        </p:txBody>
      </p:sp>
      <p:sp>
        <p:nvSpPr>
          <p:cNvPr id="3" name="Title 2"/>
          <p:cNvSpPr>
            <a:spLocks noGrp="1"/>
          </p:cNvSpPr>
          <p:nvPr>
            <p:ph type="title"/>
          </p:nvPr>
        </p:nvSpPr>
        <p:spPr/>
        <p:txBody>
          <a:bodyPr/>
          <a:lstStyle/>
          <a:p>
            <a:r>
              <a:rPr lang="en-US" dirty="0" smtClean="0"/>
              <a:t>Comparison among methods</a:t>
            </a:r>
            <a:endParaRPr lang="en-US" dirty="0"/>
          </a:p>
        </p:txBody>
      </p:sp>
    </p:spTree>
    <p:extLst>
      <p:ext uri="{BB962C8B-B14F-4D97-AF65-F5344CB8AC3E}">
        <p14:creationId xmlns:p14="http://schemas.microsoft.com/office/powerpoint/2010/main" val="3672088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Simulated data</a:t>
            </a:r>
            <a:br>
              <a:rPr lang="en-US" dirty="0" smtClean="0"/>
            </a:br>
            <a:r>
              <a:rPr lang="en-US" dirty="0" smtClean="0"/>
              <a:t> (10 CHR, 100cM, 1 QTN per half </a:t>
            </a:r>
            <a:r>
              <a:rPr lang="en-US" dirty="0" err="1" smtClean="0"/>
              <a:t>cM</a:t>
            </a:r>
            <a:r>
              <a:rPr lang="en-US" dirty="0" smtClean="0"/>
              <a:t>)</a:t>
            </a:r>
            <a:endParaRPr lang="en-US" dirty="0"/>
          </a:p>
        </p:txBody>
      </p:sp>
      <p:pic>
        <p:nvPicPr>
          <p:cNvPr id="3" name="Picture 2" descr="Screen Shot 2015-07-06 at 6.35.21 AM.png"/>
          <p:cNvPicPr>
            <a:picLocks noChangeAspect="1"/>
          </p:cNvPicPr>
          <p:nvPr/>
        </p:nvPicPr>
        <p:blipFill rotWithShape="1">
          <a:blip r:embed="rId2">
            <a:extLst>
              <a:ext uri="{28A0092B-C50C-407E-A947-70E740481C1C}">
                <a14:useLocalDpi xmlns:a14="http://schemas.microsoft.com/office/drawing/2010/main" val="0"/>
              </a:ext>
            </a:extLst>
          </a:blip>
          <a:srcRect t="14299"/>
          <a:stretch/>
        </p:blipFill>
        <p:spPr>
          <a:xfrm>
            <a:off x="1101619" y="2782277"/>
            <a:ext cx="7188200" cy="2960454"/>
          </a:xfrm>
          <a:prstGeom prst="rect">
            <a:avLst/>
          </a:prstGeom>
        </p:spPr>
      </p:pic>
      <p:sp>
        <p:nvSpPr>
          <p:cNvPr id="4" name="TextBox 3"/>
          <p:cNvSpPr txBox="1"/>
          <p:nvPr/>
        </p:nvSpPr>
        <p:spPr>
          <a:xfrm>
            <a:off x="1496291" y="5913912"/>
            <a:ext cx="6460177" cy="369332"/>
          </a:xfrm>
          <a:prstGeom prst="rect">
            <a:avLst/>
          </a:prstGeom>
          <a:noFill/>
        </p:spPr>
        <p:txBody>
          <a:bodyPr wrap="square" rtlCol="0">
            <a:spAutoFit/>
          </a:bodyPr>
          <a:lstStyle/>
          <a:p>
            <a:pPr algn="ctr"/>
            <a:r>
              <a:rPr lang="en-US" dirty="0" err="1" smtClean="0"/>
              <a:t>Meuwissen</a:t>
            </a:r>
            <a:r>
              <a:rPr lang="en-US" dirty="0" smtClean="0"/>
              <a:t> et al., Genetics 2001</a:t>
            </a:r>
            <a:endParaRPr lang="en-US" dirty="0"/>
          </a:p>
        </p:txBody>
      </p:sp>
      <p:sp>
        <p:nvSpPr>
          <p:cNvPr id="5" name="Oval 4"/>
          <p:cNvSpPr/>
          <p:nvPr/>
        </p:nvSpPr>
        <p:spPr>
          <a:xfrm>
            <a:off x="3068855" y="4171950"/>
            <a:ext cx="1388845" cy="13830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32013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Real data</a:t>
            </a:r>
            <a:endParaRPr lang="zh-CN" altLang="en-US" dirty="0"/>
          </a:p>
        </p:txBody>
      </p:sp>
      <p:pic>
        <p:nvPicPr>
          <p:cNvPr id="8194" name="Picture 2"/>
          <p:cNvPicPr>
            <a:picLocks noChangeAspect="1" noChangeArrowheads="1"/>
          </p:cNvPicPr>
          <p:nvPr/>
        </p:nvPicPr>
        <p:blipFill>
          <a:blip r:embed="rId2"/>
          <a:srcRect/>
          <a:stretch>
            <a:fillRect/>
          </a:stretch>
        </p:blipFill>
        <p:spPr bwMode="auto">
          <a:xfrm>
            <a:off x="250927" y="2880317"/>
            <a:ext cx="8642146" cy="2500324"/>
          </a:xfrm>
          <a:prstGeom prst="rect">
            <a:avLst/>
          </a:prstGeom>
          <a:noFill/>
          <a:ln w="9525">
            <a:noFill/>
            <a:miter lim="800000"/>
            <a:headEnd/>
            <a:tailEnd/>
          </a:ln>
          <a:effectLst/>
        </p:spPr>
      </p:pic>
      <p:sp>
        <p:nvSpPr>
          <p:cNvPr id="3" name="Oval 2"/>
          <p:cNvSpPr/>
          <p:nvPr/>
        </p:nvSpPr>
        <p:spPr>
          <a:xfrm>
            <a:off x="5077327" y="4944978"/>
            <a:ext cx="770021" cy="4356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788695" y="4944978"/>
            <a:ext cx="770021" cy="4356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808748" y="4130479"/>
            <a:ext cx="770021" cy="8145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077327" y="4130478"/>
            <a:ext cx="770021" cy="8145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97113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540674" y="400032"/>
            <a:ext cx="8229600" cy="1143000"/>
          </a:xfrm>
        </p:spPr>
        <p:txBody>
          <a:bodyPr>
            <a:normAutofit/>
          </a:bodyPr>
          <a:lstStyle/>
          <a:p>
            <a:pPr algn="l"/>
            <a:r>
              <a:rPr lang="es-ES" altLang="zh-CN" sz="2800" dirty="0" smtClean="0">
                <a:solidFill>
                  <a:schemeClr val="accent2"/>
                </a:solidFill>
              </a:rPr>
              <a:t>(Habier et al 2011)</a:t>
            </a:r>
            <a:br>
              <a:rPr lang="es-ES" altLang="zh-CN" sz="2800" dirty="0" smtClean="0">
                <a:solidFill>
                  <a:schemeClr val="accent2"/>
                </a:solidFill>
              </a:rPr>
            </a:br>
            <a:r>
              <a:rPr lang="en-US" altLang="zh-CN" sz="2800" dirty="0" smtClean="0">
                <a:solidFill>
                  <a:schemeClr val="accent2"/>
                </a:solidFill>
              </a:rPr>
              <a:t>– Accuracy in German Holstein Friesian data set</a:t>
            </a:r>
            <a:endParaRPr lang="zh-CN" altLang="en-US" sz="2800" dirty="0">
              <a:solidFill>
                <a:schemeClr val="accent2"/>
              </a:solidFill>
            </a:endParaRPr>
          </a:p>
        </p:txBody>
      </p:sp>
      <p:pic>
        <p:nvPicPr>
          <p:cNvPr id="7171" name="Picture 3"/>
          <p:cNvPicPr>
            <a:picLocks noChangeAspect="1" noChangeArrowheads="1"/>
          </p:cNvPicPr>
          <p:nvPr/>
        </p:nvPicPr>
        <p:blipFill>
          <a:blip r:embed="rId2"/>
          <a:srcRect/>
          <a:stretch>
            <a:fillRect/>
          </a:stretch>
        </p:blipFill>
        <p:spPr bwMode="auto">
          <a:xfrm>
            <a:off x="762221" y="2061291"/>
            <a:ext cx="7072361" cy="2864118"/>
          </a:xfrm>
          <a:prstGeom prst="rect">
            <a:avLst/>
          </a:prstGeom>
          <a:noFill/>
          <a:ln w="9525">
            <a:noFill/>
            <a:miter lim="800000"/>
            <a:headEnd/>
            <a:tailEnd/>
          </a:ln>
          <a:effectLst/>
        </p:spPr>
      </p:pic>
      <p:sp>
        <p:nvSpPr>
          <p:cNvPr id="4" name="Oval 3"/>
          <p:cNvSpPr/>
          <p:nvPr/>
        </p:nvSpPr>
        <p:spPr>
          <a:xfrm>
            <a:off x="2737385" y="2670408"/>
            <a:ext cx="2371825" cy="5414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78039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normAutofit fontScale="90000"/>
          </a:bodyPr>
          <a:lstStyle/>
          <a:p>
            <a:r>
              <a:rPr lang="en-US" dirty="0" err="1" smtClean="0">
                <a:solidFill>
                  <a:schemeClr val="accent2"/>
                </a:solidFill>
              </a:rPr>
              <a:t>gBLUP</a:t>
            </a:r>
            <a:r>
              <a:rPr lang="en-US" dirty="0" smtClean="0">
                <a:solidFill>
                  <a:schemeClr val="accent2"/>
                </a:solidFill>
              </a:rPr>
              <a:t>: more QTN,  Bayes: less</a:t>
            </a:r>
            <a:endParaRPr lang="en-US" dirty="0">
              <a:solidFill>
                <a:schemeClr val="accent2"/>
              </a:solidFill>
            </a:endParaRPr>
          </a:p>
        </p:txBody>
      </p:sp>
      <p:pic>
        <p:nvPicPr>
          <p:cNvPr id="1026" name="Picture 2"/>
          <p:cNvPicPr>
            <a:picLocks noChangeAspect="1" noChangeArrowheads="1"/>
          </p:cNvPicPr>
          <p:nvPr/>
        </p:nvPicPr>
        <p:blipFill>
          <a:blip r:embed="rId2" cstate="print"/>
          <a:srcRect/>
          <a:stretch>
            <a:fillRect/>
          </a:stretch>
        </p:blipFill>
        <p:spPr bwMode="auto">
          <a:xfrm>
            <a:off x="152400" y="1143000"/>
            <a:ext cx="8829675" cy="4981575"/>
          </a:xfrm>
          <a:prstGeom prst="rect">
            <a:avLst/>
          </a:prstGeom>
          <a:noFill/>
          <a:ln w="9525">
            <a:noFill/>
            <a:miter lim="800000"/>
            <a:headEnd/>
            <a:tailEnd/>
          </a:ln>
        </p:spPr>
      </p:pic>
      <p:sp>
        <p:nvSpPr>
          <p:cNvPr id="5" name="TextBox 4"/>
          <p:cNvSpPr txBox="1"/>
          <p:nvPr/>
        </p:nvSpPr>
        <p:spPr>
          <a:xfrm>
            <a:off x="1676400" y="6248400"/>
            <a:ext cx="6858000" cy="307777"/>
          </a:xfrm>
          <a:prstGeom prst="rect">
            <a:avLst/>
          </a:prstGeom>
          <a:noFill/>
        </p:spPr>
        <p:txBody>
          <a:bodyPr wrap="square" rtlCol="0">
            <a:spAutoFit/>
          </a:bodyPr>
          <a:lstStyle/>
          <a:p>
            <a:pPr algn="ctr"/>
            <a:r>
              <a:rPr lang="en-US" altLang="zh-CN" sz="1400" dirty="0" err="1" smtClean="0"/>
              <a:t>Daetwyler</a:t>
            </a:r>
            <a:r>
              <a:rPr lang="en-US" altLang="zh-CN" sz="1400" dirty="0" smtClean="0"/>
              <a:t> et al., 2010 Genetics, 185 (3) 1021-1031</a:t>
            </a:r>
            <a:endParaRPr lang="en-US" sz="1400" dirty="0"/>
          </a:p>
        </p:txBody>
      </p:sp>
    </p:spTree>
    <p:extLst>
      <p:ext uri="{BB962C8B-B14F-4D97-AF65-F5344CB8AC3E}">
        <p14:creationId xmlns:p14="http://schemas.microsoft.com/office/powerpoint/2010/main" val="1802828586"/>
      </p:ext>
    </p:extLst>
  </p:cSld>
  <p:clrMapOvr>
    <a:masterClrMapping/>
  </p:clrMapOvr>
  <mc:AlternateContent xmlns:mc="http://schemas.openxmlformats.org/markup-compatibility/2006" xmlns:p14="http://schemas.microsoft.com/office/powerpoint/2010/main">
    <mc:Choice Requires="p14">
      <p:transition spd="slow" p14:dur="2000" advTm="57577"/>
    </mc:Choice>
    <mc:Fallback xmlns="">
      <p:transition spd="slow" advTm="57577"/>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3.4|10.3|15.5|16.5|26.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Waveform.thmx</Template>
  <TotalTime>2577</TotalTime>
  <Words>1522</Words>
  <Application>Microsoft Macintosh PowerPoint</Application>
  <PresentationFormat>On-screen Show (4:3)</PresentationFormat>
  <Paragraphs>190</Paragraphs>
  <Slides>40</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Calibri</vt:lpstr>
      <vt:lpstr>Candara</vt:lpstr>
      <vt:lpstr>Constantia</vt:lpstr>
      <vt:lpstr>Phosphate Inline</vt:lpstr>
      <vt:lpstr>Symbol</vt:lpstr>
      <vt:lpstr>Wingdings</vt:lpstr>
      <vt:lpstr>华文新魏</vt:lpstr>
      <vt:lpstr>华文楷体</vt:lpstr>
      <vt:lpstr>宋体</vt:lpstr>
      <vt:lpstr>Waveform</vt:lpstr>
      <vt:lpstr>Statistical Genomics</vt:lpstr>
      <vt:lpstr>Administration</vt:lpstr>
      <vt:lpstr>Outline</vt:lpstr>
      <vt:lpstr>Critical thinking, Creative &amp; Perfection</vt:lpstr>
      <vt:lpstr>Comparison among methods</vt:lpstr>
      <vt:lpstr>Simulated data  (10 CHR, 100cM, 1 QTN per half cM)</vt:lpstr>
      <vt:lpstr>Real data</vt:lpstr>
      <vt:lpstr>(Habier et al 2011) – Accuracy in German Holstein Friesian data set</vt:lpstr>
      <vt:lpstr>gBLUP: more QTN,  Bayes: less</vt:lpstr>
      <vt:lpstr>Cycles of prediction method</vt:lpstr>
      <vt:lpstr>Developments at Zhang Lab</vt:lpstr>
      <vt:lpstr>Compressed MLM is more general</vt:lpstr>
      <vt:lpstr>Cluster analysis</vt:lpstr>
      <vt:lpstr>Compression improve fit &amp; power</vt:lpstr>
      <vt:lpstr>Same trend for prediction accuracy </vt:lpstr>
      <vt:lpstr>The base of gBLUP</vt:lpstr>
      <vt:lpstr>PowerPoint Presentation</vt:lpstr>
      <vt:lpstr>PowerPoint Presentation</vt:lpstr>
      <vt:lpstr>Statistical power of kinship</vt:lpstr>
      <vt:lpstr>Kinship evolution</vt:lpstr>
      <vt:lpstr>Statistical power of kinship from </vt:lpstr>
      <vt:lpstr>Statistical power of kinship from </vt:lpstr>
      <vt:lpstr>SUPER BLUP</vt:lpstr>
      <vt:lpstr>PowerPoint Presentation</vt:lpstr>
      <vt:lpstr>PowerPoint Presentation</vt:lpstr>
      <vt:lpstr>PowerPoint Presentation</vt:lpstr>
      <vt:lpstr>PowerPoint Presentation</vt:lpstr>
      <vt:lpstr>Highlight</vt:lpstr>
      <vt:lpstr>Final remark</vt:lpstr>
      <vt:lpstr>Is Bonferroni criteria conservative?  </vt:lpstr>
      <vt:lpstr>How to establish a reliable threshold?</vt:lpstr>
      <vt:lpstr>When markers are correlated</vt:lpstr>
      <vt:lpstr>PowerPoint Presentation</vt:lpstr>
      <vt:lpstr>How many PC to fit as covariates?</vt:lpstr>
      <vt:lpstr>Analyze subpopulations separately or jointly?</vt:lpstr>
      <vt:lpstr>Keywords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Genomics</dc:title>
  <dc:creator>Zhiwu Zhang</dc:creator>
  <cp:lastModifiedBy>Zhiwu Zhang</cp:lastModifiedBy>
  <cp:revision>185</cp:revision>
  <dcterms:created xsi:type="dcterms:W3CDTF">2013-08-24T13:03:35Z</dcterms:created>
  <dcterms:modified xsi:type="dcterms:W3CDTF">2016-04-29T23:24:59Z</dcterms:modified>
</cp:coreProperties>
</file>