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81" r:id="rId2"/>
    <p:sldId id="403" r:id="rId3"/>
    <p:sldId id="343" r:id="rId4"/>
    <p:sldId id="386" r:id="rId5"/>
    <p:sldId id="387" r:id="rId6"/>
    <p:sldId id="385" r:id="rId7"/>
    <p:sldId id="365" r:id="rId8"/>
    <p:sldId id="374" r:id="rId9"/>
    <p:sldId id="379" r:id="rId10"/>
    <p:sldId id="375" r:id="rId11"/>
    <p:sldId id="394" r:id="rId12"/>
    <p:sldId id="395" r:id="rId13"/>
    <p:sldId id="396" r:id="rId14"/>
    <p:sldId id="397" r:id="rId15"/>
    <p:sldId id="391" r:id="rId16"/>
    <p:sldId id="392" r:id="rId17"/>
    <p:sldId id="373" r:id="rId18"/>
    <p:sldId id="368" r:id="rId19"/>
    <p:sldId id="393" r:id="rId20"/>
    <p:sldId id="369" r:id="rId21"/>
    <p:sldId id="370" r:id="rId22"/>
    <p:sldId id="401" r:id="rId23"/>
    <p:sldId id="398" r:id="rId24"/>
    <p:sldId id="399" r:id="rId25"/>
    <p:sldId id="400" r:id="rId26"/>
    <p:sldId id="3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5"/>
    <p:restoredTop sz="94103"/>
  </p:normalViewPr>
  <p:slideViewPr>
    <p:cSldViewPr snapToGrid="0" snapToObjects="1">
      <p:cViewPr>
        <p:scale>
          <a:sx n="114" d="100"/>
          <a:sy n="114" d="100"/>
        </p:scale>
        <p:origin x="5168" y="2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11: Power, type I error and FDR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 (e.g. 100Kb)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1951173"/>
            <a:ext cx="840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bigNum</a:t>
            </a:r>
            <a:r>
              <a:rPr lang="en-US" dirty="0" smtClean="0"/>
              <a:t>=1e9</a:t>
            </a:r>
          </a:p>
          <a:p>
            <a:r>
              <a:rPr lang="en-US" dirty="0" smtClean="0"/>
              <a:t>resolution=100000</a:t>
            </a:r>
          </a:p>
          <a:p>
            <a:r>
              <a:rPr lang="en-US" dirty="0" smtClean="0"/>
              <a:t>bin=round((</a:t>
            </a:r>
            <a:r>
              <a:rPr lang="en-US" dirty="0" err="1" smtClean="0"/>
              <a:t>myGM</a:t>
            </a:r>
            <a:r>
              <a:rPr lang="en-US" dirty="0" smtClean="0"/>
              <a:t>[,2]*</a:t>
            </a:r>
            <a:r>
              <a:rPr lang="en-US" dirty="0" err="1" smtClean="0"/>
              <a:t>bigNum+myGM</a:t>
            </a:r>
            <a:r>
              <a:rPr lang="en-US" dirty="0" smtClean="0"/>
              <a:t>[,3])/resolution)</a:t>
            </a:r>
          </a:p>
          <a:p>
            <a:r>
              <a:rPr lang="en-US" dirty="0" smtClean="0"/>
              <a:t>result=</a:t>
            </a:r>
            <a:r>
              <a:rPr lang="en-US" dirty="0" err="1" smtClean="0"/>
              <a:t>cbind</a:t>
            </a:r>
            <a:r>
              <a:rPr lang="en-US" dirty="0" smtClean="0"/>
              <a:t>(</a:t>
            </a:r>
            <a:r>
              <a:rPr lang="en-US" dirty="0" err="1" smtClean="0"/>
              <a:t>myGM,t</a:t>
            </a:r>
            <a:r>
              <a:rPr lang="en-US" dirty="0" smtClean="0"/>
              <a:t>(p),bin)</a:t>
            </a:r>
          </a:p>
          <a:p>
            <a:r>
              <a:rPr lang="en-US" dirty="0" smtClean="0"/>
              <a:t>head(result)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834037"/>
            <a:ext cx="5524500" cy="167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00" y="5224687"/>
            <a:ext cx="13843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27389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Minimum p value within bin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1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ins of QTNs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2397036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QTN.bin</a:t>
            </a:r>
            <a:r>
              <a:rPr lang="en-US" dirty="0" smtClean="0"/>
              <a:t>=result[</a:t>
            </a:r>
            <a:r>
              <a:rPr lang="en-US" dirty="0" err="1" smtClean="0"/>
              <a:t>mySim$QTN.position</a:t>
            </a:r>
            <a:r>
              <a:rPr lang="en-US" dirty="0" smtClean="0"/>
              <a:t>,]</a:t>
            </a:r>
          </a:p>
          <a:p>
            <a:r>
              <a:rPr lang="en-US" dirty="0" err="1" smtClean="0"/>
              <a:t>QTN.bin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3911600"/>
            <a:ext cx="7150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Sorted bins of QTNs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2397036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index.qtn.p</a:t>
            </a:r>
            <a:r>
              <a:rPr lang="en-US" dirty="0" smtClean="0"/>
              <a:t>=order(</a:t>
            </a:r>
            <a:r>
              <a:rPr lang="en-US" dirty="0" err="1" smtClean="0"/>
              <a:t>QTN.bin</a:t>
            </a:r>
            <a:r>
              <a:rPr lang="en-US" dirty="0" smtClean="0"/>
              <a:t>[,4])</a:t>
            </a:r>
          </a:p>
          <a:p>
            <a:r>
              <a:rPr lang="en-US" dirty="0" err="1" smtClean="0"/>
              <a:t>QTN.bin</a:t>
            </a:r>
            <a:r>
              <a:rPr lang="en-US" dirty="0" smtClean="0"/>
              <a:t>[</a:t>
            </a:r>
            <a:r>
              <a:rPr lang="en-US" dirty="0" err="1" smtClean="0"/>
              <a:t>index.qtn.p</a:t>
            </a:r>
            <a:r>
              <a:rPr lang="en-US" dirty="0" smtClean="0"/>
              <a:t>,]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75707"/>
            <a:ext cx="7162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and type I 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300" y="2162768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Total number of bins: </a:t>
            </a:r>
            <a:r>
              <a:rPr lang="en-US" dirty="0" smtClean="0">
                <a:solidFill>
                  <a:srgbClr val="FF0000"/>
                </a:solidFill>
              </a:rPr>
              <a:t>3054</a:t>
            </a:r>
            <a:r>
              <a:rPr lang="en-US" dirty="0" smtClean="0"/>
              <a:t> (size of 100kb)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2274"/>
              </p:ext>
            </p:extLst>
          </p:nvPr>
        </p:nvGraphicFramePr>
        <p:xfrm>
          <a:off x="279395" y="2776220"/>
          <a:ext cx="3692238" cy="2882900"/>
        </p:xfrm>
        <a:graphic>
          <a:graphicData uri="http://schemas.openxmlformats.org/drawingml/2006/table">
            <a:tbl>
              <a:tblPr/>
              <a:tblGrid>
                <a:gridCol w="1230746"/>
                <a:gridCol w="1230746"/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4.44E-16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60985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1.38E-10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12918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7.02E-08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31482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2.05E-05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101348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9.58E-02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31573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2.94E-01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22331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9.91E-01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33125" y="5750700"/>
            <a:ext cx="277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FF0000"/>
                </a:solidFill>
                <a:latin typeface="Calibri" charset="0"/>
              </a:rPr>
              <a:t>0.285714286=2/(2+5)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57651"/>
              </p:ext>
            </p:extLst>
          </p:nvPr>
        </p:nvGraphicFramePr>
        <p:xfrm>
          <a:off x="5202379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#False bins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68014"/>
              </p:ext>
            </p:extLst>
          </p:nvPr>
        </p:nvGraphicFramePr>
        <p:xfrm>
          <a:off x="3901905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99348"/>
              </p:ext>
            </p:extLst>
          </p:nvPr>
        </p:nvGraphicFramePr>
        <p:xfrm>
          <a:off x="6502853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FDR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0.285714286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0.985781991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0.988617886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0.989873418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0.991089109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0.992565056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64527"/>
              </p:ext>
            </p:extLst>
          </p:nvPr>
        </p:nvGraphicFramePr>
        <p:xfrm>
          <a:off x="7803327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TypeI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0.000654879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0.1362148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0.19908317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0.256057629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0.327766863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0.437131631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63802" y="6211612"/>
            <a:ext cx="277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>
                <a:solidFill>
                  <a:srgbClr val="FF0000"/>
                </a:solidFill>
                <a:latin typeface="Calibri" charset="0"/>
              </a:rPr>
              <a:t>0.000654879=2/</a:t>
            </a:r>
            <a:r>
              <a:rPr lang="en-US" dirty="0" smtClean="0">
                <a:solidFill>
                  <a:srgbClr val="FF0000"/>
                </a:solidFill>
              </a:rPr>
              <a:t>3054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52796"/>
            <a:ext cx="4757915" cy="34506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Receiver </a:t>
            </a:r>
            <a:r>
              <a:rPr lang="en-US" dirty="0" smtClean="0"/>
              <a:t>Operating </a:t>
            </a:r>
            <a:r>
              <a:rPr lang="en-US" dirty="0"/>
              <a:t>C</a:t>
            </a:r>
            <a:r>
              <a:rPr lang="en-US" dirty="0" smtClean="0"/>
              <a:t>haracteristic</a:t>
            </a:r>
          </a:p>
          <a:p>
            <a:r>
              <a:rPr lang="en-US" dirty="0" smtClean="0"/>
              <a:t>"The </a:t>
            </a:r>
            <a:r>
              <a:rPr lang="en-US" dirty="0"/>
              <a:t>curve is created by plotting the true positive rate </a:t>
            </a:r>
            <a:r>
              <a:rPr lang="en-US" dirty="0" smtClean="0"/>
              <a:t>against </a:t>
            </a:r>
            <a:r>
              <a:rPr lang="en-US" dirty="0"/>
              <a:t>the false positive </a:t>
            </a:r>
            <a:r>
              <a:rPr lang="en-US" dirty="0" smtClean="0"/>
              <a:t>rate </a:t>
            </a:r>
            <a:r>
              <a:rPr lang="en-US" dirty="0"/>
              <a:t>at various threshold </a:t>
            </a:r>
            <a:r>
              <a:rPr lang="en-US" dirty="0" smtClean="0"/>
              <a:t>settings." -Wikipedia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1" y="2775453"/>
            <a:ext cx="2728401" cy="325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9981" y="6033338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Calibri" charset="0"/>
              </a:rPr>
              <a:t>FDR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5068605" y="4341825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517" y="6396983"/>
            <a:ext cx="325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Liu et. al. </a:t>
            </a:r>
            <a:r>
              <a:rPr lang="en-US" dirty="0" err="1" smtClean="0"/>
              <a:t>PLoS</a:t>
            </a:r>
            <a:r>
              <a:rPr lang="en-US" dirty="0" smtClean="0"/>
              <a:t> Genetics,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err="1" smtClean="0"/>
              <a:t>GAPIT.FDR.TypeI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527300"/>
            <a:ext cx="840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library(compiler</a:t>
            </a:r>
            <a:r>
              <a:rPr lang="en-US" sz="2400" dirty="0"/>
              <a:t>) #required for </a:t>
            </a:r>
            <a:r>
              <a:rPr lang="en-US" sz="2400" dirty="0" err="1" smtClean="0"/>
              <a:t>cmpfun</a:t>
            </a:r>
            <a:endParaRPr lang="en-US" sz="2400" dirty="0"/>
          </a:p>
          <a:p>
            <a:r>
              <a:rPr lang="en-US" sz="2400" dirty="0" smtClean="0"/>
              <a:t>source</a:t>
            </a:r>
            <a:r>
              <a:rPr lang="en-US" sz="2400" dirty="0"/>
              <a:t>("http://</a:t>
            </a:r>
            <a:r>
              <a:rPr lang="en-US" sz="2400" dirty="0" err="1"/>
              <a:t>www.zzlab.net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 smtClean="0"/>
              <a:t>")</a:t>
            </a:r>
          </a:p>
          <a:p>
            <a:r>
              <a:rPr lang="en-US" sz="2400" dirty="0" err="1" smtClean="0"/>
              <a:t>myStat</a:t>
            </a:r>
            <a:r>
              <a:rPr lang="en-US" sz="2400" dirty="0" smtClean="0"/>
              <a:t>=</a:t>
            </a:r>
            <a:r>
              <a:rPr lang="en-US" sz="2400" dirty="0" err="1" smtClean="0"/>
              <a:t>GAPIT.FDR.TypeI</a:t>
            </a:r>
            <a:r>
              <a:rPr lang="en-US" sz="2400" dirty="0" smtClean="0"/>
              <a:t>(</a:t>
            </a:r>
          </a:p>
          <a:p>
            <a:r>
              <a:rPr lang="en-US" sz="2400" dirty="0" smtClean="0"/>
              <a:t>WS=c(1e0,1e3,1e4,1e5</a:t>
            </a:r>
            <a:r>
              <a:rPr lang="en-US" sz="2400" dirty="0"/>
              <a:t>), </a:t>
            </a:r>
            <a:r>
              <a:rPr lang="en-US" sz="2400" dirty="0" smtClean="0"/>
              <a:t>GM=</a:t>
            </a:r>
            <a:r>
              <a:rPr lang="en-US" sz="2400" dirty="0" err="1" smtClean="0"/>
              <a:t>myGM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seqQTN</a:t>
            </a:r>
            <a:r>
              <a:rPr lang="en-US" sz="2400" dirty="0" smtClean="0"/>
              <a:t>=</a:t>
            </a:r>
            <a:r>
              <a:rPr lang="en-US" sz="2400" dirty="0" err="1" smtClean="0"/>
              <a:t>mySim$QTN.position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GWAS=result)</a:t>
            </a:r>
          </a:p>
          <a:p>
            <a:r>
              <a:rPr lang="en-US" sz="2400" dirty="0" err="1" smtClean="0"/>
              <a:t>str</a:t>
            </a:r>
            <a:r>
              <a:rPr lang="en-US" sz="2400" dirty="0" smtClean="0"/>
              <a:t>(</a:t>
            </a:r>
            <a:r>
              <a:rPr lang="en-US" sz="2400" dirty="0" err="1" smtClean="0"/>
              <a:t>myStat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1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6717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(AUC)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</a:t>
            </a:r>
            <a:r>
              <a:rPr lang="pl-PL" sz="2000" dirty="0" smtClean="0"/>
              <a:t>(5,2,5,2</a:t>
            </a:r>
            <a:r>
              <a:rPr lang="pl-PL" sz="2000" dirty="0"/>
              <a:t>))</a:t>
            </a:r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myStat$FDR</a:t>
            </a:r>
            <a:r>
              <a:rPr lang="en-US" sz="2000" dirty="0" smtClean="0"/>
              <a:t>[,1],</a:t>
            </a:r>
            <a:r>
              <a:rPr lang="en-US" sz="2000" dirty="0" err="1" smtClean="0"/>
              <a:t>myStat$Power,type</a:t>
            </a:r>
            <a:r>
              <a:rPr lang="en-US" sz="2000" dirty="0" smtClean="0"/>
              <a:t>="b")</a:t>
            </a:r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myStat$TypeI</a:t>
            </a:r>
            <a:r>
              <a:rPr lang="en-US" sz="2000" dirty="0" smtClean="0"/>
              <a:t>[,</a:t>
            </a:r>
            <a:r>
              <a:rPr lang="en-US" sz="2000" dirty="0"/>
              <a:t>1],</a:t>
            </a:r>
            <a:r>
              <a:rPr lang="en-US" sz="2000" dirty="0" err="1"/>
              <a:t>myStat$Power,type</a:t>
            </a:r>
            <a:r>
              <a:rPr lang="en-US" sz="2000" dirty="0"/>
              <a:t>="b</a:t>
            </a:r>
            <a:r>
              <a:rPr lang="en-US" sz="2000" dirty="0" smtClean="0"/>
              <a:t>")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2691384"/>
            <a:ext cx="585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347787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nrep</a:t>
            </a:r>
            <a:r>
              <a:rPr lang="en-US" sz="2000" dirty="0" smtClean="0"/>
              <a:t>=100</a:t>
            </a:r>
          </a:p>
          <a:p>
            <a:r>
              <a:rPr lang="en-US" sz="2000" dirty="0" err="1" smtClean="0"/>
              <a:t>set.seed</a:t>
            </a:r>
            <a:r>
              <a:rPr lang="en-US" sz="2000" dirty="0" smtClean="0"/>
              <a:t>(99164)</a:t>
            </a:r>
          </a:p>
          <a:p>
            <a:r>
              <a:rPr lang="en-US" sz="2000" dirty="0" err="1" smtClean="0"/>
              <a:t>statRep</a:t>
            </a:r>
            <a:r>
              <a:rPr lang="en-US" sz="2000" dirty="0" smtClean="0"/>
              <a:t>=replicate(</a:t>
            </a:r>
            <a:r>
              <a:rPr lang="en-US" sz="2000" dirty="0" err="1" smtClean="0"/>
              <a:t>nrep</a:t>
            </a:r>
            <a:r>
              <a:rPr lang="en-US" sz="2000" dirty="0" smtClean="0"/>
              <a:t>, {</a:t>
            </a:r>
            <a:endParaRPr lang="en-US" sz="2000" dirty="0"/>
          </a:p>
          <a:p>
            <a:r>
              <a:rPr lang="en-US" sz="2000" dirty="0" err="1"/>
              <a:t>mySim</a:t>
            </a:r>
            <a:r>
              <a:rPr lang="en-US" sz="2000" dirty="0"/>
              <a:t>=G2P(X=</a:t>
            </a:r>
            <a:r>
              <a:rPr lang="en-US" sz="2000" dirty="0" err="1"/>
              <a:t>myGD</a:t>
            </a:r>
            <a:r>
              <a:rPr lang="en-US" sz="2000" dirty="0"/>
              <a:t>[,-1],h2=</a:t>
            </a:r>
            <a:r>
              <a:rPr lang="en-US" sz="2000" dirty="0" smtClean="0"/>
              <a:t>.5,alpha=1,NQTN=10,distribution</a:t>
            </a:r>
            <a:r>
              <a:rPr lang="en-US" sz="2000" dirty="0"/>
              <a:t>="norm")</a:t>
            </a:r>
          </a:p>
          <a:p>
            <a:r>
              <a:rPr lang="en-US" sz="2000" dirty="0"/>
              <a:t>p=p= </a:t>
            </a:r>
            <a:r>
              <a:rPr lang="en-US" sz="2000" dirty="0" err="1" smtClean="0"/>
              <a:t>GWASbyCor</a:t>
            </a:r>
            <a:r>
              <a:rPr lang="en-US" sz="2000" dirty="0" smtClean="0"/>
              <a:t>(X=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[,-1],y=</a:t>
            </a:r>
            <a:r>
              <a:rPr lang="en-US" sz="2000" dirty="0" err="1" smtClean="0"/>
              <a:t>mySim$y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seqQTN</a:t>
            </a:r>
            <a:r>
              <a:rPr lang="en-US" sz="2000" dirty="0" smtClean="0"/>
              <a:t>=</a:t>
            </a:r>
            <a:r>
              <a:rPr lang="en-US" sz="2000" dirty="0" err="1" smtClean="0"/>
              <a:t>mySim$QTN.position</a:t>
            </a:r>
            <a:endParaRPr lang="en-US" sz="2000" dirty="0" smtClean="0"/>
          </a:p>
          <a:p>
            <a:r>
              <a:rPr lang="en-US" sz="2000" dirty="0" err="1" smtClean="0"/>
              <a:t>myGWAS</a:t>
            </a:r>
            <a:r>
              <a:rPr lang="en-US" sz="2000" dirty="0" smtClean="0"/>
              <a:t>=</a:t>
            </a:r>
            <a:r>
              <a:rPr lang="en-US" sz="2000" dirty="0" err="1" smtClean="0"/>
              <a:t>cbind</a:t>
            </a:r>
            <a:r>
              <a:rPr lang="en-US" sz="2000" dirty="0" smtClean="0"/>
              <a:t>(</a:t>
            </a:r>
            <a:r>
              <a:rPr lang="en-US" sz="2000" dirty="0" err="1" smtClean="0"/>
              <a:t>myGM,t</a:t>
            </a:r>
            <a:r>
              <a:rPr lang="en-US" sz="2000" dirty="0" smtClean="0"/>
              <a:t>(p),NA)</a:t>
            </a:r>
          </a:p>
          <a:p>
            <a:r>
              <a:rPr lang="en-US" sz="2000" dirty="0" err="1"/>
              <a:t>myStat</a:t>
            </a:r>
            <a:r>
              <a:rPr lang="en-US" sz="2000" dirty="0"/>
              <a:t>=</a:t>
            </a:r>
            <a:r>
              <a:rPr lang="en-US" sz="2000" dirty="0" err="1"/>
              <a:t>GAPIT.FDR.TypeI</a:t>
            </a:r>
            <a:r>
              <a:rPr lang="en-US" sz="2000" dirty="0"/>
              <a:t>(WS=c(1e0,1e3,1e4,1e5), </a:t>
            </a:r>
            <a:r>
              <a:rPr lang="en-US" sz="2000" dirty="0" smtClean="0"/>
              <a:t>GM=</a:t>
            </a:r>
            <a:r>
              <a:rPr lang="en-US" sz="2000" dirty="0" err="1" smtClean="0"/>
              <a:t>myGM,seqQTN</a:t>
            </a:r>
            <a:r>
              <a:rPr lang="en-US" sz="2000" dirty="0" smtClean="0"/>
              <a:t>=</a:t>
            </a:r>
            <a:r>
              <a:rPr lang="en-US" sz="2000" dirty="0" err="1" smtClean="0"/>
              <a:t>mySim$QTN.position,GWAS</a:t>
            </a:r>
            <a:r>
              <a:rPr lang="en-US" sz="2000" dirty="0" smtClean="0"/>
              <a:t>=</a:t>
            </a:r>
            <a:r>
              <a:rPr lang="en-US" sz="2000" dirty="0" err="1"/>
              <a:t>myGWAS</a:t>
            </a:r>
            <a:r>
              <a:rPr lang="en-US" sz="2000" dirty="0" err="1" smtClean="0"/>
              <a:t>,maxOut</a:t>
            </a:r>
            <a:r>
              <a:rPr lang="en-US" sz="2000" dirty="0" smtClean="0"/>
              <a:t>=100,MaxBP=1e10)</a:t>
            </a:r>
          </a:p>
          <a:p>
            <a:r>
              <a:rPr lang="en-US" sz="2000" dirty="0" smtClean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6895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547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str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statRep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31455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5218772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midterm exam posted on blackboard</a:t>
            </a:r>
          </a:p>
          <a:p>
            <a:r>
              <a:rPr lang="en-US" dirty="0" smtClean="0"/>
              <a:t>Homework3: due Mar 1, Wednesday, 3:10PM</a:t>
            </a:r>
          </a:p>
          <a:p>
            <a:r>
              <a:rPr lang="en-US" dirty="0"/>
              <a:t>M</a:t>
            </a:r>
            <a:r>
              <a:rPr lang="en-US" dirty="0" smtClean="0"/>
              <a:t>idterm exam: February 24, </a:t>
            </a:r>
            <a:r>
              <a:rPr lang="en-US" dirty="0"/>
              <a:t>Friday, </a:t>
            </a:r>
            <a:r>
              <a:rPr lang="en-US" dirty="0" smtClean="0"/>
              <a:t>30 </a:t>
            </a:r>
            <a:r>
              <a:rPr lang="en-US" dirty="0"/>
              <a:t>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</a:t>
            </a:r>
            <a:r>
              <a:rPr lang="en-US" dirty="0" smtClean="0"/>
              <a:t>75 minutes </a:t>
            </a:r>
            <a:r>
              <a:rPr lang="en-US" dirty="0"/>
              <a:t>(</a:t>
            </a:r>
            <a:r>
              <a:rPr lang="en-US" dirty="0" smtClean="0"/>
              <a:t>3:10-4:25PM</a:t>
            </a:r>
            <a:r>
              <a:rPr lang="en-US" dirty="0"/>
              <a:t>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over 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2578868"/>
            <a:ext cx="891032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power=</a:t>
            </a:r>
            <a:r>
              <a:rPr lang="en-US" sz="2000" dirty="0" err="1"/>
              <a:t>statRep</a:t>
            </a:r>
            <a:r>
              <a:rPr lang="en-US" sz="2000" dirty="0"/>
              <a:t>[[2</a:t>
            </a:r>
            <a:r>
              <a:rPr lang="en-US" sz="2000" dirty="0" smtClean="0"/>
              <a:t>]]</a:t>
            </a:r>
          </a:p>
          <a:p>
            <a:endParaRPr lang="en-US" sz="2000" dirty="0" smtClean="0"/>
          </a:p>
          <a:p>
            <a:r>
              <a:rPr lang="en-US" sz="2000" dirty="0" smtClean="0"/>
              <a:t>#FDR</a:t>
            </a:r>
            <a:endParaRPr lang="en-US" sz="2000" dirty="0"/>
          </a:p>
          <a:p>
            <a:r>
              <a:rPr lang="en-US" sz="2000" dirty="0" err="1"/>
              <a:t>s.fdr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2"/>
                </a:solidFill>
              </a:rPr>
              <a:t>3</a:t>
            </a:r>
            <a:r>
              <a:rPr lang="en-US" sz="2000" dirty="0"/>
              <a:t>,length(</a:t>
            </a:r>
            <a:r>
              <a:rPr lang="en-US" sz="2000" dirty="0" err="1"/>
              <a:t>statRep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fdr.mean</a:t>
            </a:r>
            <a:r>
              <a:rPr lang="en-US" sz="2000" dirty="0"/>
              <a:t>=Reduce ("+", </a:t>
            </a:r>
            <a:r>
              <a:rPr lang="en-US" sz="2000" dirty="0" err="1"/>
              <a:t>fdr</a:t>
            </a:r>
            <a:r>
              <a:rPr lang="en-US" sz="2000" dirty="0"/>
              <a:t>) / length(</a:t>
            </a:r>
            <a:r>
              <a:rPr lang="en-US" sz="2000" dirty="0" err="1"/>
              <a:t>fdr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#AUC: power vs. FDR</a:t>
            </a:r>
            <a:endParaRPr lang="en-US" sz="2000" dirty="0"/>
          </a:p>
          <a:p>
            <a:r>
              <a:rPr lang="en-US" sz="2000" dirty="0" err="1"/>
              <a:t>s.auc.fdr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2"/>
                </a:solidFill>
              </a:rPr>
              <a:t>6</a:t>
            </a:r>
            <a:r>
              <a:rPr lang="en-US" sz="2000" dirty="0"/>
              <a:t>,length(</a:t>
            </a:r>
            <a:r>
              <a:rPr lang="en-US" sz="2000" dirty="0" err="1"/>
              <a:t>statRep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auc.fdr</a:t>
            </a:r>
            <a:r>
              <a:rPr lang="en-US" sz="2000" dirty="0" smtClean="0"/>
              <a:t>=</a:t>
            </a:r>
            <a:r>
              <a:rPr lang="en-US" sz="2000" dirty="0" err="1" smtClean="0"/>
              <a:t>statRep</a:t>
            </a:r>
            <a:r>
              <a:rPr lang="en-US" sz="2000" dirty="0" smtClean="0"/>
              <a:t>[</a:t>
            </a:r>
            <a:r>
              <a:rPr lang="en-US" sz="2000" dirty="0" err="1" smtClean="0"/>
              <a:t>s.auc.fdr</a:t>
            </a:r>
            <a:r>
              <a:rPr lang="en-US" sz="2000" dirty="0" smtClean="0"/>
              <a:t>]</a:t>
            </a:r>
          </a:p>
          <a:p>
            <a:r>
              <a:rPr lang="en-US" sz="2000" dirty="0" err="1" smtClean="0"/>
              <a:t>auc.fdr.mean</a:t>
            </a:r>
            <a:r>
              <a:rPr lang="en-US" sz="2000" dirty="0" smtClean="0"/>
              <a:t>=Reduce </a:t>
            </a:r>
            <a:r>
              <a:rPr lang="en-US" sz="2000" dirty="0"/>
              <a:t>("+", </a:t>
            </a:r>
            <a:r>
              <a:rPr lang="en-US" sz="2000" dirty="0" err="1"/>
              <a:t>auc.fdr</a:t>
            </a:r>
            <a:r>
              <a:rPr lang="en-US" sz="2000" dirty="0"/>
              <a:t>) / length(</a:t>
            </a:r>
            <a:r>
              <a:rPr lang="en-US" sz="2000" dirty="0" err="1"/>
              <a:t>auc.fdr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57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power vs. FDR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theColor</a:t>
            </a:r>
            <a:r>
              <a:rPr lang="en-US" sz="2000" dirty="0"/>
              <a:t>=rainbow(4)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fdr.mean</a:t>
            </a:r>
            <a:r>
              <a:rPr lang="en-US" sz="2000" dirty="0"/>
              <a:t>[,1],power , type="b", col=</a:t>
            </a:r>
            <a:r>
              <a:rPr lang="en-US" sz="2000" dirty="0" err="1"/>
              <a:t>theColor</a:t>
            </a:r>
            <a:r>
              <a:rPr lang="en-US" sz="2000" dirty="0"/>
              <a:t> [1],</a:t>
            </a:r>
            <a:r>
              <a:rPr lang="en-US" sz="2000" dirty="0" err="1"/>
              <a:t>xlim</a:t>
            </a:r>
            <a:r>
              <a:rPr lang="en-US" sz="2000" dirty="0"/>
              <a:t>=c(0,1))</a:t>
            </a:r>
          </a:p>
          <a:p>
            <a:r>
              <a:rPr lang="en-US" sz="2000" dirty="0"/>
              <a:t>for(</a:t>
            </a:r>
            <a:r>
              <a:rPr lang="en-US" sz="2000" dirty="0" err="1"/>
              <a:t>i</a:t>
            </a:r>
            <a:r>
              <a:rPr lang="en-US" sz="2000" dirty="0"/>
              <a:t> in 2:ncol(</a:t>
            </a:r>
            <a:r>
              <a:rPr lang="en-US" sz="2000" dirty="0" err="1"/>
              <a:t>fdr.mean</a:t>
            </a:r>
            <a:r>
              <a:rPr lang="en-US" sz="2000" dirty="0"/>
              <a:t>)){</a:t>
            </a:r>
          </a:p>
          <a:p>
            <a:r>
              <a:rPr lang="en-US" sz="2000" dirty="0"/>
              <a:t>  lines(</a:t>
            </a:r>
            <a:r>
              <a:rPr lang="en-US" sz="2000" dirty="0" err="1"/>
              <a:t>fdr.mean</a:t>
            </a:r>
            <a:r>
              <a:rPr lang="en-US" sz="2000" dirty="0"/>
              <a:t>[,</a:t>
            </a:r>
            <a:r>
              <a:rPr lang="en-US" sz="2000" dirty="0" err="1"/>
              <a:t>i</a:t>
            </a:r>
            <a:r>
              <a:rPr lang="en-US" sz="2000" dirty="0"/>
              <a:t>], power , type="b", col= </a:t>
            </a:r>
            <a:r>
              <a:rPr lang="en-US" sz="2000" dirty="0" err="1"/>
              <a:t>theColor</a:t>
            </a:r>
            <a:r>
              <a:rPr lang="en-US" sz="2000" dirty="0"/>
              <a:t> 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r>
              <a:rPr lang="en-US" sz="20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2844800"/>
            <a:ext cx="6261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AUC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176" y="2042579"/>
            <a:ext cx="8676144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barplot</a:t>
            </a:r>
            <a:r>
              <a:rPr lang="en-US" sz="2000" dirty="0" smtClean="0"/>
              <a:t>(</a:t>
            </a:r>
            <a:r>
              <a:rPr lang="en-US" sz="2000" dirty="0" err="1" smtClean="0"/>
              <a:t>auc.fdr.mean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names.arg</a:t>
            </a:r>
            <a:r>
              <a:rPr lang="en-US" sz="2000" dirty="0" smtClean="0"/>
              <a:t>=c("1bp", "1K", "10K","100K"), </a:t>
            </a:r>
          </a:p>
          <a:p>
            <a:r>
              <a:rPr lang="en-US" sz="2000" dirty="0" err="1" smtClean="0"/>
              <a:t>xlab</a:t>
            </a:r>
            <a:r>
              <a:rPr lang="en-US" sz="2000" dirty="0" smtClean="0"/>
              <a:t>="Resolution",</a:t>
            </a:r>
          </a:p>
          <a:p>
            <a:r>
              <a:rPr lang="en-US" sz="2000" dirty="0" err="1" smtClean="0"/>
              <a:t>ylab</a:t>
            </a:r>
            <a:r>
              <a:rPr lang="en-US" sz="2000" dirty="0" smtClean="0"/>
              <a:t>="AUC")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6" y="3124200"/>
            <a:ext cx="7086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60" y="2901898"/>
            <a:ext cx="6878753" cy="267260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2</a:t>
            </a:r>
            <a:r>
              <a:rPr lang="en-US" dirty="0" smtClean="0"/>
              <a:t>= 25% vs. 75%</a:t>
            </a:r>
          </a:p>
          <a:p>
            <a:r>
              <a:rPr lang="en-US" dirty="0" smtClean="0"/>
              <a:t>10 QTNs</a:t>
            </a:r>
          </a:p>
          <a:p>
            <a:r>
              <a:rPr lang="en-US" dirty="0" smtClean="0"/>
              <a:t>Normal distributed QTN effect</a:t>
            </a:r>
          </a:p>
          <a:p>
            <a:r>
              <a:rPr lang="en-US" dirty="0" smtClean="0"/>
              <a:t>100kb resolution</a:t>
            </a:r>
          </a:p>
          <a:p>
            <a:r>
              <a:rPr lang="en-US" dirty="0" smtClean="0"/>
              <a:t>Power against Type I error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with different heritability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2783"/>
          </a:xfrm>
        </p:spPr>
        <p:txBody>
          <a:bodyPr/>
          <a:lstStyle/>
          <a:p>
            <a:r>
              <a:rPr lang="en-US" dirty="0" smtClean="0"/>
              <a:t>Simulation and GWAS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42" y="986493"/>
            <a:ext cx="8947516" cy="313932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nrep</a:t>
            </a:r>
            <a:r>
              <a:rPr lang="en-US" dirty="0"/>
              <a:t>=100</a:t>
            </a:r>
          </a:p>
          <a:p>
            <a:r>
              <a:rPr lang="en-US" dirty="0" err="1"/>
              <a:t>set.seed</a:t>
            </a:r>
            <a:r>
              <a:rPr lang="en-US" dirty="0"/>
              <a:t>(99164</a:t>
            </a:r>
            <a:r>
              <a:rPr lang="en-US" dirty="0" smtClean="0"/>
              <a:t>)</a:t>
            </a:r>
          </a:p>
          <a:p>
            <a:r>
              <a:rPr lang="en-US" dirty="0" smtClean="0"/>
              <a:t>#h2=25%</a:t>
            </a:r>
            <a:endParaRPr lang="en-US" dirty="0"/>
          </a:p>
          <a:p>
            <a:r>
              <a:rPr lang="en-US" dirty="0" smtClean="0"/>
              <a:t>statRep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=replicate(</a:t>
            </a:r>
            <a:r>
              <a:rPr lang="en-US" dirty="0" err="1" smtClean="0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</a:t>
            </a:r>
            <a:r>
              <a:rPr lang="en-US" dirty="0" smtClean="0"/>
              <a:t>h2=</a:t>
            </a:r>
            <a:r>
              <a:rPr lang="en-US" dirty="0" smtClean="0">
                <a:solidFill>
                  <a:srgbClr val="FF0000"/>
                </a:solidFill>
              </a:rPr>
              <a:t>.25</a:t>
            </a:r>
            <a:r>
              <a:rPr lang="en-US" dirty="0" smtClean="0"/>
              <a:t>,alpha=1,NQTN=10,distribution</a:t>
            </a:r>
            <a:r>
              <a:rPr lang="en-US" dirty="0"/>
              <a:t>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</a:t>
            </a:r>
            <a:r>
              <a:rPr lang="en-US" dirty="0" smtClean="0"/>
              <a:t>)})</a:t>
            </a:r>
          </a:p>
          <a:p>
            <a:r>
              <a:rPr lang="en-US" dirty="0" smtClean="0"/>
              <a:t>)})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242" y="4276364"/>
            <a:ext cx="8947516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#h2=75</a:t>
            </a:r>
            <a:r>
              <a:rPr lang="en-US" dirty="0"/>
              <a:t>%</a:t>
            </a:r>
          </a:p>
          <a:p>
            <a:r>
              <a:rPr lang="en-US" dirty="0" smtClean="0"/>
              <a:t>statRep</a:t>
            </a:r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dirty="0" smtClean="0"/>
              <a:t>=replicate(</a:t>
            </a:r>
            <a:r>
              <a:rPr lang="en-US" dirty="0" err="1" smtClean="0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.75</a:t>
            </a:r>
            <a:r>
              <a:rPr lang="en-US" dirty="0" smtClean="0"/>
              <a:t>,alpha=1,NQTN=10,distribution</a:t>
            </a:r>
            <a:r>
              <a:rPr lang="en-US" dirty="0"/>
              <a:t>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</a:t>
            </a:r>
            <a:r>
              <a:rPr lang="en-US" dirty="0" smtClean="0"/>
              <a:t>)})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2783"/>
          </a:xfrm>
        </p:spPr>
        <p:txBody>
          <a:bodyPr/>
          <a:lstStyle/>
          <a:p>
            <a:r>
              <a:rPr lang="en-US" dirty="0" smtClean="0"/>
              <a:t>Means and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396" y="2044477"/>
            <a:ext cx="4292389" cy="424731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power25=statRep25[[</a:t>
            </a:r>
            <a:r>
              <a:rPr lang="en-US" dirty="0"/>
              <a:t>2</a:t>
            </a:r>
            <a:r>
              <a:rPr lang="en-US" dirty="0" smtClean="0"/>
              <a:t>]]</a:t>
            </a:r>
            <a:endParaRPr lang="en-US" dirty="0"/>
          </a:p>
          <a:p>
            <a:r>
              <a:rPr lang="en-US" dirty="0" smtClean="0"/>
              <a:t>s.t1=</a:t>
            </a:r>
            <a:r>
              <a:rPr lang="en-US" dirty="0" err="1" smtClean="0"/>
              <a:t>seq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,length(statRep25),</a:t>
            </a:r>
            <a:r>
              <a:rPr lang="en-US" dirty="0"/>
              <a:t>7)</a:t>
            </a:r>
          </a:p>
          <a:p>
            <a:r>
              <a:rPr lang="en-US" dirty="0" smtClean="0"/>
              <a:t>t1=statRep25[s.t1]</a:t>
            </a:r>
            <a:endParaRPr lang="en-US" dirty="0"/>
          </a:p>
          <a:p>
            <a:r>
              <a:rPr lang="en-US" dirty="0" smtClean="0"/>
              <a:t>t1.mean.25=Reduce </a:t>
            </a:r>
            <a:r>
              <a:rPr lang="en-US" dirty="0"/>
              <a:t>("+", </a:t>
            </a:r>
            <a:r>
              <a:rPr lang="en-US" dirty="0" smtClean="0"/>
              <a:t>t1) </a:t>
            </a:r>
            <a:r>
              <a:rPr lang="en-US" dirty="0"/>
              <a:t>/ </a:t>
            </a:r>
            <a:r>
              <a:rPr lang="en-US" dirty="0" smtClean="0"/>
              <a:t>length(t1)</a:t>
            </a:r>
          </a:p>
          <a:p>
            <a:endParaRPr lang="en-US" dirty="0"/>
          </a:p>
          <a:p>
            <a:r>
              <a:rPr lang="en-US" dirty="0" smtClean="0"/>
              <a:t>power75=statRep75</a:t>
            </a:r>
            <a:r>
              <a:rPr lang="en-US" dirty="0"/>
              <a:t>[[2]]</a:t>
            </a:r>
          </a:p>
          <a:p>
            <a:r>
              <a:rPr lang="en-US" dirty="0" smtClean="0"/>
              <a:t>s.t1=</a:t>
            </a:r>
            <a:r>
              <a:rPr lang="en-US" dirty="0" err="1" smtClean="0"/>
              <a:t>seq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,length(statRep75</a:t>
            </a:r>
            <a:r>
              <a:rPr lang="en-US" dirty="0"/>
              <a:t>),7)</a:t>
            </a:r>
          </a:p>
          <a:p>
            <a:r>
              <a:rPr lang="en-US" dirty="0" smtClean="0"/>
              <a:t>t1=statRep75[s.t1</a:t>
            </a:r>
            <a:r>
              <a:rPr lang="en-US" dirty="0"/>
              <a:t>]</a:t>
            </a:r>
          </a:p>
          <a:p>
            <a:r>
              <a:rPr lang="en-US" dirty="0" smtClean="0"/>
              <a:t>t1.mean.75=Reduce </a:t>
            </a:r>
            <a:r>
              <a:rPr lang="en-US" dirty="0"/>
              <a:t>("+", t1) / length(t1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plot(t1.mean.25[,4],power25, </a:t>
            </a:r>
            <a:r>
              <a:rPr lang="en-US" dirty="0"/>
              <a:t>type="b", </a:t>
            </a:r>
            <a:r>
              <a:rPr lang="en-US" dirty="0" smtClean="0"/>
              <a:t>col="blue",</a:t>
            </a:r>
            <a:r>
              <a:rPr lang="en-US" dirty="0" err="1" smtClean="0"/>
              <a:t>xlim</a:t>
            </a:r>
            <a:r>
              <a:rPr lang="en-US" dirty="0" smtClean="0"/>
              <a:t>=c(0,1</a:t>
            </a:r>
            <a:r>
              <a:rPr lang="en-US" dirty="0"/>
              <a:t>))</a:t>
            </a:r>
          </a:p>
          <a:p>
            <a:r>
              <a:rPr lang="en-US" dirty="0" smtClean="0"/>
              <a:t>lines(t1.mean.75[,4], power75, </a:t>
            </a:r>
            <a:r>
              <a:rPr lang="en-US" dirty="0"/>
              <a:t>type="b", col= </a:t>
            </a:r>
            <a:r>
              <a:rPr lang="en-US" dirty="0" smtClean="0"/>
              <a:t>"red")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48" y="1968185"/>
            <a:ext cx="42164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599" cy="3611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charset="0"/>
              </a:rPr>
              <a:t>Simulation of phenotype from genotype</a:t>
            </a:r>
          </a:p>
          <a:p>
            <a:r>
              <a:rPr lang="en-US" dirty="0" smtClean="0">
                <a:latin typeface="Constantia" charset="0"/>
              </a:rPr>
              <a:t>GWAS by correlation</a:t>
            </a:r>
          </a:p>
          <a:p>
            <a:r>
              <a:rPr lang="en-US" dirty="0" smtClean="0">
                <a:latin typeface="Constantia" charset="0"/>
              </a:rPr>
              <a:t>Power</a:t>
            </a:r>
          </a:p>
          <a:p>
            <a:r>
              <a:rPr lang="en-US" dirty="0" smtClean="0">
                <a:latin typeface="Constantia" charset="0"/>
              </a:rPr>
              <a:t>FDR</a:t>
            </a:r>
          </a:p>
          <a:p>
            <a:r>
              <a:rPr lang="en-US" dirty="0" smtClean="0">
                <a:latin typeface="Constantia" charset="0"/>
              </a:rPr>
              <a:t>Cutoff</a:t>
            </a:r>
          </a:p>
          <a:p>
            <a:r>
              <a:rPr lang="en-US" dirty="0" smtClean="0">
                <a:latin typeface="Constantia" charset="0"/>
              </a:rPr>
              <a:t>Null distribution of p values</a:t>
            </a:r>
          </a:p>
          <a:p>
            <a:r>
              <a:rPr lang="en-US" dirty="0" smtClean="0">
                <a:latin typeface="Constantia" charset="0"/>
              </a:rPr>
              <a:t>Resolution</a:t>
            </a:r>
          </a:p>
          <a:p>
            <a:r>
              <a:rPr lang="en-US" dirty="0" smtClean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599" cy="3611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charset="0"/>
              </a:rPr>
              <a:t>Simulation of phenotype from genotype</a:t>
            </a:r>
          </a:p>
          <a:p>
            <a:r>
              <a:rPr lang="en-US" dirty="0" smtClean="0">
                <a:latin typeface="Constantia" charset="0"/>
              </a:rPr>
              <a:t>GWAS by correlation</a:t>
            </a:r>
          </a:p>
          <a:p>
            <a:r>
              <a:rPr lang="en-US" dirty="0" smtClean="0">
                <a:latin typeface="Constantia" charset="0"/>
              </a:rPr>
              <a:t>Power</a:t>
            </a:r>
          </a:p>
          <a:p>
            <a:r>
              <a:rPr lang="en-US" dirty="0" smtClean="0">
                <a:latin typeface="Constantia" charset="0"/>
              </a:rPr>
              <a:t>FDR</a:t>
            </a:r>
          </a:p>
          <a:p>
            <a:r>
              <a:rPr lang="en-US" dirty="0" smtClean="0">
                <a:latin typeface="Constantia" charset="0"/>
              </a:rPr>
              <a:t>Cutoff</a:t>
            </a:r>
          </a:p>
          <a:p>
            <a:r>
              <a:rPr lang="en-US" dirty="0" smtClean="0">
                <a:latin typeface="Constantia" charset="0"/>
              </a:rPr>
              <a:t>Null distribution of p values</a:t>
            </a:r>
          </a:p>
          <a:p>
            <a:r>
              <a:rPr lang="en-US" dirty="0" smtClean="0">
                <a:latin typeface="Constantia" charset="0"/>
              </a:rPr>
              <a:t>Resolution</a:t>
            </a:r>
          </a:p>
          <a:p>
            <a:r>
              <a:rPr lang="en-US" dirty="0" smtClean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by correlation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003336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/>
              <a:t>")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06272"/>
          </a:xfrm>
        </p:spPr>
        <p:txBody>
          <a:bodyPr/>
          <a:lstStyle/>
          <a:p>
            <a:r>
              <a:rPr lang="en-US" dirty="0" smtClean="0"/>
              <a:t>The top five associations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300" y="11080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index=order(p)</a:t>
            </a:r>
          </a:p>
          <a:p>
            <a:r>
              <a:rPr lang="en-US" sz="2000" dirty="0" smtClean="0"/>
              <a:t>top5=index[1:5]</a:t>
            </a:r>
          </a:p>
          <a:p>
            <a:r>
              <a:rPr lang="en-US" sz="2000" dirty="0" smtClean="0"/>
              <a:t>detected=intersect(top5,mySim$QTN.position)</a:t>
            </a:r>
          </a:p>
          <a:p>
            <a:r>
              <a:rPr lang="en-US" sz="2000" dirty="0" err="1" smtClean="0"/>
              <a:t>falsePositive</a:t>
            </a:r>
            <a:r>
              <a:rPr lang="en-US" sz="2000" dirty="0" smtClean="0"/>
              <a:t>=</a:t>
            </a:r>
            <a:r>
              <a:rPr lang="en-US" sz="2000" dirty="0" err="1" smtClean="0"/>
              <a:t>setdiff</a:t>
            </a:r>
            <a:r>
              <a:rPr lang="en-US" sz="2000" dirty="0" smtClean="0"/>
              <a:t>(top5,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top5</a:t>
            </a:r>
            <a:endParaRPr lang="en-US" sz="2000" dirty="0"/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 smtClean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0" y="4254500"/>
            <a:ext cx="6299200" cy="242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4700" y="5843646"/>
            <a:ext cx="436700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Power=3/10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False Discovery Rate (FDR) =2/5</a:t>
            </a:r>
          </a:p>
        </p:txBody>
      </p:sp>
    </p:spTree>
    <p:extLst>
      <p:ext uri="{BB962C8B-B14F-4D97-AF65-F5344CB8AC3E}">
        <p14:creationId xmlns:p14="http://schemas.microsoft.com/office/powerpoint/2010/main" val="15018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4" y="2645705"/>
            <a:ext cx="9044229" cy="3920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five associations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756599"/>
            <a:ext cx="8726750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  <a:p>
            <a:r>
              <a:rPr lang="en-US" sz="2000" dirty="0" err="1" smtClean="0"/>
              <a:t>abline</a:t>
            </a:r>
            <a:r>
              <a:rPr lang="en-US" sz="2000" dirty="0" smtClean="0"/>
              <a:t>(v=</a:t>
            </a:r>
            <a:r>
              <a:rPr lang="en-US" sz="2000" dirty="0"/>
              <a:t> </a:t>
            </a:r>
            <a:r>
              <a:rPr lang="en-US" sz="2000" dirty="0" err="1"/>
              <a:t>falsePositive</a:t>
            </a:r>
            <a:r>
              <a:rPr lang="en-US" sz="2000" dirty="0" smtClean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"red")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72357" y="4230962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771" y="6058068"/>
            <a:ext cx="872675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/>
              <a:t>Cutoff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Resolution</a:t>
            </a:r>
          </a:p>
        </p:txBody>
      </p:sp>
      <p:sp>
        <p:nvSpPr>
          <p:cNvPr id="4" name="Oval 3"/>
          <p:cNvSpPr/>
          <p:nvPr/>
        </p:nvSpPr>
        <p:spPr>
          <a:xfrm>
            <a:off x="1054100" y="3925432"/>
            <a:ext cx="431800" cy="415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52111"/>
              </p:ext>
            </p:extLst>
          </p:nvPr>
        </p:nvGraphicFramePr>
        <p:xfrm>
          <a:off x="265669" y="1144920"/>
          <a:ext cx="4121094" cy="5114004"/>
        </p:xfrm>
        <a:graphic>
          <a:graphicData uri="http://schemas.openxmlformats.org/drawingml/2006/table">
            <a:tbl>
              <a:tblPr/>
              <a:tblGrid>
                <a:gridCol w="667266"/>
                <a:gridCol w="2080130"/>
                <a:gridCol w="1373698"/>
              </a:tblGrid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Expected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9.80E-08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0.000926784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7.76E-07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0.001853568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3.07E-06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0.002780352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5.20E-06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0.003707136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7.26E-06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0.00463392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8.64E-06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0.005560704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9.72E-06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0.006487488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1.67E-05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0.007414273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1.91E-05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0.008341057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2.13E-05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0.009267841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0.010194625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3.45E-05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0.011121409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3.98E-05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0.012048193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4.46E-05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0.012974977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5.39E-05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0.013901761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0.9918845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0.9953661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0.9954024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0.9962929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0.9960631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0.9972196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0.9970031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0.9981464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0.9992356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0.9990732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0.9999589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338329"/>
            <a:ext cx="8889998" cy="8065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Cutoff from null distribution of P values: CHR 6-10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580" y="2797721"/>
            <a:ext cx="4324865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% of observed p values are below 0.0000328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1303" y="3813096"/>
            <a:ext cx="4049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3.28E-5 is equivalent to 1% type 1 error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4078" y="1532103"/>
            <a:ext cx="4354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=!index1to5 &amp; !</a:t>
            </a:r>
            <a:r>
              <a:rPr lang="en-US" sz="2000" dirty="0" err="1" smtClean="0">
                <a:latin typeface="Century"/>
                <a:cs typeface="Century"/>
              </a:rPr>
              <a:t>is.na</a:t>
            </a:r>
            <a:r>
              <a:rPr lang="en-US" sz="2000" dirty="0" smtClean="0">
                <a:latin typeface="Century"/>
                <a:cs typeface="Century"/>
              </a:rPr>
              <a:t>(p)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=p[</a:t>
            </a:r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=length(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=order(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[</a:t>
            </a:r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(1:m.null</a:t>
            </a:r>
            <a:r>
              <a:rPr lang="en-US" sz="2000" dirty="0">
                <a:latin typeface="Century"/>
                <a:cs typeface="Century"/>
              </a:rPr>
              <a:t>)</a:t>
            </a:r>
            <a:endParaRPr lang="en-US" sz="2000" dirty="0" smtClean="0">
              <a:latin typeface="Century"/>
              <a:cs typeface="Century"/>
            </a:endParaRPr>
          </a:p>
          <a:p>
            <a:r>
              <a:rPr lang="en-US" sz="2000" dirty="0" smtClean="0">
                <a:latin typeface="Century"/>
                <a:cs typeface="Century"/>
              </a:rPr>
              <a:t>table=</a:t>
            </a:r>
            <a:r>
              <a:rPr lang="en-US" sz="2000" dirty="0" err="1" smtClean="0">
                <a:latin typeface="Century"/>
                <a:cs typeface="Century"/>
              </a:rPr>
              <a:t>cbind</a:t>
            </a:r>
            <a:r>
              <a:rPr lang="en-US" sz="2000" dirty="0" smtClean="0">
                <a:latin typeface="Century"/>
                <a:cs typeface="Century"/>
              </a:rPr>
              <a:t>(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/</a:t>
            </a:r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head(table,15)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tail(table)</a:t>
            </a:r>
            <a:endParaRPr lang="en-US" sz="2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563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QTNs every where?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560246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 smtClean="0"/>
              <a:t>set.seed</a:t>
            </a:r>
            <a:r>
              <a:rPr lang="nl-NL" dirty="0" smtClean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</a:t>
            </a:r>
            <a:r>
              <a:rPr lang="en-US" dirty="0" err="1" smtClean="0"/>
              <a:t>myGD</a:t>
            </a:r>
            <a:r>
              <a:rPr lang="en-US" dirty="0" smtClean="0"/>
              <a:t>[,-1],h2</a:t>
            </a:r>
            <a:r>
              <a:rPr lang="en-US" dirty="0"/>
              <a:t>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r>
              <a:rPr lang="en-US" dirty="0"/>
              <a:t>plot(t(-log10(p))~</a:t>
            </a:r>
            <a:r>
              <a:rPr lang="en-US" dirty="0" err="1"/>
              <a:t>seq</a:t>
            </a:r>
            <a:r>
              <a:rPr lang="en-US" dirty="0"/>
              <a:t>(1:m),col=</a:t>
            </a:r>
            <a:r>
              <a:rPr lang="en-US" dirty="0" err="1"/>
              <a:t>color.vector</a:t>
            </a:r>
            <a:r>
              <a:rPr lang="en-US" dirty="0"/>
              <a:t>[</a:t>
            </a:r>
            <a:r>
              <a:rPr lang="en-US" dirty="0" err="1"/>
              <a:t>myGM</a:t>
            </a:r>
            <a:r>
              <a:rPr lang="en-US" dirty="0"/>
              <a:t>[,2]])</a:t>
            </a:r>
          </a:p>
          <a:p>
            <a:r>
              <a:rPr lang="en-US" dirty="0" err="1"/>
              <a:t>abline</a:t>
            </a:r>
            <a:r>
              <a:rPr lang="en-US" dirty="0"/>
              <a:t>(v=</a:t>
            </a:r>
            <a:r>
              <a:rPr lang="en-US" dirty="0" err="1"/>
              <a:t>mySim$QTN.position</a:t>
            </a:r>
            <a:r>
              <a:rPr lang="en-US" dirty="0"/>
              <a:t>, </a:t>
            </a:r>
            <a:r>
              <a:rPr lang="en-US" dirty="0" err="1"/>
              <a:t>lty</a:t>
            </a:r>
            <a:r>
              <a:rPr lang="en-US" dirty="0"/>
              <a:t> = 2, </a:t>
            </a:r>
            <a:r>
              <a:rPr lang="en-US" dirty="0" err="1"/>
              <a:t>lwd</a:t>
            </a:r>
            <a:r>
              <a:rPr lang="en-US" dirty="0"/>
              <a:t>=2, col = "black</a:t>
            </a:r>
            <a:r>
              <a:rPr lang="en-US" dirty="0" smtClean="0"/>
              <a:t>")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948" b="16901"/>
          <a:stretch/>
        </p:blipFill>
        <p:spPr>
          <a:xfrm>
            <a:off x="0" y="4800600"/>
            <a:ext cx="9144000" cy="19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10Kb is really good, 100Kb is OK</a:t>
            </a:r>
          </a:p>
          <a:p>
            <a:r>
              <a:rPr lang="en-US" dirty="0" smtClean="0"/>
              <a:t>Bins with QTNs for power</a:t>
            </a:r>
          </a:p>
          <a:p>
            <a:r>
              <a:rPr lang="en-US" dirty="0" smtClean="0"/>
              <a:t>Bins without QTNs for type I error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and bin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3253</TotalTime>
  <Words>1018</Words>
  <Application>Microsoft Macintosh PowerPoint</Application>
  <PresentationFormat>On-screen Show (4:3)</PresentationFormat>
  <Paragraphs>334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Candara</vt:lpstr>
      <vt:lpstr>Century</vt:lpstr>
      <vt:lpstr>Constantia</vt:lpstr>
      <vt:lpstr>Symbol</vt:lpstr>
      <vt:lpstr>Wingdings</vt:lpstr>
      <vt:lpstr>Waveform</vt:lpstr>
      <vt:lpstr>Statistical Genomics</vt:lpstr>
      <vt:lpstr>Administration</vt:lpstr>
      <vt:lpstr>Outline</vt:lpstr>
      <vt:lpstr>GWAS by correlation</vt:lpstr>
      <vt:lpstr>The top five associations</vt:lpstr>
      <vt:lpstr>The top five associations</vt:lpstr>
      <vt:lpstr>Cutoff from null distribution of P values: CHR 6-10</vt:lpstr>
      <vt:lpstr>What about QTNs every where?</vt:lpstr>
      <vt:lpstr>Resolution and bin approach</vt:lpstr>
      <vt:lpstr>Bins (e.g. 100Kb)</vt:lpstr>
      <vt:lpstr>Bins of QTNs</vt:lpstr>
      <vt:lpstr>Sorted bins of QTNs</vt:lpstr>
      <vt:lpstr>FDR and type I error</vt:lpstr>
      <vt:lpstr>ROC curve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Plots of AUC</vt:lpstr>
      <vt:lpstr>ROC with different heritability</vt:lpstr>
      <vt:lpstr>Simulation and GWAS</vt:lpstr>
      <vt:lpstr>Means and plot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289</cp:revision>
  <cp:lastPrinted>2015-09-01T19:21:20Z</cp:lastPrinted>
  <dcterms:created xsi:type="dcterms:W3CDTF">2013-08-24T13:03:35Z</dcterms:created>
  <dcterms:modified xsi:type="dcterms:W3CDTF">2017-02-17T22:27:58Z</dcterms:modified>
</cp:coreProperties>
</file>