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339" r:id="rId2"/>
    <p:sldId id="309" r:id="rId3"/>
    <p:sldId id="364" r:id="rId4"/>
    <p:sldId id="365" r:id="rId5"/>
    <p:sldId id="316" r:id="rId6"/>
    <p:sldId id="311" r:id="rId7"/>
    <p:sldId id="317" r:id="rId8"/>
    <p:sldId id="313" r:id="rId9"/>
    <p:sldId id="368" r:id="rId10"/>
    <p:sldId id="369" r:id="rId11"/>
    <p:sldId id="367" r:id="rId12"/>
    <p:sldId id="345" r:id="rId13"/>
    <p:sldId id="319" r:id="rId14"/>
    <p:sldId id="351" r:id="rId15"/>
    <p:sldId id="320" r:id="rId16"/>
    <p:sldId id="348" r:id="rId17"/>
    <p:sldId id="350" r:id="rId18"/>
    <p:sldId id="352" r:id="rId19"/>
    <p:sldId id="383" r:id="rId20"/>
    <p:sldId id="337" r:id="rId21"/>
    <p:sldId id="300" r:id="rId22"/>
    <p:sldId id="301" r:id="rId23"/>
    <p:sldId id="303" r:id="rId24"/>
    <p:sldId id="304" r:id="rId25"/>
    <p:sldId id="305" r:id="rId26"/>
    <p:sldId id="307" r:id="rId27"/>
    <p:sldId id="326" r:id="rId28"/>
    <p:sldId id="302" r:id="rId29"/>
    <p:sldId id="382" r:id="rId30"/>
    <p:sldId id="384" r:id="rId31"/>
    <p:sldId id="385" r:id="rId32"/>
    <p:sldId id="3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9"/>
    <p:restoredTop sz="93168"/>
  </p:normalViewPr>
  <p:slideViewPr>
    <p:cSldViewPr snapToGrid="0" snapToObjects="1">
      <p:cViewPr>
        <p:scale>
          <a:sx n="100" d="100"/>
          <a:sy n="100" d="100"/>
        </p:scale>
        <p:origin x="3184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I need to make a brief</a:t>
            </a:r>
            <a:r>
              <a:rPr lang="en-US" baseline="0" dirty="0" smtClean="0"/>
              <a:t> introduction to genotyping by sequencing. This flowchart shows the protocol of GBS. The DNA samples are digested with enzyme and </a:t>
            </a:r>
            <a:r>
              <a:rPr lang="en-US" baseline="0" dirty="0" err="1" smtClean="0"/>
              <a:t>barcoded</a:t>
            </a:r>
            <a:r>
              <a:rPr lang="en-US" baseline="0" dirty="0" smtClean="0"/>
              <a:t>. Then we pool the DNA and do the PCR. Eventually the samples are sequenced in </a:t>
            </a:r>
            <a:r>
              <a:rPr lang="en-US" baseline="0" dirty="0" err="1" smtClean="0"/>
              <a:t>Illumina</a:t>
            </a:r>
            <a:r>
              <a:rPr lang="en-US" baseline="0" dirty="0" smtClean="0"/>
              <a:t> sequencer. This protocol is more simpler than the similar methods, like </a:t>
            </a:r>
            <a:r>
              <a:rPr lang="en-US" baseline="0" dirty="0" err="1" smtClean="0"/>
              <a:t>rrl</a:t>
            </a:r>
            <a:r>
              <a:rPr lang="en-US" baseline="0" dirty="0" smtClean="0"/>
              <a:t> and rad.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FC2B-F93E-48C7-AB88-3ADF733725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0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Besides, the GBS is cost</a:t>
            </a:r>
            <a:r>
              <a:rPr lang="en-US" baseline="0" dirty="0" smtClean="0"/>
              <a:t> effective. One sample only costs 9 </a:t>
            </a:r>
            <a:r>
              <a:rPr lang="en-US" baseline="0" dirty="0" err="1" smtClean="0"/>
              <a:t>dollors</a:t>
            </a:r>
            <a:r>
              <a:rPr lang="en-US" baseline="0" dirty="0" smtClean="0"/>
              <a:t>, if 384 </a:t>
            </a:r>
            <a:r>
              <a:rPr lang="en-US" baseline="0" dirty="0" err="1" smtClean="0"/>
              <a:t>plex</a:t>
            </a:r>
            <a:r>
              <a:rPr lang="en-US" baseline="0" dirty="0" smtClean="0"/>
              <a:t> is used. Considering the coverage, we used the 96 </a:t>
            </a:r>
            <a:r>
              <a:rPr lang="en-US" baseline="0" dirty="0" err="1" smtClean="0"/>
              <a:t>plex</a:t>
            </a:r>
            <a:r>
              <a:rPr lang="en-US" baseline="0" dirty="0" smtClean="0"/>
              <a:t> protocol on all the </a:t>
            </a:r>
            <a:r>
              <a:rPr lang="en-US" baseline="0" dirty="0" err="1" smtClean="0"/>
              <a:t>switchgrass</a:t>
            </a:r>
            <a:r>
              <a:rPr lang="en-US" baseline="0" dirty="0" smtClean="0"/>
              <a:t> samples.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FC2B-F93E-48C7-AB88-3ADF733725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8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A9FC-A4A5-4154-8483-EDC74FEF2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9.png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7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9.png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16.png"/><Relationship Id="rId8" Type="http://schemas.openxmlformats.org/officeDocument/2006/relationships/oleObject" Target="../embeddings/oleObject9.bin"/><Relationship Id="rId9" Type="http://schemas.openxmlformats.org/officeDocument/2006/relationships/image" Target="../media/image17.png"/><Relationship Id="rId10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6: Genotype by sequencing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of DNA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486400" cy="111283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dNTP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deoxynucleotides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ddNTP</a:t>
            </a:r>
            <a:r>
              <a:rPr lang="en-US" dirty="0" smtClean="0"/>
              <a:t>: (</a:t>
            </a:r>
            <a:r>
              <a:rPr lang="en-US" dirty="0" err="1" smtClean="0"/>
              <a:t>dideoxynucleotides</a:t>
            </a:r>
            <a:r>
              <a:rPr lang="en-US" dirty="0" smtClean="0"/>
              <a:t>): chain reaction terminator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77" r="68127"/>
          <a:stretch/>
        </p:blipFill>
        <p:spPr>
          <a:xfrm>
            <a:off x="5867400" y="1379832"/>
            <a:ext cx="3200400" cy="53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DNA sequencing</a:t>
            </a:r>
          </a:p>
        </p:txBody>
      </p:sp>
      <p:pic>
        <p:nvPicPr>
          <p:cNvPr id="47107" name="Picture 3" descr="Sanger capillary sequenc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6350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Sanger capillary sequencer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1650" y="1362075"/>
            <a:ext cx="2139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Sanger capillary sequencer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054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Sanger capillary sequencer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495675"/>
            <a:ext cx="2133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8" descr="sanger_sequencing_read_display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5029200"/>
            <a:ext cx="449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381000" y="76200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Fred Sanger and Alan R. Coulson, </a:t>
            </a:r>
            <a:r>
              <a:rPr lang="en-US" i="1"/>
              <a:t>Nature 24, 687–695 (1977)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sequencing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00641" y="2687799"/>
            <a:ext cx="8382000" cy="2078894"/>
          </a:xfrm>
        </p:spPr>
        <p:txBody>
          <a:bodyPr/>
          <a:lstStyle/>
          <a:p>
            <a:r>
              <a:rPr lang="en-US" dirty="0" smtClean="0"/>
              <a:t>Sequencing-by-synthesis  by 454 Life Science: </a:t>
            </a:r>
            <a:r>
              <a:rPr lang="fr-FR" dirty="0" err="1" smtClean="0"/>
              <a:t>Margulies</a:t>
            </a:r>
            <a:r>
              <a:rPr lang="fr-FR" dirty="0" smtClean="0"/>
              <a:t>, M. et al. Nature 437, 376–380 (2005).</a:t>
            </a:r>
            <a:endParaRPr lang="en-US" dirty="0" smtClean="0"/>
          </a:p>
          <a:p>
            <a:r>
              <a:rPr lang="en-US" dirty="0" smtClean="0"/>
              <a:t>Multiplex </a:t>
            </a:r>
            <a:r>
              <a:rPr lang="en-US" dirty="0" err="1" smtClean="0"/>
              <a:t>Polony</a:t>
            </a:r>
            <a:r>
              <a:rPr lang="en-US" dirty="0" smtClean="0"/>
              <a:t> sequencing by George M. Church lab at Harvard Medical School:  </a:t>
            </a:r>
            <a:r>
              <a:rPr lang="en-US" dirty="0" err="1" smtClean="0"/>
              <a:t>Shendure</a:t>
            </a:r>
            <a:r>
              <a:rPr lang="en-US" dirty="0" smtClean="0"/>
              <a:t>, J. et al. Science 309, 1728–1732 (2005).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447800" y="4953000"/>
            <a:ext cx="5821363" cy="958850"/>
            <a:chOff x="-20" y="1376"/>
            <a:chExt cx="3667" cy="60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-20" y="1376"/>
              <a:ext cx="586" cy="604"/>
              <a:chOff x="316" y="625"/>
              <a:chExt cx="835" cy="777"/>
            </a:xfrm>
          </p:grpSpPr>
          <p:grpSp>
            <p:nvGrpSpPr>
              <p:cNvPr id="36" name="Group 5"/>
              <p:cNvGrpSpPr>
                <a:grpSpLocks/>
              </p:cNvGrpSpPr>
              <p:nvPr/>
            </p:nvGrpSpPr>
            <p:grpSpPr bwMode="auto">
              <a:xfrm>
                <a:off x="316" y="625"/>
                <a:ext cx="835" cy="777"/>
                <a:chOff x="316" y="625"/>
                <a:chExt cx="835" cy="777"/>
              </a:xfrm>
            </p:grpSpPr>
            <p:graphicFrame>
              <p:nvGraphicFramePr>
                <p:cNvPr id="39" name="Object 6"/>
                <p:cNvGraphicFramePr>
                  <a:graphicFrameLocks noChangeAspect="1"/>
                </p:cNvGraphicFramePr>
                <p:nvPr/>
              </p:nvGraphicFramePr>
              <p:xfrm>
                <a:off x="316" y="68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06" name="Photo Editor Photo" r:id="rId3" imgW="1325995" imgH="1135478" progId="">
                        <p:embed/>
                      </p:oleObj>
                    </mc:Choice>
                    <mc:Fallback>
                      <p:oleObj name="Photo Editor Photo" r:id="rId3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" y="68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6" y="62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1</a:t>
                  </a:r>
                </a:p>
              </p:txBody>
            </p:sp>
          </p:grpSp>
          <p:sp>
            <p:nvSpPr>
              <p:cNvPr id="37" name="Oval 8"/>
              <p:cNvSpPr>
                <a:spLocks noChangeArrowheads="1"/>
              </p:cNvSpPr>
              <p:nvPr/>
            </p:nvSpPr>
            <p:spPr bwMode="auto">
              <a:xfrm>
                <a:off x="532" y="759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9"/>
              <p:cNvSpPr>
                <a:spLocks noChangeArrowheads="1"/>
              </p:cNvSpPr>
              <p:nvPr/>
            </p:nvSpPr>
            <p:spPr bwMode="auto">
              <a:xfrm>
                <a:off x="810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585" y="1377"/>
              <a:ext cx="617" cy="586"/>
              <a:chOff x="1178" y="626"/>
              <a:chExt cx="880" cy="754"/>
            </a:xfrm>
          </p:grpSpPr>
          <p:grpSp>
            <p:nvGrpSpPr>
              <p:cNvPr id="31" name="Group 11"/>
              <p:cNvGrpSpPr>
                <a:grpSpLocks/>
              </p:cNvGrpSpPr>
              <p:nvPr/>
            </p:nvGrpSpPr>
            <p:grpSpPr bwMode="auto">
              <a:xfrm>
                <a:off x="1178" y="626"/>
                <a:ext cx="880" cy="754"/>
                <a:chOff x="1178" y="626"/>
                <a:chExt cx="880" cy="754"/>
              </a:xfrm>
            </p:grpSpPr>
            <p:graphicFrame>
              <p:nvGraphicFramePr>
                <p:cNvPr id="34" name="Object 12"/>
                <p:cNvGraphicFramePr>
                  <a:graphicFrameLocks noChangeAspect="1"/>
                </p:cNvGraphicFramePr>
                <p:nvPr/>
              </p:nvGraphicFramePr>
              <p:xfrm>
                <a:off x="1223" y="665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07" name="Photo Editor Photo" r:id="rId5" imgW="1325995" imgH="1135478" progId="">
                        <p:embed/>
                      </p:oleObj>
                    </mc:Choice>
                    <mc:Fallback>
                      <p:oleObj name="Photo Editor Photo" r:id="rId5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3" y="665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78" y="626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2</a:t>
                  </a:r>
                </a:p>
              </p:txBody>
            </p:sp>
          </p:grpSp>
          <p:sp>
            <p:nvSpPr>
              <p:cNvPr id="32" name="Oval 14"/>
              <p:cNvSpPr>
                <a:spLocks noChangeArrowheads="1"/>
              </p:cNvSpPr>
              <p:nvPr/>
            </p:nvSpPr>
            <p:spPr bwMode="auto">
              <a:xfrm>
                <a:off x="1379" y="76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auto">
              <a:xfrm>
                <a:off x="1678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199" y="1389"/>
              <a:ext cx="611" cy="573"/>
              <a:chOff x="2054" y="634"/>
              <a:chExt cx="871" cy="738"/>
            </a:xfrm>
          </p:grpSpPr>
          <p:graphicFrame>
            <p:nvGraphicFramePr>
              <p:cNvPr id="29" name="Object 17"/>
              <p:cNvGraphicFramePr>
                <a:graphicFrameLocks noChangeAspect="1"/>
              </p:cNvGraphicFramePr>
              <p:nvPr/>
            </p:nvGraphicFramePr>
            <p:xfrm>
              <a:off x="2090" y="657"/>
              <a:ext cx="835" cy="7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8" name="Photo Editor Photo" r:id="rId7" imgW="1325995" imgH="1135478" progId="">
                      <p:embed/>
                    </p:oleObj>
                  </mc:Choice>
                  <mc:Fallback>
                    <p:oleObj name="Photo Editor Photo" r:id="rId7" imgW="1325995" imgH="113547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0" y="657"/>
                            <a:ext cx="835" cy="7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2054" y="634"/>
                <a:ext cx="281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FFFF"/>
                    </a:solidFill>
                    <a:latin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349" y="1469"/>
              <a:ext cx="302" cy="373"/>
              <a:chOff x="2548" y="580"/>
              <a:chExt cx="531" cy="595"/>
            </a:xfrm>
          </p:grpSpPr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2548" y="580"/>
                <a:ext cx="197" cy="198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auto">
              <a:xfrm>
                <a:off x="2882" y="976"/>
                <a:ext cx="197" cy="199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809" y="1395"/>
              <a:ext cx="616" cy="573"/>
              <a:chOff x="2929" y="635"/>
              <a:chExt cx="879" cy="737"/>
            </a:xfrm>
          </p:grpSpPr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2929" y="635"/>
                <a:ext cx="879" cy="737"/>
                <a:chOff x="2929" y="635"/>
                <a:chExt cx="879" cy="737"/>
              </a:xfrm>
            </p:grpSpPr>
            <p:graphicFrame>
              <p:nvGraphicFramePr>
                <p:cNvPr id="25" name="Object 43"/>
                <p:cNvGraphicFramePr>
                  <a:graphicFrameLocks noChangeAspect="1"/>
                </p:cNvGraphicFramePr>
                <p:nvPr/>
              </p:nvGraphicFramePr>
              <p:xfrm>
                <a:off x="2973" y="65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09" name="Photo Editor Photo" r:id="rId9" imgW="1325995" imgH="1135478" progId="">
                        <p:embed/>
                      </p:oleObj>
                    </mc:Choice>
                    <mc:Fallback>
                      <p:oleObj name="Photo Editor Photo" r:id="rId9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3" y="65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29" y="63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4</a:t>
                  </a:r>
                </a:p>
              </p:txBody>
            </p:sp>
          </p:grpSp>
          <p:sp>
            <p:nvSpPr>
              <p:cNvPr id="23" name="Oval 45"/>
              <p:cNvSpPr>
                <a:spLocks noChangeArrowheads="1"/>
              </p:cNvSpPr>
              <p:nvPr/>
            </p:nvSpPr>
            <p:spPr bwMode="auto">
              <a:xfrm>
                <a:off x="3145" y="754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6"/>
              <p:cNvSpPr>
                <a:spLocks noChangeArrowheads="1"/>
              </p:cNvSpPr>
              <p:nvPr/>
            </p:nvSpPr>
            <p:spPr bwMode="auto">
              <a:xfrm>
                <a:off x="3416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2420" y="1380"/>
              <a:ext cx="614" cy="588"/>
              <a:chOff x="3819" y="616"/>
              <a:chExt cx="877" cy="756"/>
            </a:xfrm>
          </p:grpSpPr>
          <p:grpSp>
            <p:nvGrpSpPr>
              <p:cNvPr id="17" name="Group 48"/>
              <p:cNvGrpSpPr>
                <a:grpSpLocks/>
              </p:cNvGrpSpPr>
              <p:nvPr/>
            </p:nvGrpSpPr>
            <p:grpSpPr bwMode="auto">
              <a:xfrm>
                <a:off x="3819" y="616"/>
                <a:ext cx="877" cy="756"/>
                <a:chOff x="3784" y="609"/>
                <a:chExt cx="877" cy="756"/>
              </a:xfrm>
            </p:grpSpPr>
            <p:graphicFrame>
              <p:nvGraphicFramePr>
                <p:cNvPr id="20" name="Object 49"/>
                <p:cNvGraphicFramePr>
                  <a:graphicFrameLocks noChangeAspect="1"/>
                </p:cNvGraphicFramePr>
                <p:nvPr/>
              </p:nvGraphicFramePr>
              <p:xfrm>
                <a:off x="3826" y="650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10" name="Photo Editor Photo" r:id="rId11" imgW="1325995" imgH="1135478" progId="">
                        <p:embed/>
                      </p:oleObj>
                    </mc:Choice>
                    <mc:Fallback>
                      <p:oleObj name="Photo Editor Photo" r:id="rId11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26" y="650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784" y="609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5</a:t>
                  </a:r>
                </a:p>
              </p:txBody>
            </p:sp>
          </p:grpSp>
          <p:sp>
            <p:nvSpPr>
              <p:cNvPr id="18" name="Oval 51"/>
              <p:cNvSpPr>
                <a:spLocks noChangeArrowheads="1"/>
              </p:cNvSpPr>
              <p:nvPr/>
            </p:nvSpPr>
            <p:spPr bwMode="auto">
              <a:xfrm>
                <a:off x="4036" y="74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52"/>
              <p:cNvSpPr>
                <a:spLocks noChangeArrowheads="1"/>
              </p:cNvSpPr>
              <p:nvPr/>
            </p:nvSpPr>
            <p:spPr bwMode="auto">
              <a:xfrm>
                <a:off x="4300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3028" y="1385"/>
              <a:ext cx="619" cy="583"/>
              <a:chOff x="284" y="1424"/>
              <a:chExt cx="883" cy="750"/>
            </a:xfrm>
          </p:grpSpPr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284" y="1424"/>
                <a:ext cx="883" cy="750"/>
                <a:chOff x="284" y="1424"/>
                <a:chExt cx="883" cy="750"/>
              </a:xfrm>
            </p:grpSpPr>
            <p:graphicFrame>
              <p:nvGraphicFramePr>
                <p:cNvPr id="15" name="Object 55"/>
                <p:cNvGraphicFramePr>
                  <a:graphicFrameLocks noChangeAspect="1"/>
                </p:cNvGraphicFramePr>
                <p:nvPr/>
              </p:nvGraphicFramePr>
              <p:xfrm>
                <a:off x="332" y="1459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11" name="Photo Editor Photo" r:id="rId13" imgW="1325995" imgH="1135478" progId="">
                        <p:embed/>
                      </p:oleObj>
                    </mc:Choice>
                    <mc:Fallback>
                      <p:oleObj name="Photo Editor Photo" r:id="rId13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" y="1459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4" y="1424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6</a:t>
                  </a:r>
                </a:p>
              </p:txBody>
            </p:sp>
          </p:grpSp>
          <p:sp>
            <p:nvSpPr>
              <p:cNvPr id="13" name="Oval 57"/>
              <p:cNvSpPr>
                <a:spLocks noChangeArrowheads="1"/>
              </p:cNvSpPr>
              <p:nvPr/>
            </p:nvSpPr>
            <p:spPr bwMode="auto">
              <a:xfrm>
                <a:off x="509" y="153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58"/>
              <p:cNvSpPr>
                <a:spLocks noChangeArrowheads="1"/>
              </p:cNvSpPr>
              <p:nvPr/>
            </p:nvSpPr>
            <p:spPr bwMode="auto">
              <a:xfrm>
                <a:off x="773" y="1851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9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3201"/>
          <a:stretch/>
        </p:blipFill>
        <p:spPr bwMode="auto">
          <a:xfrm>
            <a:off x="566010" y="1249801"/>
            <a:ext cx="7010400" cy="407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301129" y="5441950"/>
            <a:ext cx="5821363" cy="958850"/>
            <a:chOff x="-20" y="1376"/>
            <a:chExt cx="3667" cy="604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-20" y="1376"/>
              <a:ext cx="586" cy="604"/>
              <a:chOff x="316" y="625"/>
              <a:chExt cx="835" cy="777"/>
            </a:xfrm>
          </p:grpSpPr>
          <p:grpSp>
            <p:nvGrpSpPr>
              <p:cNvPr id="45" name="Group 5"/>
              <p:cNvGrpSpPr>
                <a:grpSpLocks/>
              </p:cNvGrpSpPr>
              <p:nvPr/>
            </p:nvGrpSpPr>
            <p:grpSpPr bwMode="auto">
              <a:xfrm>
                <a:off x="316" y="625"/>
                <a:ext cx="835" cy="777"/>
                <a:chOff x="316" y="625"/>
                <a:chExt cx="835" cy="777"/>
              </a:xfrm>
            </p:grpSpPr>
            <p:graphicFrame>
              <p:nvGraphicFramePr>
                <p:cNvPr id="48" name="Object 6"/>
                <p:cNvGraphicFramePr>
                  <a:graphicFrameLocks noChangeAspect="1"/>
                </p:cNvGraphicFramePr>
                <p:nvPr/>
              </p:nvGraphicFramePr>
              <p:xfrm>
                <a:off x="316" y="68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83" name="Photo Editor Photo" r:id="rId4" imgW="1325995" imgH="1135478" progId="">
                        <p:embed/>
                      </p:oleObj>
                    </mc:Choice>
                    <mc:Fallback>
                      <p:oleObj name="Photo Editor Photo" r:id="rId4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" y="68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6" y="62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1</a:t>
                  </a:r>
                </a:p>
              </p:txBody>
            </p:sp>
          </p:grpSp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532" y="759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810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585" y="1377"/>
              <a:ext cx="617" cy="586"/>
              <a:chOff x="1178" y="626"/>
              <a:chExt cx="880" cy="754"/>
            </a:xfrm>
          </p:grpSpPr>
          <p:grpSp>
            <p:nvGrpSpPr>
              <p:cNvPr id="40" name="Group 11"/>
              <p:cNvGrpSpPr>
                <a:grpSpLocks/>
              </p:cNvGrpSpPr>
              <p:nvPr/>
            </p:nvGrpSpPr>
            <p:grpSpPr bwMode="auto">
              <a:xfrm>
                <a:off x="1178" y="626"/>
                <a:ext cx="880" cy="754"/>
                <a:chOff x="1178" y="626"/>
                <a:chExt cx="880" cy="754"/>
              </a:xfrm>
            </p:grpSpPr>
            <p:graphicFrame>
              <p:nvGraphicFramePr>
                <p:cNvPr id="43" name="Object 12"/>
                <p:cNvGraphicFramePr>
                  <a:graphicFrameLocks noChangeAspect="1"/>
                </p:cNvGraphicFramePr>
                <p:nvPr/>
              </p:nvGraphicFramePr>
              <p:xfrm>
                <a:off x="1223" y="665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84" name="Photo Editor Photo" r:id="rId6" imgW="1325995" imgH="1135478" progId="">
                        <p:embed/>
                      </p:oleObj>
                    </mc:Choice>
                    <mc:Fallback>
                      <p:oleObj name="Photo Editor Photo" r:id="rId6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3" y="665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78" y="626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2</a:t>
                  </a:r>
                </a:p>
              </p:txBody>
            </p:sp>
          </p:grpSp>
          <p:sp>
            <p:nvSpPr>
              <p:cNvPr id="41" name="Oval 14"/>
              <p:cNvSpPr>
                <a:spLocks noChangeArrowheads="1"/>
              </p:cNvSpPr>
              <p:nvPr/>
            </p:nvSpPr>
            <p:spPr bwMode="auto">
              <a:xfrm>
                <a:off x="1379" y="76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5"/>
              <p:cNvSpPr>
                <a:spLocks noChangeArrowheads="1"/>
              </p:cNvSpPr>
              <p:nvPr/>
            </p:nvSpPr>
            <p:spPr bwMode="auto">
              <a:xfrm>
                <a:off x="1678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1199" y="1389"/>
              <a:ext cx="611" cy="573"/>
              <a:chOff x="2054" y="634"/>
              <a:chExt cx="871" cy="738"/>
            </a:xfrm>
          </p:grpSpPr>
          <p:graphicFrame>
            <p:nvGraphicFramePr>
              <p:cNvPr id="38" name="Object 17"/>
              <p:cNvGraphicFramePr>
                <a:graphicFrameLocks noChangeAspect="1"/>
              </p:cNvGraphicFramePr>
              <p:nvPr/>
            </p:nvGraphicFramePr>
            <p:xfrm>
              <a:off x="2090" y="657"/>
              <a:ext cx="835" cy="7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5" name="Photo Editor Photo" r:id="rId8" imgW="1325995" imgH="1135478" progId="">
                      <p:embed/>
                    </p:oleObj>
                  </mc:Choice>
                  <mc:Fallback>
                    <p:oleObj name="Photo Editor Photo" r:id="rId8" imgW="1325995" imgH="113547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0" y="657"/>
                            <a:ext cx="835" cy="7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2054" y="634"/>
                <a:ext cx="281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FFFF"/>
                    </a:solidFill>
                    <a:latin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1349" y="1469"/>
              <a:ext cx="302" cy="373"/>
              <a:chOff x="2548" y="580"/>
              <a:chExt cx="531" cy="595"/>
            </a:xfrm>
          </p:grpSpPr>
          <p:sp>
            <p:nvSpPr>
              <p:cNvPr id="36" name="Oval 20"/>
              <p:cNvSpPr>
                <a:spLocks noChangeArrowheads="1"/>
              </p:cNvSpPr>
              <p:nvPr/>
            </p:nvSpPr>
            <p:spPr bwMode="auto">
              <a:xfrm>
                <a:off x="2548" y="580"/>
                <a:ext cx="197" cy="198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auto">
              <a:xfrm>
                <a:off x="2882" y="976"/>
                <a:ext cx="197" cy="199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1809" y="1395"/>
              <a:ext cx="616" cy="573"/>
              <a:chOff x="2929" y="635"/>
              <a:chExt cx="879" cy="737"/>
            </a:xfrm>
          </p:grpSpPr>
          <p:grpSp>
            <p:nvGrpSpPr>
              <p:cNvPr id="31" name="Group 42"/>
              <p:cNvGrpSpPr>
                <a:grpSpLocks/>
              </p:cNvGrpSpPr>
              <p:nvPr/>
            </p:nvGrpSpPr>
            <p:grpSpPr bwMode="auto">
              <a:xfrm>
                <a:off x="2929" y="635"/>
                <a:ext cx="879" cy="737"/>
                <a:chOff x="2929" y="635"/>
                <a:chExt cx="879" cy="737"/>
              </a:xfrm>
            </p:grpSpPr>
            <p:graphicFrame>
              <p:nvGraphicFramePr>
                <p:cNvPr id="34" name="Object 43"/>
                <p:cNvGraphicFramePr>
                  <a:graphicFrameLocks noChangeAspect="1"/>
                </p:cNvGraphicFramePr>
                <p:nvPr/>
              </p:nvGraphicFramePr>
              <p:xfrm>
                <a:off x="2973" y="65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86" name="Photo Editor Photo" r:id="rId10" imgW="1325995" imgH="1135478" progId="">
                        <p:embed/>
                      </p:oleObj>
                    </mc:Choice>
                    <mc:Fallback>
                      <p:oleObj name="Photo Editor Photo" r:id="rId10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3" y="65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29" y="63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4</a:t>
                  </a:r>
                </a:p>
              </p:txBody>
            </p:sp>
          </p:grpSp>
          <p:sp>
            <p:nvSpPr>
              <p:cNvPr id="32" name="Oval 45"/>
              <p:cNvSpPr>
                <a:spLocks noChangeArrowheads="1"/>
              </p:cNvSpPr>
              <p:nvPr/>
            </p:nvSpPr>
            <p:spPr bwMode="auto">
              <a:xfrm>
                <a:off x="3145" y="754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46"/>
              <p:cNvSpPr>
                <a:spLocks noChangeArrowheads="1"/>
              </p:cNvSpPr>
              <p:nvPr/>
            </p:nvSpPr>
            <p:spPr bwMode="auto">
              <a:xfrm>
                <a:off x="3416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47"/>
            <p:cNvGrpSpPr>
              <a:grpSpLocks/>
            </p:cNvGrpSpPr>
            <p:nvPr/>
          </p:nvGrpSpPr>
          <p:grpSpPr bwMode="auto">
            <a:xfrm>
              <a:off x="2423" y="1380"/>
              <a:ext cx="614" cy="588"/>
              <a:chOff x="3819" y="616"/>
              <a:chExt cx="876" cy="756"/>
            </a:xfrm>
          </p:grpSpPr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3819" y="616"/>
                <a:ext cx="876" cy="756"/>
                <a:chOff x="3784" y="609"/>
                <a:chExt cx="876" cy="756"/>
              </a:xfrm>
            </p:grpSpPr>
            <p:graphicFrame>
              <p:nvGraphicFramePr>
                <p:cNvPr id="29" name="Object 49"/>
                <p:cNvGraphicFramePr>
                  <a:graphicFrameLocks noChangeAspect="1"/>
                </p:cNvGraphicFramePr>
                <p:nvPr/>
              </p:nvGraphicFramePr>
              <p:xfrm>
                <a:off x="3825" y="650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87" name="Photo Editor Photo" r:id="rId12" imgW="1325995" imgH="1135478" progId="">
                        <p:embed/>
                      </p:oleObj>
                    </mc:Choice>
                    <mc:Fallback>
                      <p:oleObj name="Photo Editor Photo" r:id="rId12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25" y="650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784" y="609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5</a:t>
                  </a:r>
                </a:p>
              </p:txBody>
            </p:sp>
          </p:grpSp>
          <p:sp>
            <p:nvSpPr>
              <p:cNvPr id="27" name="Oval 51"/>
              <p:cNvSpPr>
                <a:spLocks noChangeArrowheads="1"/>
              </p:cNvSpPr>
              <p:nvPr/>
            </p:nvSpPr>
            <p:spPr bwMode="auto">
              <a:xfrm>
                <a:off x="4036" y="74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52"/>
              <p:cNvSpPr>
                <a:spLocks noChangeArrowheads="1"/>
              </p:cNvSpPr>
              <p:nvPr/>
            </p:nvSpPr>
            <p:spPr bwMode="auto">
              <a:xfrm>
                <a:off x="4300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>
              <a:off x="3028" y="1385"/>
              <a:ext cx="619" cy="583"/>
              <a:chOff x="284" y="1424"/>
              <a:chExt cx="883" cy="750"/>
            </a:xfrm>
          </p:grpSpPr>
          <p:grpSp>
            <p:nvGrpSpPr>
              <p:cNvPr id="21" name="Group 54"/>
              <p:cNvGrpSpPr>
                <a:grpSpLocks/>
              </p:cNvGrpSpPr>
              <p:nvPr/>
            </p:nvGrpSpPr>
            <p:grpSpPr bwMode="auto">
              <a:xfrm>
                <a:off x="284" y="1424"/>
                <a:ext cx="883" cy="750"/>
                <a:chOff x="284" y="1424"/>
                <a:chExt cx="883" cy="750"/>
              </a:xfrm>
            </p:grpSpPr>
            <p:graphicFrame>
              <p:nvGraphicFramePr>
                <p:cNvPr id="24" name="Object 55"/>
                <p:cNvGraphicFramePr>
                  <a:graphicFrameLocks noChangeAspect="1"/>
                </p:cNvGraphicFramePr>
                <p:nvPr/>
              </p:nvGraphicFramePr>
              <p:xfrm>
                <a:off x="332" y="1459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88" name="Photo Editor Photo" r:id="rId14" imgW="1325995" imgH="1135478" progId="">
                        <p:embed/>
                      </p:oleObj>
                    </mc:Choice>
                    <mc:Fallback>
                      <p:oleObj name="Photo Editor Photo" r:id="rId14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" y="1459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4" y="1424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6</a:t>
                  </a:r>
                </a:p>
              </p:txBody>
            </p:sp>
          </p:grpSp>
          <p:sp>
            <p:nvSpPr>
              <p:cNvPr id="22" name="Oval 57"/>
              <p:cNvSpPr>
                <a:spLocks noChangeArrowheads="1"/>
              </p:cNvSpPr>
              <p:nvPr/>
            </p:nvSpPr>
            <p:spPr bwMode="auto">
              <a:xfrm>
                <a:off x="509" y="153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58"/>
              <p:cNvSpPr>
                <a:spLocks noChangeArrowheads="1"/>
              </p:cNvSpPr>
              <p:nvPr/>
            </p:nvSpPr>
            <p:spPr bwMode="auto">
              <a:xfrm>
                <a:off x="773" y="1851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6477000" y="5973299"/>
            <a:ext cx="21336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00FF00"/>
                </a:solidFill>
              </a:rPr>
              <a:t> </a:t>
            </a:r>
            <a:r>
              <a:rPr lang="en-GB" sz="2400" dirty="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6460222" y="5486400"/>
            <a:ext cx="21336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6666FF"/>
                </a:solidFill>
              </a:rPr>
              <a:t>G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3300"/>
                </a:solidFill>
              </a:rPr>
              <a:t>C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CC00"/>
                </a:solidFill>
              </a:rPr>
              <a:t>A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3300"/>
                </a:solidFill>
              </a:rPr>
              <a:t>C</a:t>
            </a:r>
            <a:r>
              <a:rPr lang="en-GB" sz="2400" dirty="0"/>
              <a:t> </a:t>
            </a:r>
            <a:r>
              <a:rPr lang="en-GB" sz="2400" dirty="0" smtClean="0">
                <a:solidFill>
                  <a:srgbClr val="00FF00"/>
                </a:solidFill>
              </a:rPr>
              <a:t> </a:t>
            </a:r>
            <a:r>
              <a:rPr lang="en-GB" sz="2400" dirty="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Sequencing-by-synthesis</a:t>
            </a: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457200" y="7620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454 Life Science: </a:t>
            </a:r>
            <a:r>
              <a:rPr lang="fr-FR" dirty="0" err="1"/>
              <a:t>Margulies</a:t>
            </a:r>
            <a:r>
              <a:rPr lang="fr-FR" dirty="0"/>
              <a:t>, M. et al. Nature 437, 376–380 (2005).</a:t>
            </a:r>
            <a:endParaRPr lang="en-US" dirty="0"/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140942" y="6525896"/>
            <a:ext cx="899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File:Sequencing_by_synthesis_Reversible_terminators.png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51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907945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5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78400"/>
            <a:ext cx="8229600" cy="762000"/>
          </a:xfrm>
        </p:spPr>
        <p:txBody>
          <a:bodyPr/>
          <a:lstStyle/>
          <a:p>
            <a:r>
              <a:rPr lang="en-US" dirty="0" smtClean="0"/>
              <a:t>Multiplex </a:t>
            </a:r>
            <a:r>
              <a:rPr lang="en-US" dirty="0" err="1" smtClean="0"/>
              <a:t>Polony</a:t>
            </a:r>
            <a:r>
              <a:rPr lang="en-US" dirty="0" smtClean="0"/>
              <a:t> sequencing</a:t>
            </a:r>
          </a:p>
        </p:txBody>
      </p:sp>
      <p:pic>
        <p:nvPicPr>
          <p:cNvPr id="50179" name="Picture 3" descr="1265496de08g2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0866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914400" y="6248400"/>
            <a:ext cx="693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http://wjingpan.blog.sohu.com/140002432.html</a:t>
            </a: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457200" y="76200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George M. Church lab at Harvard Medical School:  Shendure, J. et al. Science 309, 1728–1732 (2005).</a:t>
            </a:r>
          </a:p>
        </p:txBody>
      </p:sp>
    </p:spTree>
    <p:extLst>
      <p:ext uri="{BB962C8B-B14F-4D97-AF65-F5344CB8AC3E}">
        <p14:creationId xmlns:p14="http://schemas.microsoft.com/office/powerpoint/2010/main" val="38136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4279"/>
            <a:ext cx="8001000" cy="534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5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3_4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/>
          <a:srcRect l="10547" t="11548" r="58228"/>
          <a:stretch/>
        </p:blipFill>
        <p:spPr>
          <a:xfrm>
            <a:off x="228600" y="2286000"/>
            <a:ext cx="2251487" cy="3200400"/>
          </a:xfrm>
          <a:noFill/>
          <a:ln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9DD9"/>
                </a:solidFill>
              </a:rPr>
              <a:t>Cluster </a:t>
            </a:r>
            <a:r>
              <a:rPr lang="en-US" sz="4000" dirty="0">
                <a:solidFill>
                  <a:srgbClr val="009DD9"/>
                </a:solidFill>
              </a:rPr>
              <a:t>Generation</a:t>
            </a:r>
          </a:p>
        </p:txBody>
      </p:sp>
      <p:pic>
        <p:nvPicPr>
          <p:cNvPr id="4" name="Picture 2" descr="5_6"/>
          <p:cNvPicPr>
            <a:picLocks noChangeAspect="1" noChangeArrowheads="1"/>
          </p:cNvPicPr>
          <p:nvPr/>
        </p:nvPicPr>
        <p:blipFill rotWithShape="1">
          <a:blip r:embed="rId3" cstate="print"/>
          <a:srcRect l="10547" t="11548" r="57846"/>
          <a:stretch/>
        </p:blipFill>
        <p:spPr>
          <a:xfrm>
            <a:off x="4461287" y="2286000"/>
            <a:ext cx="2286614" cy="3210960"/>
          </a:xfrm>
          <a:prstGeom prst="rect">
            <a:avLst/>
          </a:prstGeom>
          <a:noFill/>
          <a:ln/>
        </p:spPr>
      </p:pic>
      <p:pic>
        <p:nvPicPr>
          <p:cNvPr id="5" name="Picture 2" descr="3_4"/>
          <p:cNvPicPr>
            <a:picLocks noChangeAspect="1" noChangeArrowheads="1"/>
          </p:cNvPicPr>
          <p:nvPr/>
        </p:nvPicPr>
        <p:blipFill rotWithShape="1">
          <a:blip r:embed="rId2" cstate="print"/>
          <a:srcRect l="56752" t="11548" r="10547"/>
          <a:stretch/>
        </p:blipFill>
        <p:spPr bwMode="auto">
          <a:xfrm>
            <a:off x="2327687" y="2286000"/>
            <a:ext cx="2362200" cy="32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5_6"/>
          <p:cNvPicPr>
            <a:picLocks noChangeAspect="1" noChangeArrowheads="1"/>
          </p:cNvPicPr>
          <p:nvPr/>
        </p:nvPicPr>
        <p:blipFill rotWithShape="1">
          <a:blip r:embed="rId3" cstate="print"/>
          <a:srcRect l="57241" t="11548" r="10547"/>
          <a:stretch/>
        </p:blipFill>
        <p:spPr>
          <a:xfrm>
            <a:off x="6594887" y="2286000"/>
            <a:ext cx="2330355" cy="321096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397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/>
          <a:stretch/>
        </p:blipFill>
        <p:spPr>
          <a:xfrm>
            <a:off x="1625600" y="1358900"/>
            <a:ext cx="5880100" cy="3787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19446"/>
            <a:ext cx="9131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</a:t>
            </a:r>
            <a:r>
              <a:rPr lang="en-US" sz="1600" dirty="0" err="1"/>
              <a:t>blog.genohub.com</a:t>
            </a:r>
            <a:r>
              <a:rPr lang="en-US" sz="1600" dirty="0"/>
              <a:t>/illuminas-latest-release-hiseq-3000-4000-nextseq-550-and-hiseq-x5/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668" y="215927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$1000 Genome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986946"/>
              </p:ext>
            </p:extLst>
          </p:nvPr>
        </p:nvGraphicFramePr>
        <p:xfrm>
          <a:off x="1062038" y="5248860"/>
          <a:ext cx="74088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10"/>
                <a:gridCol w="1234810"/>
                <a:gridCol w="1234810"/>
                <a:gridCol w="1234810"/>
                <a:gridCol w="1313922"/>
                <a:gridCol w="1155698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Price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Price/unit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$/Genome*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Consumables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$/Gb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HiSeq X Five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$6M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$1.2M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$1,425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$1,200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$10.6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HiSeq X Ten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$10M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$1M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$1,000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$800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7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1765300"/>
            <a:ext cx="7408333" cy="4457700"/>
          </a:xfrm>
        </p:spPr>
        <p:txBody>
          <a:bodyPr>
            <a:normAutofit/>
          </a:bodyPr>
          <a:lstStyle/>
          <a:p>
            <a:r>
              <a:rPr lang="en-US" dirty="0"/>
              <a:t>Physical Fragmentation</a:t>
            </a:r>
          </a:p>
          <a:p>
            <a:pPr marL="301943" lvl="1" indent="0">
              <a:buNone/>
            </a:pPr>
            <a:r>
              <a:rPr lang="en-US" dirty="0"/>
              <a:t>1) Acoustic shearing</a:t>
            </a:r>
          </a:p>
          <a:p>
            <a:pPr marL="301943" lvl="1" indent="0">
              <a:buNone/>
            </a:pPr>
            <a:r>
              <a:rPr lang="en-US" dirty="0"/>
              <a:t>2) Sonication</a:t>
            </a:r>
          </a:p>
          <a:p>
            <a:pPr marL="301943" lvl="1" indent="0">
              <a:buNone/>
            </a:pPr>
            <a:r>
              <a:rPr lang="en-US" dirty="0"/>
              <a:t>3) Hydrodynamic shear</a:t>
            </a:r>
          </a:p>
          <a:p>
            <a:r>
              <a:rPr lang="en-US" dirty="0"/>
              <a:t>Enzymatic Methods</a:t>
            </a:r>
          </a:p>
          <a:p>
            <a:pPr marL="301943" lvl="1" indent="0">
              <a:buNone/>
            </a:pPr>
            <a:r>
              <a:rPr lang="en-US" dirty="0"/>
              <a:t>4) DNase I or other restriction endonuclease, non-specific nuclease</a:t>
            </a:r>
          </a:p>
          <a:p>
            <a:pPr marL="301943" lvl="1" indent="0">
              <a:buNone/>
            </a:pPr>
            <a:r>
              <a:rPr lang="en-US" dirty="0"/>
              <a:t>5) </a:t>
            </a:r>
            <a:r>
              <a:rPr lang="en-US" dirty="0" err="1"/>
              <a:t>Transposase</a:t>
            </a:r>
            <a:endParaRPr lang="en-US" dirty="0"/>
          </a:p>
          <a:p>
            <a:r>
              <a:rPr lang="en-US" dirty="0"/>
              <a:t>Chemical Fragmentation        </a:t>
            </a:r>
          </a:p>
          <a:p>
            <a:pPr marL="301943" lvl="1" indent="0">
              <a:buNone/>
            </a:pPr>
            <a:r>
              <a:rPr lang="en-US" dirty="0"/>
              <a:t>6) Heat and divalent metal </a:t>
            </a:r>
            <a:r>
              <a:rPr lang="en-US" dirty="0" err="1"/>
              <a:t>cation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DNA/RNA fragmentation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markers</a:t>
            </a:r>
          </a:p>
          <a:p>
            <a:r>
              <a:rPr lang="en-US" dirty="0" smtClean="0"/>
              <a:t>Sequencing</a:t>
            </a:r>
          </a:p>
          <a:p>
            <a:r>
              <a:rPr lang="en-US" dirty="0" smtClean="0"/>
              <a:t>Full vs. </a:t>
            </a:r>
            <a:r>
              <a:rPr lang="en-US" smtClean="0"/>
              <a:t>reduced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8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Genotyping Sequencing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971800"/>
            <a:ext cx="9144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827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783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796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339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882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756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705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82700" y="3924300"/>
            <a:ext cx="5969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78300" y="3924300"/>
            <a:ext cx="3556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46600" y="3924300"/>
            <a:ext cx="7366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88200" y="3924300"/>
            <a:ext cx="787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43100" y="3924300"/>
            <a:ext cx="2184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34000" y="3924300"/>
            <a:ext cx="1803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33800" y="4902200"/>
            <a:ext cx="5969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33800" y="4546600"/>
            <a:ext cx="3556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33800" y="5207000"/>
            <a:ext cx="7366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733800" y="5511800"/>
            <a:ext cx="787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33800" y="6540500"/>
            <a:ext cx="2184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33800" y="6159500"/>
            <a:ext cx="1803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Multiply 40"/>
          <p:cNvSpPr/>
          <p:nvPr/>
        </p:nvSpPr>
        <p:spPr>
          <a:xfrm>
            <a:off x="4089400" y="5753100"/>
            <a:ext cx="939800" cy="11049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33800" y="2272268"/>
            <a:ext cx="164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Restriction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enzymes: </a:t>
            </a:r>
            <a:r>
              <a:rPr lang="en-US" dirty="0" err="1" smtClean="0"/>
              <a:t>ApeKI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562600" cy="4389437"/>
          </a:xfrm>
        </p:spPr>
        <p:txBody>
          <a:bodyPr/>
          <a:lstStyle/>
          <a:p>
            <a:r>
              <a:rPr lang="en-US" dirty="0" smtClean="0"/>
              <a:t>Recognition: 5’GCWGC3’</a:t>
            </a:r>
          </a:p>
          <a:p>
            <a:r>
              <a:rPr lang="en-US" dirty="0" smtClean="0"/>
              <a:t>W: A or T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xpected size: </a:t>
            </a:r>
          </a:p>
          <a:p>
            <a:pPr lvl="1"/>
            <a:r>
              <a:rPr lang="en-US" dirty="0" smtClean="0"/>
              <a:t>4x4x2x4x4=512bp= 0.5Kb</a:t>
            </a:r>
          </a:p>
          <a:p>
            <a:r>
              <a:rPr lang="en-US" dirty="0" smtClean="0"/>
              <a:t>Genome coverage</a:t>
            </a:r>
          </a:p>
          <a:p>
            <a:pPr marL="393700" lvl="1" indent="0">
              <a:buNone/>
            </a:pPr>
            <a:r>
              <a:rPr lang="en-US" dirty="0" smtClean="0"/>
              <a:t>100 </a:t>
            </a:r>
            <a:r>
              <a:rPr lang="en-US" dirty="0" err="1" smtClean="0"/>
              <a:t>bp</a:t>
            </a:r>
            <a:r>
              <a:rPr lang="en-US" dirty="0" smtClean="0"/>
              <a:t> read/512 </a:t>
            </a:r>
            <a:r>
              <a:rPr lang="en-US" dirty="0" err="1" smtClean="0"/>
              <a:t>bp</a:t>
            </a:r>
            <a:r>
              <a:rPr lang="en-US" dirty="0" smtClean="0"/>
              <a:t> size=20%</a:t>
            </a:r>
          </a:p>
          <a:p>
            <a:endParaRPr lang="en-US" dirty="0" smtClean="0"/>
          </a:p>
        </p:txBody>
      </p:sp>
      <p:pic>
        <p:nvPicPr>
          <p:cNvPr id="4" name="Picture 3" descr="Screen Shot 2013-09-10 at 6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296879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enzymes: </a:t>
            </a:r>
            <a:r>
              <a:rPr lang="en-US" dirty="0" err="1" smtClean="0"/>
              <a:t>PstI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Recognition</a:t>
            </a:r>
            <a:r>
              <a:rPr lang="en-US" dirty="0"/>
              <a:t>: 5’ CTGCAG3</a:t>
            </a:r>
            <a:r>
              <a:rPr lang="en-US" dirty="0" smtClean="0"/>
              <a:t>’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xpected size: 4^6=4096bp= 4Kb</a:t>
            </a:r>
          </a:p>
          <a:p>
            <a:r>
              <a:rPr lang="en-US" dirty="0" smtClean="0"/>
              <a:t>Genome coverage</a:t>
            </a:r>
            <a:endParaRPr lang="en-US" dirty="0"/>
          </a:p>
          <a:p>
            <a:pPr marL="393700" lvl="1" indent="0">
              <a:buNone/>
            </a:pPr>
            <a:r>
              <a:rPr lang="en-US" dirty="0"/>
              <a:t>100 </a:t>
            </a:r>
            <a:r>
              <a:rPr lang="en-US" dirty="0" err="1"/>
              <a:t>bp</a:t>
            </a:r>
            <a:r>
              <a:rPr lang="en-US" dirty="0"/>
              <a:t> read</a:t>
            </a:r>
            <a:r>
              <a:rPr lang="en-US" dirty="0" smtClean="0"/>
              <a:t>/4096 </a:t>
            </a:r>
            <a:r>
              <a:rPr lang="en-US" dirty="0" err="1"/>
              <a:t>bp</a:t>
            </a:r>
            <a:r>
              <a:rPr lang="en-US" dirty="0"/>
              <a:t> size=</a:t>
            </a:r>
            <a:r>
              <a:rPr lang="en-US" dirty="0" smtClean="0"/>
              <a:t>2.5%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24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2 at 9.32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8457" r="5006" b="7434"/>
          <a:stretch/>
        </p:blipFill>
        <p:spPr>
          <a:xfrm>
            <a:off x="934103" y="2471015"/>
            <a:ext cx="6838297" cy="4354445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Multiplex barcode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382000" cy="990600"/>
          </a:xfrm>
        </p:spPr>
        <p:txBody>
          <a:bodyPr/>
          <a:lstStyle/>
          <a:p>
            <a:r>
              <a:rPr lang="en-US" dirty="0" smtClean="0"/>
              <a:t>Aalborg University, Denmark:  Craig et al. Nat. Methods 2000, 5: 887–893.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14400" y="4267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4~8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Adapter and Barcode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648700" cy="416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Sharon Mitchell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000" y="4267200"/>
            <a:ext cx="3276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Genotyping by sequencing (GBS)</a:t>
            </a:r>
            <a:endParaRPr lang="en-US" b="1" dirty="0"/>
          </a:p>
        </p:txBody>
      </p:sp>
      <p:grpSp>
        <p:nvGrpSpPr>
          <p:cNvPr id="3" name="Group 3"/>
          <p:cNvGrpSpPr/>
          <p:nvPr/>
        </p:nvGrpSpPr>
        <p:grpSpPr>
          <a:xfrm>
            <a:off x="3989787" y="3213675"/>
            <a:ext cx="685800" cy="1695450"/>
            <a:chOff x="4953000" y="2952750"/>
            <a:chExt cx="685800" cy="1695450"/>
          </a:xfrm>
        </p:grpSpPr>
        <p:grpSp>
          <p:nvGrpSpPr>
            <p:cNvPr id="4" name="Group 518"/>
            <p:cNvGrpSpPr/>
            <p:nvPr/>
          </p:nvGrpSpPr>
          <p:grpSpPr>
            <a:xfrm>
              <a:off x="4953000" y="3200400"/>
              <a:ext cx="685800" cy="1447800"/>
              <a:chOff x="2924649" y="1038225"/>
              <a:chExt cx="419100" cy="101917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048000" y="12586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24200" y="11824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0" y="11062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C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C000"/>
                  </a:solidFill>
                  <a:latin typeface="Arial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24200" y="13348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71800" y="11824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F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F0"/>
                  </a:solidFill>
                  <a:latin typeface="Arial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24200" y="1066800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70C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70C0"/>
                  </a:solidFill>
                  <a:latin typeface="Arial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48000" y="14110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2060"/>
                  </a:solidFill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81325" y="1038225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7030A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71334" y="1172443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9966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9966"/>
                  </a:solidFill>
                  <a:latin typeface="Arial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17782" y="1350723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6666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6666"/>
                  </a:solidFill>
                  <a:latin typeface="Arial" charset="0"/>
                </a:endParaRPr>
              </a:p>
            </p:txBody>
          </p:sp>
          <p:grpSp>
            <p:nvGrpSpPr>
              <p:cNvPr id="5" name="Group 512"/>
              <p:cNvGrpSpPr/>
              <p:nvPr/>
            </p:nvGrpSpPr>
            <p:grpSpPr>
              <a:xfrm>
                <a:off x="2924649" y="1041730"/>
                <a:ext cx="419100" cy="819154"/>
                <a:chOff x="4334349" y="1022683"/>
                <a:chExt cx="419100" cy="81915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334349" y="1022684"/>
                  <a:ext cx="4191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4055478" y="1365584"/>
                  <a:ext cx="685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4343874" y="1365583"/>
                  <a:ext cx="685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H="1">
                  <a:off x="4390440" y="1693883"/>
                  <a:ext cx="152402" cy="1428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538183" y="1698959"/>
                  <a:ext cx="152402" cy="1428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630"/>
            <p:cNvGrpSpPr/>
            <p:nvPr/>
          </p:nvGrpSpPr>
          <p:grpSpPr>
            <a:xfrm>
              <a:off x="5046518" y="2952750"/>
              <a:ext cx="477982" cy="1603952"/>
              <a:chOff x="4191000" y="2895600"/>
              <a:chExt cx="477982" cy="160395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91000" y="3581400"/>
                <a:ext cx="249382" cy="918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9966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9966"/>
                  </a:solidFill>
                  <a:latin typeface="Arial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43400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DA1F28">
                        <a:lumMod val="60000"/>
                        <a:lumOff val="40000"/>
                      </a:srgbClr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DA1F28">
                      <a:lumMod val="60000"/>
                      <a:lumOff val="40000"/>
                    </a:srgbClr>
                  </a:solidFill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91000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EB641B">
                        <a:lumMod val="60000"/>
                        <a:lumOff val="40000"/>
                      </a:srgbClr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EB641B">
                      <a:lumMod val="60000"/>
                      <a:lumOff val="40000"/>
                    </a:srgbClr>
                  </a:solidFill>
                  <a:latin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43400" y="28956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7D3C4A">
                        <a:lumMod val="75000"/>
                      </a:srgbClr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7D3C4A">
                      <a:lumMod val="75000"/>
                    </a:srgbClr>
                  </a:solidFill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19600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29292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292929"/>
                  </a:solidFill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67200" y="29718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3" name="Group 28"/>
          <p:cNvGrpSpPr/>
          <p:nvPr/>
        </p:nvGrpSpPr>
        <p:grpSpPr>
          <a:xfrm>
            <a:off x="5562600" y="3034605"/>
            <a:ext cx="698500" cy="1962150"/>
            <a:chOff x="6159500" y="2819400"/>
            <a:chExt cx="698500" cy="1962150"/>
          </a:xfrm>
        </p:grpSpPr>
        <p:grpSp>
          <p:nvGrpSpPr>
            <p:cNvPr id="29" name="Group 597"/>
            <p:cNvGrpSpPr/>
            <p:nvPr/>
          </p:nvGrpSpPr>
          <p:grpSpPr>
            <a:xfrm>
              <a:off x="6159500" y="2876550"/>
              <a:ext cx="698500" cy="1905000"/>
              <a:chOff x="4267200" y="457200"/>
              <a:chExt cx="698500" cy="1905000"/>
            </a:xfrm>
          </p:grpSpPr>
          <p:grpSp>
            <p:nvGrpSpPr>
              <p:cNvPr id="30" name="Group 393"/>
              <p:cNvGrpSpPr/>
              <p:nvPr/>
            </p:nvGrpSpPr>
            <p:grpSpPr>
              <a:xfrm>
                <a:off x="4419600" y="857250"/>
                <a:ext cx="304800" cy="1179731"/>
                <a:chOff x="4362450" y="990600"/>
                <a:chExt cx="304800" cy="1179731"/>
              </a:xfrm>
            </p:grpSpPr>
            <p:sp>
              <p:nvSpPr>
                <p:cNvPr id="170" name="TextBox 169"/>
                <p:cNvSpPr txBox="1"/>
                <p:nvPr/>
              </p:nvSpPr>
              <p:spPr>
                <a:xfrm>
                  <a:off x="4438650" y="12586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45148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FF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4438650" y="11062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FFC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FFC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4514850" y="13348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B05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B050"/>
                    </a:solidFill>
                    <a:latin typeface="Arial" charset="0"/>
                  </a:endParaRP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43624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B0F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B0F0"/>
                    </a:solidFill>
                    <a:latin typeface="Arial" charset="0"/>
                  </a:endParaRP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4514850" y="1066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70C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70C0"/>
                    </a:solidFill>
                    <a:latin typeface="Arial" charset="0"/>
                  </a:endParaRP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4438650" y="14110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206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2060"/>
                    </a:solidFill>
                    <a:latin typeface="Arial" charset="0"/>
                  </a:endParaRP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4371975" y="10382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7030A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7030A0"/>
                    </a:solidFill>
                    <a:latin typeface="Arial" charset="0"/>
                  </a:endParaRP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4381500" y="13430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4514850" y="1143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FF99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FF9966"/>
                    </a:solidFill>
                    <a:latin typeface="Arial" charset="0"/>
                  </a:endParaRP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4476750" y="1524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4438650" y="9906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C0099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C0099"/>
                    </a:solidFill>
                    <a:latin typeface="Arial" charset="0"/>
                  </a:endParaRP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4514850" y="1447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4495800" y="762000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6666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6666"/>
                  </a:solidFill>
                  <a:latin typeface="Arial" charset="0"/>
                </a:endParaRPr>
              </a:p>
            </p:txBody>
          </p:sp>
          <p:grpSp>
            <p:nvGrpSpPr>
              <p:cNvPr id="34" name="Group 422"/>
              <p:cNvGrpSpPr/>
              <p:nvPr/>
            </p:nvGrpSpPr>
            <p:grpSpPr>
              <a:xfrm>
                <a:off x="4343400" y="838200"/>
                <a:ext cx="342900" cy="1179731"/>
                <a:chOff x="4362450" y="990600"/>
                <a:chExt cx="342900" cy="1179731"/>
              </a:xfrm>
            </p:grpSpPr>
            <p:sp>
              <p:nvSpPr>
                <p:cNvPr id="159" name="TextBox 158"/>
                <p:cNvSpPr txBox="1"/>
                <p:nvPr/>
              </p:nvSpPr>
              <p:spPr>
                <a:xfrm>
                  <a:off x="4438650" y="12586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4552950" y="12205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FF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4438650" y="11062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FFC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FFC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514850" y="13348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B05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B050"/>
                    </a:solidFill>
                    <a:latin typeface="Arial" charset="0"/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3624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B0F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B0F0"/>
                    </a:solidFill>
                    <a:latin typeface="Arial" charset="0"/>
                  </a:endParaRP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4438650" y="14110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206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2060"/>
                    </a:solidFill>
                    <a:latin typeface="Arial" charset="0"/>
                  </a:endParaRP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4371975" y="10382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7030A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7030A0"/>
                    </a:solidFill>
                    <a:latin typeface="Arial" charset="0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381500" y="13430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4476750" y="1524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4438650" y="9906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C0099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C0099"/>
                    </a:solidFill>
                    <a:latin typeface="Arial" charset="0"/>
                  </a:endParaRP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514850" y="1447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4391025" y="78241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562475" y="8014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C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C000"/>
                  </a:solidFill>
                  <a:latin typeface="Arial" charset="0"/>
                </a:endParaRPr>
              </a:p>
            </p:txBody>
          </p:sp>
          <p:grpSp>
            <p:nvGrpSpPr>
              <p:cNvPr id="55" name="Group 519"/>
              <p:cNvGrpSpPr/>
              <p:nvPr/>
            </p:nvGrpSpPr>
            <p:grpSpPr>
              <a:xfrm>
                <a:off x="4267200" y="457200"/>
                <a:ext cx="698500" cy="1789331"/>
                <a:chOff x="4297680" y="914400"/>
                <a:chExt cx="419100" cy="1255931"/>
              </a:xfrm>
            </p:grpSpPr>
            <p:sp>
              <p:nvSpPr>
                <p:cNvPr id="132" name="TextBox 131"/>
                <p:cNvSpPr txBox="1"/>
                <p:nvPr/>
              </p:nvSpPr>
              <p:spPr>
                <a:xfrm>
                  <a:off x="4514850" y="9144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7" name="Group 392"/>
                <p:cNvGrpSpPr/>
                <p:nvPr/>
              </p:nvGrpSpPr>
              <p:grpSpPr>
                <a:xfrm>
                  <a:off x="4362450" y="990600"/>
                  <a:ext cx="304800" cy="1179731"/>
                  <a:chOff x="4362450" y="990600"/>
                  <a:chExt cx="304800" cy="1179731"/>
                </a:xfrm>
              </p:grpSpPr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438650" y="12586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5148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438650" y="11062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C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4514850" y="13348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5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4514850" y="1066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70C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438650" y="14110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4371975" y="10382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7030A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4514850" y="1143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99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4438650" y="9906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C0099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" name="Group 436"/>
                <p:cNvGrpSpPr/>
                <p:nvPr/>
              </p:nvGrpSpPr>
              <p:grpSpPr>
                <a:xfrm>
                  <a:off x="4343400" y="1096744"/>
                  <a:ext cx="323850" cy="987862"/>
                  <a:chOff x="4362450" y="1182469"/>
                  <a:chExt cx="323850" cy="98786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4533900" y="1382494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6" name="Group 391"/>
                <p:cNvGrpSpPr/>
                <p:nvPr/>
              </p:nvGrpSpPr>
              <p:grpSpPr>
                <a:xfrm>
                  <a:off x="4297680" y="1181100"/>
                  <a:ext cx="419100" cy="819153"/>
                  <a:chOff x="4297680" y="1219200"/>
                  <a:chExt cx="419100" cy="819153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4297680" y="1219200"/>
                    <a:ext cx="4191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5400000">
                    <a:off x="4030980" y="1562100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5400000">
                    <a:off x="4307205" y="1562100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16200000" flipH="1">
                    <a:off x="4359592" y="1890712"/>
                    <a:ext cx="152402" cy="14287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H="1">
                    <a:off x="4511992" y="1895475"/>
                    <a:ext cx="152402" cy="14287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TextBox 60"/>
              <p:cNvSpPr txBox="1"/>
              <p:nvPr/>
            </p:nvSpPr>
            <p:spPr>
              <a:xfrm>
                <a:off x="4537075" y="638175"/>
                <a:ext cx="254000" cy="92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70400" y="1441369"/>
                <a:ext cx="254000" cy="92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648200" y="526969"/>
                <a:ext cx="254000" cy="92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343400" y="533400"/>
                <a:ext cx="277091" cy="87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419600" y="457200"/>
                <a:ext cx="277091" cy="87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  <p:grpSp>
            <p:nvGrpSpPr>
              <p:cNvPr id="67" name="Group 525"/>
              <p:cNvGrpSpPr/>
              <p:nvPr/>
            </p:nvGrpSpPr>
            <p:grpSpPr>
              <a:xfrm rot="10800000">
                <a:off x="4333875" y="457200"/>
                <a:ext cx="561975" cy="1482470"/>
                <a:chOff x="4343400" y="1016855"/>
                <a:chExt cx="337185" cy="1040545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4488180" y="107034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68" name="Group 392"/>
                <p:cNvGrpSpPr/>
                <p:nvPr/>
              </p:nvGrpSpPr>
              <p:grpSpPr>
                <a:xfrm>
                  <a:off x="4362450" y="1016855"/>
                  <a:ext cx="318135" cy="1040545"/>
                  <a:chOff x="4362450" y="1016855"/>
                  <a:chExt cx="318135" cy="1040545"/>
                </a:xfrm>
              </p:grpSpPr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438650" y="12586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5148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4438650" y="11062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C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4514850" y="13348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5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4396740" y="11238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70C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4438650" y="14110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4371975" y="10382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7030A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4442460" y="101685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99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4528185" y="1410344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4427220" y="117731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C0099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4434840" y="131006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oup 436"/>
                <p:cNvGrpSpPr/>
                <p:nvPr/>
              </p:nvGrpSpPr>
              <p:grpSpPr>
                <a:xfrm>
                  <a:off x="4343400" y="1096744"/>
                  <a:ext cx="323850" cy="913132"/>
                  <a:chOff x="4362450" y="1182469"/>
                  <a:chExt cx="323850" cy="913132"/>
                </a:xfrm>
              </p:grpSpPr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4533900" y="1382494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4453890" y="144927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453890" y="139578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71" name="Group 553"/>
              <p:cNvGrpSpPr/>
              <p:nvPr/>
            </p:nvGrpSpPr>
            <p:grpSpPr>
              <a:xfrm>
                <a:off x="4394200" y="466725"/>
                <a:ext cx="539750" cy="1643363"/>
                <a:chOff x="4343400" y="1016855"/>
                <a:chExt cx="323850" cy="1153476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4488180" y="107034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91" name="Group 392"/>
                <p:cNvGrpSpPr/>
                <p:nvPr/>
              </p:nvGrpSpPr>
              <p:grpSpPr>
                <a:xfrm>
                  <a:off x="4362450" y="1016855"/>
                  <a:ext cx="304800" cy="1153476"/>
                  <a:chOff x="4362450" y="1016855"/>
                  <a:chExt cx="304800" cy="1153476"/>
                </a:xfrm>
              </p:grpSpPr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438650" y="12586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5148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438650" y="11062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C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4514850" y="13348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5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4396740" y="11238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70C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4438650" y="14110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371975" y="10382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7030A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4442460" y="101685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99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4427220" y="117731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C0099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92" name="Group 436"/>
                <p:cNvGrpSpPr/>
                <p:nvPr/>
              </p:nvGrpSpPr>
              <p:grpSpPr>
                <a:xfrm>
                  <a:off x="4343400" y="1096744"/>
                  <a:ext cx="323850" cy="987862"/>
                  <a:chOff x="4362450" y="1182469"/>
                  <a:chExt cx="323850" cy="987862"/>
                </a:xfrm>
              </p:grpSpPr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4533900" y="1382494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12" name="Group 575"/>
              <p:cNvGrpSpPr/>
              <p:nvPr/>
            </p:nvGrpSpPr>
            <p:grpSpPr>
              <a:xfrm rot="10800000">
                <a:off x="4346575" y="704850"/>
                <a:ext cx="539750" cy="1643363"/>
                <a:chOff x="4343400" y="1016855"/>
                <a:chExt cx="323850" cy="1153476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4488180" y="107034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13" name="Group 392"/>
                <p:cNvGrpSpPr/>
                <p:nvPr/>
              </p:nvGrpSpPr>
              <p:grpSpPr>
                <a:xfrm>
                  <a:off x="4362450" y="1016855"/>
                  <a:ext cx="304800" cy="1153476"/>
                  <a:chOff x="4362450" y="1016855"/>
                  <a:chExt cx="304800" cy="1153476"/>
                </a:xfrm>
              </p:grpSpPr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438650" y="12586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5148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438650" y="11062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C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514850" y="13348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5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396740" y="11238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70C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438650" y="14110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371975" y="10382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7030A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442460" y="101685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99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427220" y="117731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C0099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33" name="Group 436"/>
                <p:cNvGrpSpPr/>
                <p:nvPr/>
              </p:nvGrpSpPr>
              <p:grpSpPr>
                <a:xfrm>
                  <a:off x="4343400" y="1096744"/>
                  <a:ext cx="323850" cy="987862"/>
                  <a:chOff x="4362450" y="1182469"/>
                  <a:chExt cx="323850" cy="987862"/>
                </a:xfrm>
              </p:grpSpPr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4533900" y="1382494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31" name="TextBox 30"/>
            <p:cNvSpPr txBox="1"/>
            <p:nvPr/>
          </p:nvSpPr>
          <p:spPr>
            <a:xfrm rot="10800000">
              <a:off x="6286500" y="2819400"/>
              <a:ext cx="254000" cy="92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Arial" charset="0"/>
                </a:rPr>
                <a:t>.</a:t>
              </a:r>
              <a:endParaRPr lang="en-US" sz="36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81750" y="2857500"/>
              <a:ext cx="249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00B050"/>
                  </a:solidFill>
                  <a:latin typeface="Arial" charset="0"/>
                </a:rPr>
                <a:t>.</a:t>
              </a:r>
              <a:endParaRPr lang="en-US" sz="3600" b="1" dirty="0">
                <a:solidFill>
                  <a:srgbClr val="00B050"/>
                </a:solidFill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7000" y="2962275"/>
              <a:ext cx="249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00B050"/>
                  </a:solidFill>
                  <a:latin typeface="Arial" charset="0"/>
                </a:rPr>
                <a:t>.</a:t>
              </a:r>
              <a:endParaRPr lang="en-US" sz="3600" b="1" dirty="0">
                <a:solidFill>
                  <a:srgbClr val="00B050"/>
                </a:solidFill>
                <a:latin typeface="Arial" charset="0"/>
              </a:endParaRPr>
            </a:p>
          </p:txBody>
        </p:sp>
        <p:grpSp>
          <p:nvGrpSpPr>
            <p:cNvPr id="134" name="Group 632"/>
            <p:cNvGrpSpPr/>
            <p:nvPr/>
          </p:nvGrpSpPr>
          <p:grpSpPr>
            <a:xfrm>
              <a:off x="6172200" y="3129973"/>
              <a:ext cx="620857" cy="1518227"/>
              <a:chOff x="6172200" y="3048000"/>
              <a:chExt cx="620857" cy="151822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553200" y="3124200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FFFF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FFFF"/>
                  </a:solidFill>
                  <a:latin typeface="Arial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0800000">
                <a:off x="6423025" y="3450146"/>
                <a:ext cx="254000" cy="92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0800000">
                <a:off x="6324601" y="3477286"/>
                <a:ext cx="254000" cy="92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0800000">
                <a:off x="6457950" y="3112144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27618" y="3648075"/>
                <a:ext cx="249382" cy="918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9966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9966"/>
                  </a:solidFill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380018" y="380047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532418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172200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70C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70C0"/>
                  </a:solidFill>
                  <a:latin typeface="Arial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534150" y="3697069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92D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92D050"/>
                  </a:solidFill>
                  <a:latin typeface="Arial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56218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92D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92D050"/>
                  </a:solidFill>
                  <a:latin typeface="Arial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24600" y="33528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92D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92D050"/>
                  </a:solidFill>
                  <a:latin typeface="Arial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191250" y="347662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343650" y="362902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496050" y="375285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91250" y="36957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362700" y="38481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15100" y="363855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77000" y="3230344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57950" y="3505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43675" y="3505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83" name="TextBox 182"/>
          <p:cNvSpPr txBox="1"/>
          <p:nvPr/>
        </p:nvSpPr>
        <p:spPr>
          <a:xfrm>
            <a:off x="152400" y="2209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Digest DNA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igate adapters with barcodes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2852516" y="25908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. Pool DNAs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236585" y="257169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. PCR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92" name="Straight Arrow Connector 191"/>
          <p:cNvCxnSpPr/>
          <p:nvPr/>
        </p:nvCxnSpPr>
        <p:spPr>
          <a:xfrm flipV="1">
            <a:off x="4724400" y="3962400"/>
            <a:ext cx="838200" cy="869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19"/>
          <p:cNvGrpSpPr/>
          <p:nvPr/>
        </p:nvGrpSpPr>
        <p:grpSpPr>
          <a:xfrm>
            <a:off x="304800" y="3341951"/>
            <a:ext cx="2788672" cy="1458649"/>
            <a:chOff x="209508" y="2502350"/>
            <a:chExt cx="2788672" cy="1458649"/>
          </a:xfrm>
        </p:grpSpPr>
        <p:sp>
          <p:nvSpPr>
            <p:cNvPr id="196" name="Cube 195"/>
            <p:cNvSpPr/>
            <p:nvPr/>
          </p:nvSpPr>
          <p:spPr>
            <a:xfrm rot="787203">
              <a:off x="209508" y="2502350"/>
              <a:ext cx="2788672" cy="1458649"/>
            </a:xfrm>
            <a:prstGeom prst="cube">
              <a:avLst>
                <a:gd name="adj" fmla="val 9256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84" name="Group 18"/>
            <p:cNvGrpSpPr/>
            <p:nvPr/>
          </p:nvGrpSpPr>
          <p:grpSpPr>
            <a:xfrm>
              <a:off x="1457325" y="2738871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97" name="Oval 3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8" name="Oval 1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9" name="Oval 1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0" name="Oval 1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1" name="Oval 1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2" name="Oval 1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3" name="Oval 1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4" name="Oval 1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7" name="Group 19"/>
            <p:cNvGrpSpPr/>
            <p:nvPr/>
          </p:nvGrpSpPr>
          <p:grpSpPr>
            <a:xfrm>
              <a:off x="1314450" y="2808144"/>
              <a:ext cx="1276350" cy="342900"/>
              <a:chOff x="1362075" y="2733675"/>
              <a:chExt cx="1276350" cy="342900"/>
            </a:xfrm>
            <a:solidFill>
              <a:schemeClr val="bg1"/>
            </a:solidFill>
          </p:grpSpPr>
          <p:sp>
            <p:nvSpPr>
              <p:cNvPr id="289" name="Oval 28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00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FFCC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C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 flipH="1">
                <a:off x="2333625" y="2973531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 flipH="1">
                <a:off x="2486025" y="3000375"/>
                <a:ext cx="152400" cy="76200"/>
              </a:xfrm>
              <a:prstGeom prst="ellipse">
                <a:avLst/>
              </a:prstGeom>
              <a:solidFill>
                <a:srgbClr val="00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8" name="Group 28"/>
            <p:cNvGrpSpPr/>
            <p:nvPr/>
          </p:nvGrpSpPr>
          <p:grpSpPr>
            <a:xfrm>
              <a:off x="1190625" y="2886942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81" name="Oval 280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3366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C00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9" name="Group 37"/>
            <p:cNvGrpSpPr/>
            <p:nvPr/>
          </p:nvGrpSpPr>
          <p:grpSpPr>
            <a:xfrm>
              <a:off x="1057275" y="2956215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73" name="Oval 272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5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29292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666633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CC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933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0066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0" name="Group 46"/>
            <p:cNvGrpSpPr/>
            <p:nvPr/>
          </p:nvGrpSpPr>
          <p:grpSpPr>
            <a:xfrm>
              <a:off x="914400" y="3035013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65" name="Oval 264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B2B62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D17871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CEFCA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1D21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D2D6F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1D8B4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ED7BD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89A1D7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1" name="Group 55"/>
            <p:cNvGrpSpPr/>
            <p:nvPr/>
          </p:nvGrpSpPr>
          <p:grpSpPr>
            <a:xfrm>
              <a:off x="809625" y="3123336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57" name="Oval 256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861CF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FCC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66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0033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9FF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5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3" name="Group 64"/>
            <p:cNvGrpSpPr/>
            <p:nvPr/>
          </p:nvGrpSpPr>
          <p:grpSpPr>
            <a:xfrm>
              <a:off x="676275" y="3202134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49" name="Oval 24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90AE9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DF3C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00808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955D7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4" name="Group 73"/>
            <p:cNvGrpSpPr/>
            <p:nvPr/>
          </p:nvGrpSpPr>
          <p:grpSpPr>
            <a:xfrm>
              <a:off x="523875" y="3280932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41" name="Oval 240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B1299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5" name="Group 82"/>
            <p:cNvGrpSpPr/>
            <p:nvPr/>
          </p:nvGrpSpPr>
          <p:grpSpPr>
            <a:xfrm>
              <a:off x="390525" y="3359730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33" name="Oval 232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DEDEB8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E3FB03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8FFF9A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BE020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4261A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7" name="Group 91"/>
            <p:cNvGrpSpPr/>
            <p:nvPr/>
          </p:nvGrpSpPr>
          <p:grpSpPr>
            <a:xfrm>
              <a:off x="276225" y="3438525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25" name="Oval 224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CC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E026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EEA8E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4C8A8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D9FD01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6600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8" name="Group 100"/>
            <p:cNvGrpSpPr/>
            <p:nvPr/>
          </p:nvGrpSpPr>
          <p:grpSpPr>
            <a:xfrm>
              <a:off x="1562100" y="2650548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17" name="Oval 216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9" name="Group 109"/>
            <p:cNvGrpSpPr/>
            <p:nvPr/>
          </p:nvGrpSpPr>
          <p:grpSpPr>
            <a:xfrm>
              <a:off x="1685925" y="2571750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09" name="Oval 20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sp>
        <p:nvSpPr>
          <p:cNvPr id="309" name="TextBox 308"/>
          <p:cNvSpPr txBox="1"/>
          <p:nvPr/>
        </p:nvSpPr>
        <p:spPr>
          <a:xfrm>
            <a:off x="6781800" y="2362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. 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Illumina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sequencing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3048000" y="6172200"/>
            <a:ext cx="289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Elshire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et al. 2011.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PLoS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One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8" name="Picture 2" descr="C:\Users\fl262\Desktop\44-16836HiSeq_Render_Front_CopyRight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0678" y="3429000"/>
            <a:ext cx="1945070" cy="1447800"/>
          </a:xfrm>
          <a:prstGeom prst="rect">
            <a:avLst/>
          </a:prstGeom>
          <a:noFill/>
        </p:spPr>
      </p:pic>
      <p:cxnSp>
        <p:nvCxnSpPr>
          <p:cNvPr id="311" name="Straight Arrow Connector 310"/>
          <p:cNvCxnSpPr/>
          <p:nvPr/>
        </p:nvCxnSpPr>
        <p:spPr>
          <a:xfrm>
            <a:off x="3124200" y="39624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6324600" y="39624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15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 reduction by multiplexing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7400"/>
            <a:ext cx="7848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depth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Expected sequencing times per base pair</a:t>
            </a:r>
          </a:p>
          <a:p>
            <a:r>
              <a:rPr lang="en-US" dirty="0" smtClean="0"/>
              <a:t>Calculation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100Mb genome, 100M read of 100 </a:t>
            </a:r>
            <a:r>
              <a:rPr lang="en-US" dirty="0" err="1" smtClean="0"/>
              <a:t>bp</a:t>
            </a:r>
            <a:r>
              <a:rPr lang="en-US" dirty="0"/>
              <a:t>:</a:t>
            </a:r>
            <a:r>
              <a:rPr lang="en-US" dirty="0" smtClean="0"/>
              <a:t> 100X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3G genome, 1% reduced, 50 multiplex, 6G data (1byte one base): 6G/(50x3Gx1%)=4X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Genomic coverage and depth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019260"/>
              </p:ext>
            </p:extLst>
          </p:nvPr>
        </p:nvGraphicFramePr>
        <p:xfrm>
          <a:off x="457200" y="1600200"/>
          <a:ext cx="8229600" cy="416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286000"/>
                <a:gridCol w="2743200"/>
              </a:tblGrid>
              <a:tr h="6934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ApeKI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PstI</a:t>
                      </a:r>
                      <a:endParaRPr lang="en-US" dirty="0"/>
                    </a:p>
                  </a:txBody>
                  <a:tcPr/>
                </a:tc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Recognition bases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Fragment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4Kb</a:t>
                      </a:r>
                      <a:endParaRPr lang="en-US" dirty="0"/>
                    </a:p>
                  </a:txBody>
                  <a:tcPr/>
                </a:tc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Genome coverage</a:t>
                      </a:r>
                    </a:p>
                    <a:p>
                      <a:pPr algn="ctr"/>
                      <a:r>
                        <a:rPr lang="en-US" dirty="0" smtClean="0"/>
                        <a:t> (100bp read)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2.5%</a:t>
                      </a:r>
                      <a:endParaRPr lang="en-US" dirty="0"/>
                    </a:p>
                  </a:txBody>
                  <a:tcPr anchor="ctr"/>
                </a:tc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unique sequence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(3G genome)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3G/.5Kb=6M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3G/4Kb=.75M</a:t>
                      </a:r>
                      <a:endParaRPr lang="en-US" dirty="0"/>
                    </a:p>
                  </a:txBody>
                  <a:tcPr/>
                </a:tc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Sequencing depth</a:t>
                      </a:r>
                    </a:p>
                    <a:p>
                      <a:pPr algn="ctr"/>
                      <a:r>
                        <a:rPr lang="en-US" dirty="0" smtClean="0"/>
                        <a:t>(60G data on 3G genome)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60/(3x.2)=100X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60/(3*.025)=800X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9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72067" y="4317999"/>
            <a:ext cx="7408333" cy="1808163"/>
          </a:xfrm>
        </p:spPr>
        <p:txBody>
          <a:bodyPr/>
          <a:lstStyle/>
          <a:p>
            <a:r>
              <a:rPr lang="en-US" dirty="0"/>
              <a:t>Expectation of </a:t>
            </a:r>
            <a:r>
              <a:rPr lang="en-US" dirty="0" smtClean="0"/>
              <a:t>length=length/number of cut</a:t>
            </a:r>
            <a:endParaRPr lang="en-US" dirty="0"/>
          </a:p>
          <a:p>
            <a:r>
              <a:rPr lang="en-US" dirty="0" smtClean="0"/>
              <a:t>Variance=Squared Expectation (need proof)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length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66850" y="2671807"/>
            <a:ext cx="6140450" cy="1302287"/>
            <a:chOff x="0" y="2641600"/>
            <a:chExt cx="9144000" cy="6223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2971800"/>
              <a:ext cx="9144000" cy="0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827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83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796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339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882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9756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705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25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by DOE, NIH and Welcome Trust in the UK</a:t>
            </a:r>
          </a:p>
          <a:p>
            <a:r>
              <a:rPr lang="en-US" dirty="0" smtClean="0"/>
              <a:t>Begun in 1990</a:t>
            </a:r>
          </a:p>
          <a:p>
            <a:r>
              <a:rPr lang="en-US" dirty="0" smtClean="0"/>
              <a:t>Original planed to last 15 years.</a:t>
            </a:r>
          </a:p>
          <a:p>
            <a:r>
              <a:rPr lang="en-US" dirty="0" smtClean="0"/>
              <a:t>Institute for Genomic Research and U. of Washington provided over 450K BAC each was tagged and contain 3~4 Kb across the entire human genome</a:t>
            </a:r>
          </a:p>
        </p:txBody>
      </p:sp>
    </p:spTree>
    <p:extLst>
      <p:ext uri="{BB962C8B-B14F-4D97-AF65-F5344CB8AC3E}">
        <p14:creationId xmlns:p14="http://schemas.microsoft.com/office/powerpoint/2010/main" val="3919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length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6500" y="1926846"/>
            <a:ext cx="3327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n=100000</a:t>
            </a:r>
          </a:p>
          <a:p>
            <a:r>
              <a:rPr lang="tr-TR" dirty="0"/>
              <a:t>size=300000000</a:t>
            </a:r>
          </a:p>
          <a:p>
            <a:r>
              <a:rPr lang="tr-TR" dirty="0"/>
              <a:t>x=</a:t>
            </a:r>
            <a:r>
              <a:rPr lang="tr-TR" dirty="0" err="1"/>
              <a:t>round</a:t>
            </a:r>
            <a:r>
              <a:rPr lang="tr-TR" dirty="0"/>
              <a:t>(</a:t>
            </a:r>
            <a:r>
              <a:rPr lang="tr-TR" dirty="0" err="1"/>
              <a:t>runif</a:t>
            </a:r>
            <a:r>
              <a:rPr lang="tr-TR" dirty="0"/>
              <a:t>(n,1,size))</a:t>
            </a:r>
          </a:p>
          <a:p>
            <a:r>
              <a:rPr lang="tr-TR" dirty="0"/>
              <a:t>y=</a:t>
            </a:r>
            <a:r>
              <a:rPr lang="tr-TR" dirty="0" err="1"/>
              <a:t>sort</a:t>
            </a:r>
            <a:r>
              <a:rPr lang="tr-TR" dirty="0"/>
              <a:t>(x)</a:t>
            </a:r>
          </a:p>
          <a:p>
            <a:r>
              <a:rPr lang="tr-TR" dirty="0" err="1"/>
              <a:t>interval</a:t>
            </a:r>
            <a:r>
              <a:rPr lang="tr-TR" dirty="0"/>
              <a:t>=y[-1]-y[-n]</a:t>
            </a:r>
          </a:p>
          <a:p>
            <a:r>
              <a:rPr lang="tr-TR" dirty="0" err="1"/>
              <a:t>hist</a:t>
            </a:r>
            <a:r>
              <a:rPr lang="tr-TR" dirty="0"/>
              <a:t>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 err="1"/>
              <a:t>Ex</a:t>
            </a:r>
            <a:r>
              <a:rPr lang="tr-TR" dirty="0"/>
              <a:t>=size/n</a:t>
            </a:r>
          </a:p>
          <a:p>
            <a:r>
              <a:rPr lang="tr-TR" dirty="0" err="1"/>
              <a:t>Va</a:t>
            </a:r>
            <a:r>
              <a:rPr lang="tr-TR" dirty="0"/>
              <a:t>=</a:t>
            </a:r>
            <a:r>
              <a:rPr lang="tr-TR" dirty="0" err="1"/>
              <a:t>Ex</a:t>
            </a:r>
            <a:r>
              <a:rPr lang="tr-TR" dirty="0"/>
              <a:t>*</a:t>
            </a:r>
            <a:r>
              <a:rPr lang="tr-TR" dirty="0" err="1"/>
              <a:t>Ex</a:t>
            </a:r>
            <a:endParaRPr lang="tr-TR" dirty="0"/>
          </a:p>
          <a:p>
            <a:r>
              <a:rPr lang="tr-TR" dirty="0"/>
              <a:t>m=</a:t>
            </a:r>
            <a:r>
              <a:rPr lang="tr-TR" dirty="0" err="1"/>
              <a:t>mean</a:t>
            </a:r>
            <a:r>
              <a:rPr lang="tr-TR" dirty="0"/>
              <a:t>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/>
              <a:t>v=var(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/>
              <a:t>m</a:t>
            </a:r>
          </a:p>
          <a:p>
            <a:r>
              <a:rPr lang="tr-TR" dirty="0" smtClean="0"/>
              <a:t>v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45"/>
          <a:stretch/>
        </p:blipFill>
        <p:spPr>
          <a:xfrm>
            <a:off x="216500" y="5343166"/>
            <a:ext cx="1981200" cy="9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Distribution of length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93" y="1371600"/>
            <a:ext cx="5568214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9154" y="2839533"/>
            <a:ext cx="3256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/>
              <a:t>Beissinger</a:t>
            </a:r>
            <a:r>
              <a:rPr lang="nb-NO" dirty="0"/>
              <a:t> et al, Genetics. </a:t>
            </a:r>
          </a:p>
          <a:p>
            <a:r>
              <a:rPr lang="nb-NO" dirty="0"/>
              <a:t>2013, 193(4):1073-81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markers</a:t>
            </a:r>
          </a:p>
          <a:p>
            <a:r>
              <a:rPr lang="en-US" dirty="0" smtClean="0"/>
              <a:t>Sequencing</a:t>
            </a:r>
          </a:p>
          <a:p>
            <a:r>
              <a:rPr lang="en-US" dirty="0" smtClean="0"/>
              <a:t>Full vs. </a:t>
            </a:r>
            <a:r>
              <a:rPr lang="en-US" dirty="0"/>
              <a:t>r</a:t>
            </a:r>
            <a:r>
              <a:rPr lang="en-US" dirty="0" smtClean="0"/>
              <a:t>educed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Data process and format</a:t>
            </a:r>
          </a:p>
        </p:txBody>
      </p:sp>
    </p:spTree>
    <p:extLst>
      <p:ext uri="{BB962C8B-B14F-4D97-AF65-F5344CB8AC3E}">
        <p14:creationId xmlns:p14="http://schemas.microsoft.com/office/powerpoint/2010/main" val="3610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 the completion date to 2003</a:t>
            </a:r>
          </a:p>
          <a:p>
            <a:r>
              <a:rPr lang="en-US" dirty="0" smtClean="0"/>
              <a:t>Celera Genomics</a:t>
            </a:r>
          </a:p>
          <a:p>
            <a:r>
              <a:rPr lang="en-US" dirty="0" smtClean="0"/>
              <a:t>Craig Venter was among those sequenced</a:t>
            </a:r>
          </a:p>
          <a:p>
            <a:r>
              <a:rPr lang="en-US" dirty="0"/>
              <a:t>Identified 20~120K genes</a:t>
            </a:r>
          </a:p>
          <a:p>
            <a:r>
              <a:rPr lang="en-US" dirty="0"/>
              <a:t>Sequence of 3 billion base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Cost near 3 billion dollars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RFLP: Restriction </a:t>
            </a:r>
            <a:r>
              <a:rPr lang="en-US" dirty="0"/>
              <a:t>fragment length </a:t>
            </a:r>
            <a:r>
              <a:rPr lang="en-US" dirty="0" smtClean="0"/>
              <a:t>polymorphism</a:t>
            </a:r>
          </a:p>
          <a:p>
            <a:r>
              <a:rPr lang="en-US" dirty="0" smtClean="0"/>
              <a:t>SSR: Simple Sequence Repeats</a:t>
            </a:r>
          </a:p>
          <a:p>
            <a:r>
              <a:rPr lang="en-US" dirty="0" smtClean="0"/>
              <a:t>SNP: Single </a:t>
            </a:r>
            <a:r>
              <a:rPr lang="en-US" dirty="0"/>
              <a:t>Nucleotide </a:t>
            </a:r>
            <a:r>
              <a:rPr lang="en-US" dirty="0" smtClean="0"/>
              <a:t>Polymorphism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Chip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Sequencing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genetic markers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022707"/>
            <a:ext cx="7162147" cy="827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Restriction Enzyme</a:t>
            </a:r>
          </a:p>
          <a:p>
            <a:r>
              <a:rPr lang="en-US" dirty="0"/>
              <a:t>Restriction fragment length polymorphism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288"/>
          <a:stretch/>
        </p:blipFill>
        <p:spPr>
          <a:xfrm>
            <a:off x="1003300" y="2850462"/>
            <a:ext cx="7315200" cy="37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</a:t>
            </a:r>
            <a:endParaRPr lang="en-US" dirty="0"/>
          </a:p>
        </p:txBody>
      </p:sp>
      <p:pic>
        <p:nvPicPr>
          <p:cNvPr id="4" name="Picture 3" descr="t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98700"/>
            <a:ext cx="495300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3333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SNP by hybridization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6910" y="6382512"/>
            <a:ext cx="35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www.genome.gov</a:t>
            </a:r>
            <a:r>
              <a:rPr lang="en-US" dirty="0"/>
              <a:t>/10000533</a:t>
            </a:r>
          </a:p>
        </p:txBody>
      </p:sp>
      <p:pic>
        <p:nvPicPr>
          <p:cNvPr id="7" name="Picture 6" descr="WhatIsMicroarra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00" y="0"/>
            <a:ext cx="435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Fredric Sanger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493837"/>
          </a:xfrm>
        </p:spPr>
        <p:txBody>
          <a:bodyPr/>
          <a:lstStyle/>
          <a:p>
            <a:r>
              <a:rPr lang="en-US" dirty="0" smtClean="0"/>
              <a:t>1958 Nobel Price of Chemistry for Protein identification by electrophoresis</a:t>
            </a:r>
          </a:p>
          <a:p>
            <a:r>
              <a:rPr lang="en-US" dirty="0" smtClean="0"/>
              <a:t>1980 </a:t>
            </a:r>
            <a:r>
              <a:rPr lang="en-US" dirty="0"/>
              <a:t>Nobel Price of Chemistry for </a:t>
            </a:r>
            <a:r>
              <a:rPr lang="en-US" dirty="0" smtClean="0"/>
              <a:t>DNA sequencing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123" y="76200"/>
            <a:ext cx="1367876" cy="191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984" t="9598" r="5514" b="3769"/>
          <a:stretch/>
        </p:blipFill>
        <p:spPr>
          <a:xfrm>
            <a:off x="2335965" y="3390727"/>
            <a:ext cx="4445138" cy="33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1485</TotalTime>
  <Words>949</Words>
  <Application>Microsoft Macintosh PowerPoint</Application>
  <PresentationFormat>On-screen Show (4:3)</PresentationFormat>
  <Paragraphs>325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Calibri</vt:lpstr>
      <vt:lpstr>Candara</vt:lpstr>
      <vt:lpstr>Symbol</vt:lpstr>
      <vt:lpstr>Times New Roman</vt:lpstr>
      <vt:lpstr>Verdana</vt:lpstr>
      <vt:lpstr>Wingdings</vt:lpstr>
      <vt:lpstr>Arial</vt:lpstr>
      <vt:lpstr>Waveform</vt:lpstr>
      <vt:lpstr>Photo Editor Photo</vt:lpstr>
      <vt:lpstr>Statistical Genomics</vt:lpstr>
      <vt:lpstr>Outline</vt:lpstr>
      <vt:lpstr>Human genome project</vt:lpstr>
      <vt:lpstr>Human genome project</vt:lpstr>
      <vt:lpstr>Types of genetic markers</vt:lpstr>
      <vt:lpstr>RFLP</vt:lpstr>
      <vt:lpstr>SSR</vt:lpstr>
      <vt:lpstr>SNP by hybridization</vt:lpstr>
      <vt:lpstr>Fredric Sanger</vt:lpstr>
      <vt:lpstr>Ladder of DNA length</vt:lpstr>
      <vt:lpstr>1st Generation DNA sequencing</vt:lpstr>
      <vt:lpstr>2nd generation sequencing</vt:lpstr>
      <vt:lpstr>Sequencing-by-synthesis</vt:lpstr>
      <vt:lpstr>PowerPoint Presentation</vt:lpstr>
      <vt:lpstr>Multiplex Polony sequencing</vt:lpstr>
      <vt:lpstr>PowerPoint Presentation</vt:lpstr>
      <vt:lpstr>PowerPoint Presentation</vt:lpstr>
      <vt:lpstr>$1000 Genome</vt:lpstr>
      <vt:lpstr>DNA/RNA fragmentation</vt:lpstr>
      <vt:lpstr>Reduced Genotyping Sequencing</vt:lpstr>
      <vt:lpstr>Restriction enzymes: ApeKI</vt:lpstr>
      <vt:lpstr>Restriction enzymes: PstI</vt:lpstr>
      <vt:lpstr>Multiplex barcode</vt:lpstr>
      <vt:lpstr>Adapter and Barcode</vt:lpstr>
      <vt:lpstr>Genotyping by sequencing (GBS)</vt:lpstr>
      <vt:lpstr>Cost reduction by multiplexing</vt:lpstr>
      <vt:lpstr>Sequencing depth </vt:lpstr>
      <vt:lpstr>Genomic coverage and depth </vt:lpstr>
      <vt:lpstr>Distribution of length</vt:lpstr>
      <vt:lpstr>Distribution of length</vt:lpstr>
      <vt:lpstr>Distribution of length</vt:lpstr>
      <vt:lpstr>Outline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111</cp:revision>
  <dcterms:created xsi:type="dcterms:W3CDTF">2013-08-24T13:03:35Z</dcterms:created>
  <dcterms:modified xsi:type="dcterms:W3CDTF">2018-01-22T19:42:21Z</dcterms:modified>
</cp:coreProperties>
</file>