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340" r:id="rId2"/>
    <p:sldId id="341" r:id="rId3"/>
    <p:sldId id="367" r:id="rId4"/>
    <p:sldId id="369" r:id="rId5"/>
    <p:sldId id="393" r:id="rId6"/>
    <p:sldId id="370" r:id="rId7"/>
    <p:sldId id="371" r:id="rId8"/>
    <p:sldId id="372" r:id="rId9"/>
    <p:sldId id="375" r:id="rId10"/>
    <p:sldId id="373" r:id="rId11"/>
    <p:sldId id="374" r:id="rId12"/>
    <p:sldId id="362" r:id="rId13"/>
    <p:sldId id="363" r:id="rId14"/>
    <p:sldId id="364" r:id="rId15"/>
    <p:sldId id="365" r:id="rId16"/>
    <p:sldId id="380" r:id="rId17"/>
    <p:sldId id="378" r:id="rId18"/>
    <p:sldId id="376" r:id="rId19"/>
    <p:sldId id="377" r:id="rId20"/>
    <p:sldId id="392" r:id="rId21"/>
    <p:sldId id="383" r:id="rId22"/>
    <p:sldId id="384" r:id="rId23"/>
    <p:sldId id="382" r:id="rId24"/>
    <p:sldId id="381" r:id="rId25"/>
    <p:sldId id="385" r:id="rId26"/>
    <p:sldId id="386" r:id="rId27"/>
    <p:sldId id="387" r:id="rId28"/>
    <p:sldId id="389" r:id="rId29"/>
    <p:sldId id="390" r:id="rId30"/>
    <p:sldId id="391" r:id="rId31"/>
    <p:sldId id="3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1"/>
    <p:restoredTop sz="95971"/>
  </p:normalViewPr>
  <p:slideViewPr>
    <p:cSldViewPr snapToGrid="0" snapToObjects="1">
      <p:cViewPr varScale="1">
        <p:scale>
          <a:sx n="188" d="100"/>
          <a:sy n="188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12: 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12" y="1803728"/>
            <a:ext cx="5323114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/>
              <a:t>Cutoff (Graph approach)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699896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(-log10(</a:t>
            </a:r>
            <a:r>
              <a:rPr lang="en-US" sz="2400" dirty="0" err="1"/>
              <a:t>p.obs</a:t>
            </a:r>
            <a:r>
              <a:rPr lang="en-US" sz="2400" dirty="0"/>
              <a:t>)))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59071" y="2999356"/>
            <a:ext cx="4625857" cy="253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6865" y="2750438"/>
            <a:ext cx="0" cy="3445043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63365" y="5029176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10E-3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2226" y="2763138"/>
            <a:ext cx="121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5%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09628"/>
            <a:ext cx="8407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85650"/>
          </a:xfrm>
        </p:spPr>
        <p:txBody>
          <a:bodyPr>
            <a:normAutofit/>
          </a:bodyPr>
          <a:lstStyle/>
          <a:p>
            <a:r>
              <a:rPr lang="en-US" dirty="0"/>
              <a:t>Cutoff (Exact))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23978"/>
            <a:ext cx="9144000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type1=c(0.01, 0.05, 0.1, 0.2)</a:t>
            </a:r>
          </a:p>
          <a:p>
            <a:r>
              <a:rPr lang="en-US" sz="2400" dirty="0">
                <a:latin typeface="Arial"/>
                <a:cs typeface="Arial"/>
              </a:rPr>
              <a:t>cutoff=</a:t>
            </a:r>
            <a:r>
              <a:rPr lang="en-US" sz="2400" dirty="0" err="1">
                <a:latin typeface="Arial"/>
                <a:cs typeface="Arial"/>
              </a:rPr>
              <a:t>quantile</a:t>
            </a:r>
            <a:r>
              <a:rPr lang="en-US" sz="2400" dirty="0">
                <a:latin typeface="Arial"/>
                <a:cs typeface="Arial"/>
              </a:rPr>
              <a:t>(p.obs,type1,na.rm=T)</a:t>
            </a:r>
          </a:p>
          <a:p>
            <a:r>
              <a:rPr lang="en-US" sz="2400" dirty="0">
                <a:latin typeface="Arial"/>
                <a:cs typeface="Arial"/>
              </a:rPr>
              <a:t>cutoff</a:t>
            </a:r>
          </a:p>
          <a:p>
            <a:r>
              <a:rPr lang="en-US" sz="2400" dirty="0">
                <a:latin typeface="Arial"/>
                <a:cs typeface="Arial"/>
              </a:rPr>
              <a:t>plot(type1, </a:t>
            </a:r>
            <a:r>
              <a:rPr lang="en-US" sz="2400" dirty="0" err="1">
                <a:latin typeface="Arial"/>
                <a:cs typeface="Arial"/>
              </a:rPr>
              <a:t>cutoff,type</a:t>
            </a:r>
            <a:r>
              <a:rPr lang="en-US" sz="2400" dirty="0">
                <a:latin typeface="Arial"/>
                <a:cs typeface="Arial"/>
              </a:rPr>
              <a:t>=</a:t>
            </a:r>
            <a:r>
              <a:rPr lang="en-US" sz="2400" dirty="0"/>
              <a:t>"b"</a:t>
            </a:r>
            <a:r>
              <a:rPr lang="en-US" sz="24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 value of 0.002 is equivalent to type 1 error of 5%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85" y="2309628"/>
            <a:ext cx="5027015" cy="4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7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438400" y="1679575"/>
            <a:ext cx="4419600" cy="5014913"/>
            <a:chOff x="2438400" y="1678894"/>
            <a:chExt cx="4419600" cy="5015038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0305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01638" y="635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5486400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Marker</a:t>
                      </a: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703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3703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35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2252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3687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2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1443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5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1398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1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6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855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5734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15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2763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8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2763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95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0" y="56388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3765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2457452" y="11996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2077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4514853" y="18854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4134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6496052" y="2495032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6115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3505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5553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4648200" y="1679575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441575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57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5791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4495800" y="35814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26670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50292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2166144" y="3929856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2432844" y="3967956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5738814" y="1576388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77026" y="4024313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All A as control </a:t>
            </a:r>
            <a:r>
              <a:rPr lang="en-US">
                <a:solidFill>
                  <a:srgbClr val="FF0000"/>
                </a:solidFill>
              </a:rPr>
              <a:t>and half T as case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6657975" y="6018213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724650" y="5867400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3581400" y="4052888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3365500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3235325" y="4749800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2752725" y="4916488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2349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4343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6224588" y="2765425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4343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6378575" y="29289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4116388" y="2897188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4243388" y="2906713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6486525" y="3005138"/>
            <a:ext cx="841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4371975" y="2924175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6943725" y="31226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4797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6435725" y="3163888"/>
            <a:ext cx="1619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4975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6399213" y="32242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5083175" y="3055938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6546850" y="330993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5373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6792913" y="34242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5427663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6818313" y="3429000"/>
            <a:ext cx="18256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5757863" y="3262313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5757863" y="3262313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6737350" y="36068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5427663" y="3151188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5373688" y="3135313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5083175" y="3055938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4975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4797425" y="2995613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4497388" y="2952750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4991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6978650" y="3789363"/>
            <a:ext cx="301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5086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6629400" y="3767138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5340350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6635750" y="3867150"/>
            <a:ext cx="301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5340350" y="3282950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6559550" y="3925888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5086350" y="3152775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4991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4497388" y="2952750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4371975" y="2924175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4243388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4116388" y="2897188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4057650" y="2892425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4084638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6159500" y="3808413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4213225" y="2986088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5807075" y="3724275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5283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6186488" y="38862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5572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6672263" y="412750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5572125" y="3748088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6018213" y="3956050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5283200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4381500" y="3095625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5159375" y="3629025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6550025" y="4300538"/>
            <a:ext cx="762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5159375" y="3629025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6124575" y="4195763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4381500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4316413" y="3055938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5640388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6538913" y="4572000"/>
            <a:ext cx="29368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5640388" y="3992563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6092825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4316413" y="3055938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4213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4095750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4102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5641975" y="41894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4138613" y="2976563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5870575" y="4430713"/>
            <a:ext cx="777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5153025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5662613" y="43116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5153025" y="3873500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5724525" y="4379913"/>
            <a:ext cx="33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4144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4151313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5807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4159250" y="2995613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5708650" y="4475163"/>
            <a:ext cx="889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4197350" y="3043238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5553075" y="44545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4548188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5600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4694238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5846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5133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5556250" y="462121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5137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5662613" y="48307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4956175" y="3932238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5146675" y="4192588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5411788" y="452120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5146675" y="4192588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5307013" y="4521200"/>
            <a:ext cx="889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5053013" y="4062413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5203825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5411788" y="4587875"/>
            <a:ext cx="312737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5256213" y="4394200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5387975" y="4627563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5256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5329238" y="4603750"/>
            <a:ext cx="714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5207000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5048250" y="4062413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4951413" y="3933825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4695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4548188" y="3438525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4197350" y="3043238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4176713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4448175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5494338" y="4851400"/>
            <a:ext cx="285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4448175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5368925" y="4787900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4176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4170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4289425" y="3209925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5724525" y="5437188"/>
            <a:ext cx="777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4410075" y="3409950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5346700" y="50180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4410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5265738" y="495617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4289425" y="3209925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4183063" y="3041650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4191000" y="3063875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5368925" y="52689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4191000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5202238" y="5124450"/>
            <a:ext cx="968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4289425" y="3316288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5221288" y="526891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4368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4881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5076825" y="54149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4924425" y="5080000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4951413" y="5392738"/>
            <a:ext cx="793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4918075" y="5080000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4656138" y="52054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4881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4818063" y="4633913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4808538" y="5111750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4848225" y="52657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4800600" y="5180013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4808538" y="531177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4791075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4718050" y="526891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4800600" y="5111750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4808538" y="4633913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4368800" y="3500438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4289425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4191000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4191000" y="3135313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4656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4191000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4297363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4638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4297363" y="3743325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4508500" y="520541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4216400" y="3328988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4232275" y="3475038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4429125" y="51863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4249738" y="3649663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4449763" y="5499100"/>
            <a:ext cx="492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4249738" y="3649663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4324350" y="5257800"/>
            <a:ext cx="841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4232275" y="3475038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4216400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4197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4197350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4202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4243388" y="5414963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4202113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4179888" y="577056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4197350" y="3254375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4197350" y="3221038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4144963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4092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4079875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4019550" y="3721100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3867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3989388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3917950" y="5330825"/>
            <a:ext cx="1158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4143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3844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3784600" y="6019800"/>
            <a:ext cx="984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3810000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3733800" y="5707063"/>
            <a:ext cx="825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4143375" y="3417888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4168775" y="3357563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3517900" y="6484938"/>
            <a:ext cx="904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3262313" y="664686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3155950" y="6208713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2676525" y="6542088"/>
            <a:ext cx="920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2262188" y="6500813"/>
            <a:ext cx="920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3727450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3838575" y="4335463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3984625" y="4052888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4052888" y="3357563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4173538" y="3295650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3213100" y="4081463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3194050" y="4081463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3113088" y="52260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3784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2936875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2867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3094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3105150" y="510222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3076575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3233738" y="3660775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2822575" y="4811713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2735263" y="55816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2740025" y="4811713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2652713" y="56642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3217863" y="4211638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2906713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2843213" y="5291138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2906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2841625" y="52514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2789238" y="4394200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2714625" y="53752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2935288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2859088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3046413" y="4471988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2906713" y="5043488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2886075" y="5043488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2943225" y="4703763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2800350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2846388" y="5000625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2806700" y="4997450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2901950" y="4976813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2927350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3186113" y="4471988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3381375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3441700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3465513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3498850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3567113" y="3660775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3957638" y="3600450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3995738" y="3521075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4040188" y="3462338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2551113" y="3730625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2482850" y="5392738"/>
            <a:ext cx="666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2979738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2949575" y="4787900"/>
            <a:ext cx="301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3851275" y="3462338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4070350" y="3355975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2819400" y="3594100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2774950" y="4932363"/>
            <a:ext cx="5238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2722563" y="3635375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2673350" y="4976813"/>
            <a:ext cx="508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2814638" y="3683000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2449513" y="3846513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2271713" y="4962525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2243138" y="4962525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2155825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2381250" y="3919538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2111375" y="4043363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2044700" y="5124450"/>
            <a:ext cx="523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2366963" y="4187825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2257425" y="48434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2357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2281238" y="479742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3214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3405188" y="3919538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3563938" y="3846513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3651250" y="3683000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3830638" y="3635375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3879850" y="3594100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3922713" y="3362325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2416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2362200" y="4700588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2333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2235200" y="4725988"/>
            <a:ext cx="984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1998663" y="3548063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1855788" y="4916488"/>
            <a:ext cx="1158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3871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3952875" y="3378200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2035175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2074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1943100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2424113" y="4252913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2333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226377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2735263" y="3873500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3338513" y="3503613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3898900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2257425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2130425" y="4475163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1879600" y="3743325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1504950" y="4646613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2165350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2085975" y="44338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3394075" y="3506788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2065338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1979613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1951038" y="4275138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1835150" y="44545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1963738" y="4275138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1843088" y="43719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2174875" y="3635375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3546475" y="3506788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3810000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1889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1758950" y="4327525"/>
            <a:ext cx="762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2114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1984375" y="4205288"/>
            <a:ext cx="968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1655763" y="3695700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1503363" y="4327525"/>
            <a:ext cx="968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1919288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1835150" y="4183063"/>
            <a:ext cx="682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3273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1809750" y="3635375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1671638" y="4162425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1755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1627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1363663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1206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1536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1417638" y="3948113"/>
            <a:ext cx="682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1843088" y="3729038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3065463" y="3635375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3413125" y="3595688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3548063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3663950" y="3502025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3806825" y="3481388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3852863" y="3457575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3900488" y="3430588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2105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1957388" y="3822700"/>
            <a:ext cx="952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1809750" y="3497263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3643313" y="3430588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3952875" y="3421063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2055813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1871663" y="3757613"/>
            <a:ext cx="968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1589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1487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1909763" y="3470275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1752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3644900" y="3449638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1831975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1427163" y="3478213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1292225" y="3683000"/>
            <a:ext cx="841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1979613" y="3478213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3497263" y="3462338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3676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3786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3898900" y="3421063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3983038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4049713" y="3378200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4102100" y="3362325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4125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4137025" y="3295650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4184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4184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4191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4197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4191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4191000" y="3135313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4184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2260600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2174875" y="35179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1946275" y="3228975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1849438" y="3536950"/>
            <a:ext cx="587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3660775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4184650" y="3105150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4191000" y="3070225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4191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4183063" y="3041650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4170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4159250" y="2995613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4151313" y="2986088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4144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4138613" y="2976563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4102100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4095750" y="2935288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4084638" y="2925763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4056063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1863725" y="2965450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1758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2159000" y="2976563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2101850" y="3394075"/>
            <a:ext cx="333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2041525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1871663" y="337026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2222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1985963" y="3195638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1908175" y="3278188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2047875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1943100" y="3203575"/>
            <a:ext cx="539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2024063" y="3168650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1943100" y="3081338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2205038" y="3195638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2533650" y="3152775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2941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3259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3805238" y="2965450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3846513" y="2943225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2165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1895475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2041525" y="3024188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2070100" y="31194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2041525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1943100" y="3038475"/>
            <a:ext cx="539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2168525" y="3028950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2082800" y="300831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2749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2895600" y="2955925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3805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3932238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4056063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4049713" y="2884488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2295525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2170113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1849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1752600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1744663" y="2911475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1646238" y="2913063"/>
            <a:ext cx="571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3155950" y="2895600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3924300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4049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1925638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1778000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1985963" y="2822575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1855788" y="2822575"/>
            <a:ext cx="698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1968500" y="2759075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1758950" y="2738438"/>
            <a:ext cx="1174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1838325" y="2697163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1725613" y="2673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1539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1404938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1995488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1908175" y="2570163"/>
            <a:ext cx="492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3121025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3373438" y="2782888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1970088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1884363" y="25066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1938338" y="2497138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1830388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2192338" y="2509838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2074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2900363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898525" y="2159000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758825" y="21320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2016125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1935163" y="23415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1831975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1692275" y="223520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2030413" y="2265363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1612900" y="2141538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1512888" y="2111375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1811338" y="2120900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1703388" y="2071688"/>
            <a:ext cx="746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1970088" y="2093913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1898650" y="2051050"/>
            <a:ext cx="666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1997075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1931988" y="19018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2222500" y="2317750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2276475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2503488" y="2441575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2579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2889250" y="2590800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3043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3468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3536950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3567113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3632200" y="2803525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3740150" y="2819400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3783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2281238" y="2286000"/>
            <a:ext cx="603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2244725" y="22447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2159000" y="218440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2473325" y="21844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2135188" y="2117725"/>
            <a:ext cx="746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2344738" y="21780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2157413" y="2035175"/>
            <a:ext cx="301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2341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2886075" y="2465388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2597150" y="2393950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2176463" y="2119313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2735263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3032125" y="2532063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3194050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3408363" y="2659063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2603500" y="2205038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2554288" y="216058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2390775" y="2055813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2308225" y="20145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2316163" y="1965325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2197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2297113" y="1901825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2197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2282825" y="1839913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2162175" y="1798638"/>
            <a:ext cx="7461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2470150" y="1916113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2403475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2414588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2335213" y="1785938"/>
            <a:ext cx="698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2643188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2589213" y="19224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2265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2159000" y="1612900"/>
            <a:ext cx="730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2873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2919413" y="2208213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2989263" y="2265363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3394075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3441700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3514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3578225" y="2686050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3633788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3751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3876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2243138" y="1563688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2117725" y="1527175"/>
            <a:ext cx="746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2457450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2370138" y="16335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2336800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2974975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2360613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2297113" y="1473200"/>
            <a:ext cx="650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2484438" y="1579563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2424113" y="15271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2579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2533650" y="158908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2827338" y="1862138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3424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3632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3740150" y="2671763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2336800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2270125" y="1347788"/>
            <a:ext cx="714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2349500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2295525" y="1214438"/>
            <a:ext cx="317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2919413" y="1768475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3817938" y="2732088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3946525" y="2843213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3952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2511425" y="1287463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2635250" y="1320800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2579688" y="12763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2536825" y="1104900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2463800" y="10572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3733800" y="2506663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2803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2754313" y="1276350"/>
            <a:ext cx="428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2898775" y="1374775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2849563" y="13239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3368675" y="2001838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2792413" y="1136650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2673350" y="10906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2836863" y="1093788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2754313" y="104775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3705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3092450" y="1387475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3041650" y="1339850"/>
            <a:ext cx="460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2576513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2520950" y="4937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2965450" y="976313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2874963" y="922338"/>
            <a:ext cx="587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2955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2909888" y="784225"/>
            <a:ext cx="508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3033713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3657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3092450" y="965200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3041650" y="922338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3168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3114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3240088" y="1120775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3186113" y="106838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3467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2962275" y="573088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2874963" y="5191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3054350" y="7223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3179763" y="698500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3114675" y="6588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3135313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3500438" y="1509713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3254375" y="752475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3195638" y="717550"/>
            <a:ext cx="825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3325813" y="863600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3235325" y="811213"/>
            <a:ext cx="984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3311525" y="738188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3238500" y="6667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3398838" y="1071563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3424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3287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3200400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3395663" y="738188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3341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3425825" y="942975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3506788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3603625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3670300" y="1944688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3408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3354388" y="639763"/>
            <a:ext cx="714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3463925" y="758825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3430588" y="722313"/>
            <a:ext cx="904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3521075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3454400" y="612775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3405188" y="5588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3524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3594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3676650" y="1570038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3849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3892550" y="2506663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3905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3560763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3546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3657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3611563" y="6731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3956050" y="2587625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3970338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3992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3744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3697288" y="889000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3765550" y="822325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3851275" y="722313"/>
            <a:ext cx="587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3751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3700463" y="296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4003675" y="2520950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3830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3786188" y="577850"/>
            <a:ext cx="571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3883025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3694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3917950" y="638175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3879850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3965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3911600" y="6794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3997325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4006850" y="2381250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4019550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4024313" y="2689225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3992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3992563" y="722313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3943350" y="211138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3879850" y="152400"/>
            <a:ext cx="698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4032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3978275" y="555625"/>
            <a:ext cx="71438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4043363" y="1216025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4043363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4062413" y="584200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4079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4076700" y="722313"/>
            <a:ext cx="1016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4095750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4125913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4095750" y="603250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4202113" y="5556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4079875" y="2314575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4078288" y="2559050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4092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4243388" y="69850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4119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4162425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4449763" y="244475"/>
            <a:ext cx="333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4162425" y="430213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4495800" y="366713"/>
            <a:ext cx="730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4119563" y="2192338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4097338" y="2405063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4102100" y="903288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4456113" y="8461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4264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4616450" y="346075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4344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4656138" y="452438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4344988" y="585788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4700588" y="5334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4264025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4110038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4122738" y="446088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4827588" y="385763"/>
            <a:ext cx="5397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4130675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4889500" y="493713"/>
            <a:ext cx="119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4151313" y="1001713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4741863" y="949325"/>
            <a:ext cx="4921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4156075" y="784225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4868863" y="722313"/>
            <a:ext cx="619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4178300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4973638" y="698500"/>
            <a:ext cx="6350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4216400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4848225" y="10969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4291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5097463" y="6985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4314825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5073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4351338" y="869950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5221288" y="804863"/>
            <a:ext cx="6508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4405313" y="976313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5221288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4708525" y="869950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5346700" y="804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4856163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5534025" y="679450"/>
            <a:ext cx="7937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4902200" y="1042988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5307013" y="9921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4970463" y="871538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5514975" y="823913"/>
            <a:ext cx="793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5024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5514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5046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5461000" y="10144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5068888" y="1096963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5461000" y="10636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5135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5368925" y="1138238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5210175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5429250" y="1160463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5210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5527675" y="10969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5167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5213350" y="1117600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5589588" y="10763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5213350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5791200" y="981075"/>
            <a:ext cx="444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5167313" y="1357313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5135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5068888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5046663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5024438" y="1468438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4970463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4933950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5343525" y="1284288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5411788" y="124777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5343525" y="1309688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5414963" y="128746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4933950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4902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4856163" y="1616075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4708525" y="1663700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4518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4760913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5540375" y="1263650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4857750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5741988" y="1138238"/>
            <a:ext cx="460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5718175" y="925513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6048375" y="8366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5838825" y="1011238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6367463" y="923925"/>
            <a:ext cx="4603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6151563" y="1320800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6435725" y="1230313"/>
            <a:ext cx="444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6151563" y="1420813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6386513" y="1489075"/>
            <a:ext cx="4603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5838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5718175" y="1450975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4897438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4951413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5453063" y="1701800"/>
            <a:ext cx="6191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5186363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6057900" y="159702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5207000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5702300" y="1695450"/>
            <a:ext cx="6191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5365750" y="1687513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5953125" y="166211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5456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5934075" y="1697038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6132513" y="1706563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6232525" y="1679575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6132513" y="1727200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6207125" y="174625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5456238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5365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5265738" y="1792288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5399088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6929438" y="1535113"/>
            <a:ext cx="889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5421313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7073900" y="1535113"/>
            <a:ext cx="6191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5475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6927850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5511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6810375" y="188595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5746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6862763" y="1712913"/>
            <a:ext cx="809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5746750" y="1806575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6856413" y="1747838"/>
            <a:ext cx="80962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5551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5646738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6765925" y="1752600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5646738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5551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5521325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5559425" y="1812925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6848475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5589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6911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5589588" y="1812925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7010400" y="16462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5559425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5521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5511800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5475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5421313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5399088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5376863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5632450" y="1831975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5892800" y="1808163"/>
            <a:ext cx="809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5792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5846763" y="1838325"/>
            <a:ext cx="809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5867400" y="1858963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5953125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5867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5934075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5792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5632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5376863" y="1812925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5265738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5207000" y="1808163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5186363" y="1816100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4951413" y="1819275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4897438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4857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4760913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4518025" y="1925638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4405313" y="2055813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4351338" y="2147888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4314825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4291013" y="2259013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4275138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4986338" y="1965325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5765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4986338" y="1941513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6099175" y="1909763"/>
            <a:ext cx="460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4275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4216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4178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4156075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4151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4130675" y="2457450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4122738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4110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4102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4097338" y="2587625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4092575" y="2597150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4090988" y="2625725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4295775" y="2020888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6018213" y="199231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5640388" y="2119313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5784850" y="2078038"/>
            <a:ext cx="6350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5640388" y="2125663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5870575" y="2100263"/>
            <a:ext cx="476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4295775" y="2185988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4090988" y="2582863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4078288" y="2649538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4071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4205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6224588" y="2035175"/>
            <a:ext cx="603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4284663" y="2184400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5994400" y="2160588"/>
            <a:ext cx="857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4411663" y="2220913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6018213" y="2201863"/>
            <a:ext cx="603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4521200" y="2278063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5973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4900613" y="2341563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5827713" y="2327275"/>
            <a:ext cx="52387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4900613" y="2390775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5741988" y="2370138"/>
            <a:ext cx="84137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4521200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4411663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4284663" y="2605088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4205288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4071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4062413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4044950" y="2689225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4043363" y="2724150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5386388" y="2225675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6516688" y="2201863"/>
            <a:ext cx="476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5386388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5994400" y="2598738"/>
            <a:ext cx="6508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4232275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4232275" y="2744788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6138863" y="2846388"/>
            <a:ext cx="5556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4043363" y="2733675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4030663" y="2733675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4030663" y="2744788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4024313" y="2746375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4024313" y="2800350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4029075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4032250" y="2830513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4044950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1550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1446213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1822450" y="5851525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1492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1466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1593850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1363663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1446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1384300" y="6030913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1571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1133475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1506538" y="6423025"/>
            <a:ext cx="825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1403350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1446213" y="6373813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1425575" y="6311900"/>
            <a:ext cx="809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1323975" y="6394450"/>
            <a:ext cx="8096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1404938" y="6173788"/>
            <a:ext cx="80962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1303338" y="6186488"/>
            <a:ext cx="100012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2781300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1133475" y="4997450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2051050" y="5246688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6516688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6516688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6599238" y="1725613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6637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6875463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6875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6681788" y="1681163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6772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6772275" y="1725613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6678613" y="1709738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6648450" y="1709738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6683375" y="1739900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6716713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6716713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6650038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6624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6599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6516688" y="1722438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6677025" y="1736725"/>
            <a:ext cx="80963" cy="30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6496050" y="1514475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5473700" y="1785938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6037263" y="1514475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6037263" y="1827213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7164388" y="3409950"/>
            <a:ext cx="836612" cy="323850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5754688" y="4876800"/>
            <a:ext cx="1103312" cy="323850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304800" y="4876800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6477000" y="838200"/>
            <a:ext cx="1336675" cy="3238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381000" y="1066800"/>
            <a:ext cx="1817688" cy="3238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5329238" y="5695950"/>
            <a:ext cx="766762" cy="323850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6858000" y="5791200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5562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4298950" y="554038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1447800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1600200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1676400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2336800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1898650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2363788" y="444658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6400800" y="3475038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2457450" y="1236663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2593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2193925" y="5278438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2133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5221288" y="5478463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3898900" y="401638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1828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3471863" y="554038"/>
            <a:ext cx="277812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1752600" y="2154238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4805363" y="5181600"/>
            <a:ext cx="290512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4343400" y="5735638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3867150" y="5583238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3132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3027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2286000" y="6400800"/>
            <a:ext cx="1601788" cy="3238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45964625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272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287528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Population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51" y="1447798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4751" y="138499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Donnelly. Inference 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3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Population structure of maize</a:t>
            </a: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17069"/>
              </p:ext>
            </p:extLst>
          </p:nvPr>
        </p:nvGraphicFramePr>
        <p:xfrm>
          <a:off x="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38748"/>
              </p:ext>
            </p:extLst>
          </p:nvPr>
        </p:nvGraphicFramePr>
        <p:xfrm>
          <a:off x="0" y="4346712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601453"/>
              </p:ext>
            </p:extLst>
          </p:nvPr>
        </p:nvGraphicFramePr>
        <p:xfrm>
          <a:off x="1" y="5765801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230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extraction</a:t>
            </a:r>
          </a:p>
        </p:txBody>
      </p:sp>
      <p:pic>
        <p:nvPicPr>
          <p:cNvPr id="4" name="Picture 3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7"/>
            <a:ext cx="4572000" cy="4572000"/>
          </a:xfrm>
          <a:prstGeom prst="rect">
            <a:avLst/>
          </a:prstGeom>
        </p:spPr>
      </p:pic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1015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9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</a:t>
            </a:r>
          </a:p>
        </p:txBody>
      </p:sp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0157"/>
            <a:ext cx="4572000" cy="4572000"/>
          </a:xfrm>
          <a:prstGeom prst="rect">
            <a:avLst/>
          </a:prstGeom>
        </p:spPr>
      </p:pic>
      <p:pic>
        <p:nvPicPr>
          <p:cNvPr id="6" name="Picture 5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700">
            <a:off x="4446579" y="2110158"/>
            <a:ext cx="4572000" cy="457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572000" y="4406054"/>
            <a:ext cx="4572000" cy="627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54950" y="2806705"/>
            <a:ext cx="0" cy="302622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>
            <a:off x="862271" y="2806705"/>
            <a:ext cx="1019049" cy="105055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>
            <a:off x="6070600" y="4809667"/>
            <a:ext cx="2286000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5"/>
          <p:cNvCxnSpPr>
            <a:cxnSpLocks noChangeShapeType="1"/>
          </p:cNvCxnSpPr>
          <p:nvPr/>
        </p:nvCxnSpPr>
        <p:spPr bwMode="auto">
          <a:xfrm flipV="1">
            <a:off x="6057900" y="2523667"/>
            <a:ext cx="0" cy="22860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229108" y="2523667"/>
            <a:ext cx="3898899" cy="3360266"/>
          </a:xfrm>
        </p:spPr>
        <p:txBody>
          <a:bodyPr>
            <a:normAutofit/>
          </a:bodyPr>
          <a:lstStyle/>
          <a:p>
            <a:r>
              <a:rPr lang="en-US" sz="2800" dirty="0"/>
              <a:t>X-Y: Correlated</a:t>
            </a:r>
            <a:endParaRPr lang="en-US" sz="2800" dirty="0">
              <a:latin typeface="Constantia" charset="0"/>
            </a:endParaRPr>
          </a:p>
          <a:p>
            <a:r>
              <a:rPr lang="en-US" sz="2800" dirty="0"/>
              <a:t>PCs</a:t>
            </a:r>
          </a:p>
          <a:p>
            <a:pPr lvl="1">
              <a:buFont typeface="Wingdings" charset="2"/>
              <a:buChar char="ü"/>
            </a:pPr>
            <a:r>
              <a:rPr lang="en-US" sz="2800" dirty="0"/>
              <a:t>Uncorrelated</a:t>
            </a:r>
          </a:p>
          <a:p>
            <a:pPr lvl="1">
              <a:buFont typeface="Wingdings" charset="2"/>
              <a:buChar char="ü"/>
            </a:pPr>
            <a:r>
              <a:rPr lang="en-US" sz="2800" dirty="0" err="1"/>
              <a:t>Var</a:t>
            </a:r>
            <a:r>
              <a:rPr lang="en-US" sz="2800" dirty="0"/>
              <a:t>(PC1)&gt;</a:t>
            </a:r>
            <a:r>
              <a:rPr lang="en-US" sz="2800" dirty="0" err="1"/>
              <a:t>Var</a:t>
            </a:r>
            <a:r>
              <a:rPr lang="en-US" sz="2800" dirty="0"/>
              <a:t>(PC2)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0" y="338328"/>
            <a:ext cx="8813800" cy="1252728"/>
          </a:xfrm>
        </p:spPr>
        <p:txBody>
          <a:bodyPr>
            <a:normAutofit/>
          </a:bodyPr>
          <a:lstStyle/>
          <a:p>
            <a:r>
              <a:rPr lang="en-US" dirty="0"/>
              <a:t>Principal </a:t>
            </a:r>
            <a:r>
              <a:rPr lang="en-US"/>
              <a:t>Component Analysis (PCA)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4898644" y="46046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230876" y="494784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377688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46988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419088" y="506036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959856" y="48985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495800" y="55843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277100" y="34761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691376" y="471543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945376" y="437964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730300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5590540" y="45846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6197600" y="37372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947156" y="53395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557268" y="51236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772912" y="39623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086856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033264" y="57022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419088" y="45394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862064" y="384980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723888" y="34888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4898644" y="52523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5559552" y="556455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577332" y="52269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6057900" y="3044367"/>
            <a:ext cx="2082800" cy="1785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5"/>
          <p:cNvCxnSpPr>
            <a:cxnSpLocks noChangeShapeType="1"/>
          </p:cNvCxnSpPr>
          <p:nvPr/>
        </p:nvCxnSpPr>
        <p:spPr bwMode="auto">
          <a:xfrm flipH="1" flipV="1">
            <a:off x="4495800" y="3109645"/>
            <a:ext cx="1574800" cy="1720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7609334" y="4845588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68644" y="264798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 rot="2972268">
            <a:off x="7670800" y="348308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PC1</a:t>
            </a:r>
          </a:p>
        </p:txBody>
      </p:sp>
      <p:sp>
        <p:nvSpPr>
          <p:cNvPr id="46" name="TextBox 45"/>
          <p:cNvSpPr txBox="1"/>
          <p:nvPr/>
        </p:nvSpPr>
        <p:spPr>
          <a:xfrm rot="18975384">
            <a:off x="4665247" y="2813534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0645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value and </a:t>
            </a:r>
            <a:r>
              <a:rPr lang="en-US" dirty="0" err="1"/>
              <a:t>eigen</a:t>
            </a:r>
            <a:r>
              <a:rPr lang="en-US" dirty="0"/>
              <a:t>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9900" y="2449354"/>
            <a:ext cx="52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AV=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cxnSp>
        <p:nvCxnSpPr>
          <p:cNvPr id="6" name="Straight Arrow Connector 5"/>
          <p:cNvCxnSpPr>
            <a:stCxn id="8" idx="0"/>
          </p:cNvCxnSpPr>
          <p:nvPr/>
        </p:nvCxnSpPr>
        <p:spPr>
          <a:xfrm flipV="1">
            <a:off x="1765300" y="3949700"/>
            <a:ext cx="850900" cy="129266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5242361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Covariance matrix (symmetric )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1700" y="3949700"/>
            <a:ext cx="171000" cy="129266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08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eigen</a:t>
            </a:r>
            <a:r>
              <a:rPr lang="en-US" sz="2000" dirty="0"/>
              <a:t> vector</a:t>
            </a:r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H="1" flipV="1">
            <a:off x="5486400" y="3949700"/>
            <a:ext cx="737500" cy="160043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730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eigen</a:t>
            </a:r>
            <a:r>
              <a:rPr lang="en-US" sz="2000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177072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 value and </a:t>
            </a:r>
            <a:r>
              <a:rPr lang="en-US" dirty="0" err="1"/>
              <a:t>eigen</a:t>
            </a:r>
            <a:r>
              <a:rPr lang="en-US" dirty="0"/>
              <a:t>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" y="245243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X→A → 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1092200" y="2278515"/>
            <a:ext cx="0" cy="51548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" y="1262852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</a:t>
            </a:r>
          </a:p>
          <a:p>
            <a:pPr algn="ctr"/>
            <a:r>
              <a:rPr lang="en-US" sz="2000" dirty="0"/>
              <a:t>n individual by p features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94100" y="2273300"/>
            <a:ext cx="0" cy="520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1257637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Covariance or correlation</a:t>
            </a:r>
          </a:p>
          <a:p>
            <a:pPr algn="ctr"/>
            <a:r>
              <a:rPr lang="en-US" sz="2000" dirty="0"/>
              <a:t>p by 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1300" y="4372062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Y=XV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65300" y="5613613"/>
            <a:ext cx="800100" cy="27897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800" y="5753101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Principal</a:t>
            </a:r>
          </a:p>
          <a:p>
            <a:pPr algn="ctr"/>
            <a:r>
              <a:rPr lang="en-US" sz="2000" dirty="0"/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379550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in 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1466" y="1502688"/>
            <a:ext cx="2961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pca</a:t>
            </a:r>
            <a:r>
              <a:rPr lang="en-US" sz="2400" dirty="0"/>
              <a:t>=</a:t>
            </a:r>
            <a:r>
              <a:rPr lang="en-US" sz="2400" dirty="0" err="1">
                <a:solidFill>
                  <a:srgbClr val="FF0000"/>
                </a:solidFill>
              </a:rPr>
              <a:t>prcomp</a:t>
            </a:r>
            <a:r>
              <a:rPr lang="en-US" sz="2400" dirty="0"/>
              <a:t>(X[,1:10])</a:t>
            </a:r>
          </a:p>
          <a:p>
            <a:r>
              <a:rPr lang="en-US" sz="2400" dirty="0" err="1"/>
              <a:t>str</a:t>
            </a:r>
            <a:r>
              <a:rPr lang="en-US" sz="2400" dirty="0"/>
              <a:t>(</a:t>
            </a:r>
            <a:r>
              <a:rPr lang="en-US" sz="2400" dirty="0" err="1"/>
              <a:t>pca</a:t>
            </a:r>
            <a:r>
              <a:rPr lang="en-US" sz="2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600" y="2333685"/>
            <a:ext cx="894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List of 5</a:t>
            </a:r>
          </a:p>
          <a:p>
            <a:r>
              <a:rPr lang="pt-BR" dirty="0"/>
              <a:t> $ </a:t>
            </a:r>
            <a:r>
              <a:rPr lang="pt-BR" dirty="0" err="1"/>
              <a:t>sdev</a:t>
            </a:r>
            <a:r>
              <a:rPr lang="pt-BR" dirty="0"/>
              <a:t>    : num [1: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] 1.394 1.114 0.922 0.828 0.793 ...</a:t>
            </a:r>
          </a:p>
          <a:p>
            <a:r>
              <a:rPr lang="pt-BR" dirty="0"/>
              <a:t> $ </a:t>
            </a:r>
            <a:r>
              <a:rPr lang="pt-BR" dirty="0" err="1"/>
              <a:t>rotation</a:t>
            </a:r>
            <a:r>
              <a:rPr lang="pt-BR" dirty="0"/>
              <a:t>: num [</a:t>
            </a:r>
            <a:r>
              <a:rPr lang="pt-BR" dirty="0">
                <a:solidFill>
                  <a:schemeClr val="accent2"/>
                </a:solidFill>
              </a:rPr>
              <a:t>1:10</a:t>
            </a:r>
            <a:r>
              <a:rPr lang="pt-BR" dirty="0"/>
              <a:t>, 1:10] -0.0574 0.058 -0.5834 0.1601 0.5196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de-DE" dirty="0"/>
              <a:t>  .. ..$ : </a:t>
            </a:r>
            <a:r>
              <a:rPr lang="de-DE" dirty="0" err="1"/>
              <a:t>chr</a:t>
            </a:r>
            <a:r>
              <a:rPr lang="de-DE" dirty="0"/>
              <a:t> [1:10] "PZB00859.1" "PZA01271.1" "PZA03613.2" "PZA03613.1" ...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pt-BR" dirty="0"/>
              <a:t> $ center  : </a:t>
            </a:r>
            <a:r>
              <a:rPr lang="pt-BR" dirty="0" err="1"/>
              <a:t>Named</a:t>
            </a:r>
            <a:r>
              <a:rPr lang="pt-BR" dirty="0"/>
              <a:t> num [1:10] 1.52 1.02 1.42 1.5 1.06 ...</a:t>
            </a:r>
          </a:p>
          <a:p>
            <a:r>
              <a:rPr lang="pt-BR" dirty="0"/>
              <a:t>  ..- </a:t>
            </a:r>
            <a:r>
              <a:rPr lang="pt-BR" dirty="0" err="1"/>
              <a:t>attr</a:t>
            </a:r>
            <a:r>
              <a:rPr lang="pt-BR" dirty="0"/>
              <a:t>(*, "</a:t>
            </a:r>
            <a:r>
              <a:rPr lang="pt-BR" dirty="0" err="1"/>
              <a:t>names</a:t>
            </a:r>
            <a:r>
              <a:rPr lang="pt-BR" dirty="0"/>
              <a:t>")= </a:t>
            </a:r>
            <a:r>
              <a:rPr lang="pt-BR" dirty="0" err="1"/>
              <a:t>chr</a:t>
            </a:r>
            <a:r>
              <a:rPr lang="pt-BR" dirty="0"/>
              <a:t> [1:10] "PZB00859.1" "PZA01271.1" "PZA03613.2" "PZA03613.1" ...</a:t>
            </a:r>
          </a:p>
          <a:p>
            <a:r>
              <a:rPr lang="pt-BR" dirty="0"/>
              <a:t> $ </a:t>
            </a:r>
            <a:r>
              <a:rPr lang="pt-BR" dirty="0" err="1"/>
              <a:t>scale</a:t>
            </a:r>
            <a:r>
              <a:rPr lang="pt-BR" dirty="0"/>
              <a:t>   : </a:t>
            </a:r>
            <a:r>
              <a:rPr lang="pt-BR" dirty="0" err="1"/>
              <a:t>logi</a:t>
            </a:r>
            <a:r>
              <a:rPr lang="pt-BR" dirty="0"/>
              <a:t> FALSE</a:t>
            </a:r>
          </a:p>
          <a:p>
            <a:r>
              <a:rPr lang="en-US" dirty="0"/>
              <a:t> $ x       : </a:t>
            </a:r>
            <a:r>
              <a:rPr lang="en-US" dirty="0" err="1"/>
              <a:t>num</a:t>
            </a:r>
            <a:r>
              <a:rPr lang="en-US" dirty="0"/>
              <a:t> [1:281, 1:10] 1.45 2.05 1.98 1.78 2.05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en-US" dirty="0"/>
              <a:t>  .. ..$ : NULL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en-US" dirty="0"/>
              <a:t> - </a:t>
            </a:r>
            <a:r>
              <a:rPr lang="en-US" dirty="0" err="1"/>
              <a:t>attr</a:t>
            </a:r>
            <a:r>
              <a:rPr lang="en-US" dirty="0"/>
              <a:t>(*, "class")= </a:t>
            </a:r>
            <a:r>
              <a:rPr lang="en-US" dirty="0" err="1"/>
              <a:t>chr</a:t>
            </a:r>
            <a:r>
              <a:rPr lang="en-US" dirty="0"/>
              <a:t> "</a:t>
            </a:r>
            <a:r>
              <a:rPr lang="en-US" dirty="0" err="1"/>
              <a:t>prcomp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04735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in R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6112" y="1591056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PCA=</a:t>
            </a:r>
            <a:r>
              <a:rPr lang="en-US" sz="2400" dirty="0" err="1"/>
              <a:t>prcomp</a:t>
            </a:r>
            <a:r>
              <a:rPr lang="en-US" sz="2400" dirty="0"/>
              <a:t>(X)</a:t>
            </a:r>
          </a:p>
          <a:p>
            <a:r>
              <a:rPr lang="en-US" sz="2400" dirty="0" err="1"/>
              <a:t>str</a:t>
            </a:r>
            <a:r>
              <a:rPr lang="en-US" sz="2400" dirty="0"/>
              <a:t>(PCA)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600" y="2333685"/>
            <a:ext cx="894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10.28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7.76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6.27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5.73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5.65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rotation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chemeClr val="accent2"/>
                </a:solidFill>
                <a:latin typeface="Candara" charset="0"/>
              </a:rPr>
              <a:t>1:3093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0.00103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0.02962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0.00296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0.03495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-0.01134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center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Named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1.42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names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scale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logi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B5760C"/>
                </a:solidFill>
                <a:latin typeface="Candara" charset="0"/>
              </a:rPr>
              <a:t>FALSE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1.68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2.13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0.63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NULL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"class"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prcomp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3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12771"/>
            <a:ext cx="7408333" cy="1591733"/>
          </a:xfrm>
        </p:spPr>
        <p:txBody>
          <a:bodyPr/>
          <a:lstStyle/>
          <a:p>
            <a:r>
              <a:rPr lang="en-US" dirty="0"/>
              <a:t>Eigen value: $</a:t>
            </a:r>
            <a:r>
              <a:rPr lang="en-US" dirty="0" err="1"/>
              <a:t>sdev</a:t>
            </a:r>
            <a:r>
              <a:rPr lang="en-US" dirty="0"/>
              <a:t> </a:t>
            </a:r>
            <a:r>
              <a:rPr lang="en-US" dirty="0" err="1"/>
              <a:t>squaed</a:t>
            </a:r>
            <a:endParaRPr lang="en-US" dirty="0"/>
          </a:p>
          <a:p>
            <a:r>
              <a:rPr lang="en-US" dirty="0"/>
              <a:t>Eigen vector: $rotation</a:t>
            </a:r>
          </a:p>
          <a:p>
            <a:r>
              <a:rPr lang="en-US" dirty="0"/>
              <a:t>Principal component: $x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3400" y="3573671"/>
            <a:ext cx="299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[1:10,1:5]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4127500"/>
            <a:ext cx="66802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" y="2090065"/>
            <a:ext cx="8496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/sum(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=c(1,3),mar = c(3,4,1,1))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barplot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[1:10])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barplot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[1:10])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4343400"/>
            <a:ext cx="7950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7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850" y="1591056"/>
            <a:ext cx="849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="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red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943100"/>
            <a:ext cx="424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3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38523"/>
            <a:ext cx="3898900" cy="68194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29694"/>
            <a:ext cx="4521200" cy="17033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Association with phenotypes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050" y="3440321"/>
            <a:ext cx="464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=c(2,1),mar = c(3,4,1,1))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mySim$y,PCA$x</a:t>
            </a:r>
            <a:r>
              <a:rPr lang="pt-BR" sz="2400" dirty="0">
                <a:latin typeface="Candara" charset="0"/>
              </a:rPr>
              <a:t>[,2])</a:t>
            </a:r>
          </a:p>
          <a:p>
            <a:endParaRPr lang="pt-BR" sz="2400" dirty="0">
              <a:latin typeface="Candar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6206" y="2290221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r=0.2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3194" y="361967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857901" y="125054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857901" y="482272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174114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89" y="338328"/>
            <a:ext cx="2039433" cy="12527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Association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89" y="2596783"/>
            <a:ext cx="241444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pca1to5=</a:t>
            </a:r>
            <a:r>
              <a:rPr lang="en-US" sz="1200" dirty="0" err="1"/>
              <a:t>prcomp</a:t>
            </a:r>
            <a:r>
              <a:rPr lang="en-US" sz="1200" dirty="0"/>
              <a:t>(X[,index1to5])</a:t>
            </a:r>
          </a:p>
          <a:p>
            <a:r>
              <a:rPr lang="en-US" sz="1200" dirty="0"/>
              <a:t>pca6to10=</a:t>
            </a:r>
            <a:r>
              <a:rPr lang="en-US" sz="1200" dirty="0" err="1"/>
              <a:t>prcomp</a:t>
            </a:r>
            <a:r>
              <a:rPr lang="en-US" sz="1200" dirty="0"/>
              <a:t>(X[,!index1to5])</a:t>
            </a:r>
          </a:p>
          <a:p>
            <a:endParaRPr lang="en-US" sz="1200" dirty="0"/>
          </a:p>
          <a:p>
            <a:r>
              <a:rPr lang="en-US" sz="1200" dirty="0"/>
              <a:t>par(</a:t>
            </a:r>
            <a:r>
              <a:rPr lang="en-US" sz="1200" dirty="0" err="1"/>
              <a:t>mfrow</a:t>
            </a:r>
            <a:r>
              <a:rPr lang="en-US" sz="1200" dirty="0"/>
              <a:t>=c(2,2), mar = c(3,4,1,1))</a:t>
            </a: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[,1])</a:t>
            </a:r>
          </a:p>
          <a:p>
            <a:endParaRPr lang="pt-BR" sz="1200" dirty="0">
              <a:latin typeface="Candara" charset="0"/>
            </a:endParaRP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[,2])</a:t>
            </a: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pca1to5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[,2])</a:t>
            </a:r>
          </a:p>
          <a:p>
            <a:r>
              <a:rPr lang="pt-BR" sz="1200" dirty="0" err="1">
                <a:latin typeface="Candara" charset="0"/>
              </a:rPr>
              <a:t>plot</a:t>
            </a:r>
            <a:r>
              <a:rPr lang="pt-BR" sz="1200" dirty="0">
                <a:latin typeface="Candara" charset="0"/>
              </a:rPr>
              <a:t>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[,2])</a:t>
            </a:r>
          </a:p>
          <a:p>
            <a:r>
              <a:rPr lang="pt-BR" sz="1200" dirty="0">
                <a:latin typeface="Candara" charset="0"/>
              </a:rPr>
              <a:t>cor(</a:t>
            </a:r>
            <a:r>
              <a:rPr lang="pt-BR" sz="1200" dirty="0" err="1">
                <a:latin typeface="Candara" charset="0"/>
              </a:rPr>
              <a:t>mySim$y</a:t>
            </a:r>
            <a:r>
              <a:rPr lang="pt-BR" sz="1200" dirty="0">
                <a:latin typeface="Candara" charset="0"/>
              </a:rPr>
              <a:t>,</a:t>
            </a:r>
            <a:r>
              <a:rPr lang="en-US" sz="1200" dirty="0"/>
              <a:t> pca6to10</a:t>
            </a:r>
            <a:r>
              <a:rPr lang="pt-BR" sz="1200" dirty="0">
                <a:latin typeface="Candara" charset="0"/>
              </a:rPr>
              <a:t>$</a:t>
            </a:r>
            <a:r>
              <a:rPr lang="pt-BR" sz="1200" dirty="0" err="1">
                <a:latin typeface="Candara" charset="0"/>
              </a:rPr>
              <a:t>x</a:t>
            </a:r>
            <a:r>
              <a:rPr lang="pt-BR" sz="1200" dirty="0">
                <a:latin typeface="Candara" charset="0"/>
              </a:rPr>
              <a:t>[,2])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457200"/>
            <a:ext cx="6400800" cy="64008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641600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With QTNs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879378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Without QTNs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75753" y="71120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r=-0.21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83457" y="651487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37967" y="5918200"/>
            <a:ext cx="950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6845" y="5918199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r=-0.33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8163735" y="1766712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163736" y="4882492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55321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534400" cy="1252728"/>
          </a:xfrm>
        </p:spPr>
        <p:txBody>
          <a:bodyPr>
            <a:normAutofit/>
          </a:bodyPr>
          <a:lstStyle/>
          <a:p>
            <a:r>
              <a:rPr lang="en-US"/>
              <a:t>QTNs 0n CHR 1-5, leave 6-10 empty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003336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 err="1"/>
              <a:t>setwd</a:t>
            </a:r>
            <a:r>
              <a:rPr lang="en-US" dirty="0"/>
              <a:t>("~/Dropbox/Current/</a:t>
            </a:r>
            <a:r>
              <a:rPr lang="en-US" dirty="0" err="1"/>
              <a:t>ZZLab</a:t>
            </a:r>
            <a:r>
              <a:rPr lang="en-US" dirty="0"/>
              <a:t>/</a:t>
            </a:r>
            <a:r>
              <a:rPr lang="en-US" dirty="0" err="1"/>
              <a:t>WSUCourse</a:t>
            </a:r>
            <a:r>
              <a:rPr lang="en-US" dirty="0"/>
              <a:t>/CROPS545/Demo")</a:t>
            </a:r>
          </a:p>
          <a:p>
            <a:r>
              <a:rPr lang="en-US" dirty="0"/>
              <a:t>source("G2P.R")</a:t>
            </a:r>
          </a:p>
          <a:p>
            <a:r>
              <a:rPr lang="en-US" dirty="0"/>
              <a:t>source("</a:t>
            </a:r>
            <a:r>
              <a:rPr lang="en-US" dirty="0" err="1"/>
              <a:t>GWASbyCor.R</a:t>
            </a:r>
            <a:r>
              <a:rPr lang="en-US" dirty="0"/>
              <a:t>")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X[,index1to5]</a:t>
            </a:r>
          </a:p>
          <a:p>
            <a:r>
              <a:rPr lang="nl-NL" dirty="0" err="1"/>
              <a:t>set.seed</a:t>
            </a:r>
            <a:r>
              <a:rPr lang="nl-NL" dirty="0"/>
              <a:t>(99164)</a:t>
            </a:r>
            <a:endParaRPr lang="en-US" dirty="0"/>
          </a:p>
          <a:p>
            <a:r>
              <a:rPr lang="en-US" dirty="0" err="1"/>
              <a:t>mySim</a:t>
            </a:r>
            <a:r>
              <a:rPr lang="en-US" dirty="0"/>
              <a:t>=G2P(X= X1to5,h2=.75,alpha=1,NQTN=10,distribution="norm")</a:t>
            </a:r>
          </a:p>
          <a:p>
            <a:r>
              <a:rPr lang="en-US" dirty="0"/>
              <a:t>p= </a:t>
            </a:r>
            <a:r>
              <a:rPr lang="en-US" dirty="0" err="1"/>
              <a:t>GWASbyCor</a:t>
            </a:r>
            <a:r>
              <a:rPr lang="en-US" dirty="0"/>
              <a:t>(X=</a:t>
            </a:r>
            <a:r>
              <a:rPr lang="en-US" dirty="0" err="1"/>
              <a:t>X,y</a:t>
            </a:r>
            <a:r>
              <a:rPr lang="en-US" dirty="0"/>
              <a:t>=</a:t>
            </a:r>
            <a:r>
              <a:rPr lang="en-US" dirty="0" err="1"/>
              <a:t>mySim$y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69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/>
              <a:t>This partially explains the inflation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91440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4" y="2590800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96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4040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25" y="1574405"/>
            <a:ext cx="8726750" cy="1323439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color.vector</a:t>
            </a:r>
            <a:r>
              <a:rPr lang="en-US" sz="2000" dirty="0"/>
              <a:t> &lt;- rep(c("deepskyblue","orange","forestgreen","indianred3"),10)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nrow</a:t>
            </a:r>
            <a:r>
              <a:rPr lang="en-US" sz="2000" dirty="0"/>
              <a:t>(</a:t>
            </a:r>
            <a:r>
              <a:rPr lang="en-US" sz="2000" dirty="0" err="1"/>
              <a:t>myGM</a:t>
            </a:r>
            <a:r>
              <a:rPr lang="en-US" sz="2000" dirty="0"/>
              <a:t>)</a:t>
            </a:r>
          </a:p>
          <a:p>
            <a:r>
              <a:rPr lang="en-US" sz="2000" dirty="0"/>
              <a:t>plot(t(-log10(p))~</a:t>
            </a:r>
            <a:r>
              <a:rPr lang="en-US" sz="2000" dirty="0" err="1"/>
              <a:t>seq</a:t>
            </a:r>
            <a:r>
              <a:rPr lang="en-US" sz="2000" dirty="0"/>
              <a:t>(1:m),col=</a:t>
            </a:r>
            <a:r>
              <a:rPr lang="en-US" sz="2000" dirty="0" err="1"/>
              <a:t>color.vector</a:t>
            </a:r>
            <a:r>
              <a:rPr lang="en-US" sz="2000" dirty="0"/>
              <a:t>[</a:t>
            </a:r>
            <a:r>
              <a:rPr lang="en-US" sz="2000" dirty="0" err="1"/>
              <a:t>myGM</a:t>
            </a:r>
            <a:r>
              <a:rPr lang="en-US" sz="2000" dirty="0"/>
              <a:t>[,2]])</a:t>
            </a:r>
          </a:p>
          <a:p>
            <a:r>
              <a:rPr lang="en-US" sz="2000" dirty="0" err="1"/>
              <a:t>abline</a:t>
            </a:r>
            <a:r>
              <a:rPr lang="en-US" sz="2000" dirty="0"/>
              <a:t>(v=</a:t>
            </a:r>
            <a:r>
              <a:rPr lang="en-US" sz="2000" dirty="0" err="1"/>
              <a:t>mySim$QTN.position</a:t>
            </a:r>
            <a:r>
              <a:rPr lang="en-US" sz="2000" dirty="0"/>
              <a:t>, </a:t>
            </a:r>
            <a:r>
              <a:rPr lang="en-US" sz="2000" dirty="0" err="1"/>
              <a:t>lty</a:t>
            </a:r>
            <a:r>
              <a:rPr lang="en-US" sz="2000" dirty="0"/>
              <a:t> = 2, </a:t>
            </a:r>
            <a:r>
              <a:rPr lang="en-US" sz="2000" dirty="0" err="1"/>
              <a:t>lwd</a:t>
            </a:r>
            <a:r>
              <a:rPr lang="en-US" sz="2000" dirty="0"/>
              <a:t>=2,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0" y="2832099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7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across chromosomes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25" y="2920605"/>
            <a:ext cx="3601375" cy="163121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left=X[, index1to5]</a:t>
            </a:r>
          </a:p>
          <a:p>
            <a:r>
              <a:rPr lang="en-US" sz="2000" dirty="0"/>
              <a:t>right=X[, !index1to5]</a:t>
            </a:r>
          </a:p>
          <a:p>
            <a:r>
              <a:rPr lang="en-US" sz="2000" dirty="0" err="1"/>
              <a:t>qtn</a:t>
            </a:r>
            <a:r>
              <a:rPr lang="en-US" sz="2000" dirty="0"/>
              <a:t>=left[,</a:t>
            </a:r>
            <a:r>
              <a:rPr lang="en-US" sz="2000" dirty="0" err="1"/>
              <a:t>mySim$QTN.position</a:t>
            </a:r>
            <a:r>
              <a:rPr lang="en-US" sz="2000" dirty="0"/>
              <a:t>]</a:t>
            </a:r>
          </a:p>
          <a:p>
            <a:r>
              <a:rPr lang="en-US" sz="2000" dirty="0"/>
              <a:t>r=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qtn,X</a:t>
            </a:r>
            <a:r>
              <a:rPr lang="en-US" sz="2000" dirty="0"/>
              <a:t>[, !index1to5])</a:t>
            </a:r>
          </a:p>
          <a:p>
            <a:r>
              <a:rPr lang="en-US" sz="2000" dirty="0" err="1"/>
              <a:t>hist</a:t>
            </a:r>
            <a:r>
              <a:rPr lang="en-US" sz="2000" dirty="0"/>
              <a:t>(r)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8" r="8127"/>
          <a:stretch/>
        </p:blipFill>
        <p:spPr>
          <a:xfrm>
            <a:off x="3810000" y="1892300"/>
            <a:ext cx="51689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6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65669" y="1144920"/>
          <a:ext cx="4121094" cy="5114004"/>
        </p:xfrm>
        <a:graphic>
          <a:graphicData uri="http://schemas.openxmlformats.org/drawingml/2006/table">
            <a:tbl>
              <a:tblPr/>
              <a:tblGrid>
                <a:gridCol w="667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Observed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Expected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9.80E-08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0.000926784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7.76E-07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0.001853568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3.07E-06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0.002780352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5.20E-06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0.003707136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7.26E-06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0.00463392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8.64E-06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0.005560704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9.72E-06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0.006487488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1.67E-05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0.007414273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1.91E-05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0.008341057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2.13E-05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0.009267841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3.28E-05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0.010194625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3.45E-05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0.011121409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3.98E-05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0.012048193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4.46E-05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0.012974977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5.39E-05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0.013901761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0.9918845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0.9953661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1075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0.9954024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0.9962929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0.9960631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0.9972196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1077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0.9970031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0.9981464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1078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0.9992356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0.9990732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46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1079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0.9999589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8988" marR="8988" marT="89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338329"/>
            <a:ext cx="8889998" cy="806592"/>
          </a:xfrm>
        </p:spPr>
        <p:txBody>
          <a:bodyPr>
            <a:normAutofit/>
          </a:bodyPr>
          <a:lstStyle/>
          <a:p>
            <a:r>
              <a:rPr lang="en-US" sz="3200" dirty="0"/>
              <a:t>Cutoff from null distribution of P values: CHR 6-10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80" y="2797721"/>
            <a:ext cx="4324865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1% of observed p values are below 0.0000328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1303" y="3813096"/>
            <a:ext cx="40494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359898"/>
            <a:ext cx="9144000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P value of 3.28E-5 is equivalent to 1% type 1 error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4078" y="1532103"/>
            <a:ext cx="4354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"/>
                <a:cs typeface="Century"/>
              </a:rPr>
              <a:t>index.null</a:t>
            </a:r>
            <a:r>
              <a:rPr lang="en-US" sz="2000" dirty="0">
                <a:latin typeface="Century"/>
                <a:cs typeface="Century"/>
              </a:rPr>
              <a:t>=!index1to5 &amp; !</a:t>
            </a:r>
            <a:r>
              <a:rPr lang="en-US" sz="2000" dirty="0" err="1">
                <a:latin typeface="Century"/>
                <a:cs typeface="Century"/>
              </a:rPr>
              <a:t>is.na</a:t>
            </a:r>
            <a:r>
              <a:rPr lang="en-US" sz="2000" dirty="0">
                <a:latin typeface="Century"/>
                <a:cs typeface="Century"/>
              </a:rPr>
              <a:t>(p)</a:t>
            </a:r>
          </a:p>
          <a:p>
            <a:r>
              <a:rPr lang="en-US" sz="2000" dirty="0" err="1">
                <a:latin typeface="Century"/>
                <a:cs typeface="Century"/>
              </a:rPr>
              <a:t>p.null</a:t>
            </a:r>
            <a:r>
              <a:rPr lang="en-US" sz="2000" dirty="0">
                <a:latin typeface="Century"/>
                <a:cs typeface="Century"/>
              </a:rPr>
              <a:t>=p[</a:t>
            </a:r>
            <a:r>
              <a:rPr lang="en-US" sz="2000" dirty="0" err="1">
                <a:latin typeface="Century"/>
                <a:cs typeface="Century"/>
              </a:rPr>
              <a:t>index.null</a:t>
            </a:r>
            <a:r>
              <a:rPr lang="en-US" sz="2000" dirty="0">
                <a:latin typeface="Century"/>
                <a:cs typeface="Century"/>
              </a:rPr>
              <a:t>]</a:t>
            </a:r>
          </a:p>
          <a:p>
            <a:r>
              <a:rPr lang="en-US" sz="2000" dirty="0" err="1">
                <a:latin typeface="Century"/>
                <a:cs typeface="Century"/>
              </a:rPr>
              <a:t>m.null</a:t>
            </a:r>
            <a:r>
              <a:rPr lang="en-US" sz="2000" dirty="0">
                <a:latin typeface="Century"/>
                <a:cs typeface="Century"/>
              </a:rPr>
              <a:t>=length(</a:t>
            </a:r>
            <a:r>
              <a:rPr lang="en-US" sz="2000" dirty="0" err="1">
                <a:latin typeface="Century"/>
                <a:cs typeface="Century"/>
              </a:rPr>
              <a:t>p.null</a:t>
            </a:r>
            <a:r>
              <a:rPr lang="en-US" sz="2000" dirty="0">
                <a:latin typeface="Century"/>
                <a:cs typeface="Century"/>
              </a:rPr>
              <a:t>)</a:t>
            </a:r>
          </a:p>
          <a:p>
            <a:r>
              <a:rPr lang="en-US" sz="2000" dirty="0" err="1">
                <a:latin typeface="Century"/>
                <a:cs typeface="Century"/>
              </a:rPr>
              <a:t>index.sort</a:t>
            </a:r>
            <a:r>
              <a:rPr lang="en-US" sz="2000" dirty="0">
                <a:latin typeface="Century"/>
                <a:cs typeface="Century"/>
              </a:rPr>
              <a:t>=order(</a:t>
            </a:r>
            <a:r>
              <a:rPr lang="en-US" sz="2000" dirty="0" err="1">
                <a:latin typeface="Century"/>
                <a:cs typeface="Century"/>
              </a:rPr>
              <a:t>p.null</a:t>
            </a:r>
            <a:r>
              <a:rPr lang="en-US" sz="2000" dirty="0">
                <a:latin typeface="Century"/>
                <a:cs typeface="Century"/>
              </a:rPr>
              <a:t>)</a:t>
            </a:r>
          </a:p>
          <a:p>
            <a:r>
              <a:rPr lang="en-US" sz="2000" dirty="0" err="1">
                <a:latin typeface="Century"/>
                <a:cs typeface="Century"/>
              </a:rPr>
              <a:t>p.null.sort</a:t>
            </a:r>
            <a:r>
              <a:rPr lang="en-US" sz="2000" dirty="0">
                <a:latin typeface="Century"/>
                <a:cs typeface="Century"/>
              </a:rPr>
              <a:t>=</a:t>
            </a:r>
            <a:r>
              <a:rPr lang="en-US" sz="2000" dirty="0" err="1">
                <a:latin typeface="Century"/>
                <a:cs typeface="Century"/>
              </a:rPr>
              <a:t>p.null</a:t>
            </a:r>
            <a:r>
              <a:rPr lang="en-US" sz="2000" dirty="0">
                <a:latin typeface="Century"/>
                <a:cs typeface="Century"/>
              </a:rPr>
              <a:t>[</a:t>
            </a:r>
            <a:r>
              <a:rPr lang="en-US" sz="2000" dirty="0" err="1">
                <a:latin typeface="Century"/>
                <a:cs typeface="Century"/>
              </a:rPr>
              <a:t>index.sort</a:t>
            </a:r>
            <a:r>
              <a:rPr lang="en-US" sz="2000" dirty="0">
                <a:latin typeface="Century"/>
                <a:cs typeface="Century"/>
              </a:rPr>
              <a:t>]</a:t>
            </a:r>
          </a:p>
          <a:p>
            <a:r>
              <a:rPr lang="en-US" sz="2000" dirty="0">
                <a:latin typeface="Century"/>
                <a:cs typeface="Century"/>
              </a:rPr>
              <a:t>head(</a:t>
            </a:r>
            <a:r>
              <a:rPr lang="en-US" sz="2000" dirty="0" err="1">
                <a:latin typeface="Century"/>
                <a:cs typeface="Century"/>
              </a:rPr>
              <a:t>p.null.sort</a:t>
            </a:r>
            <a:r>
              <a:rPr lang="en-US" sz="2000" dirty="0">
                <a:latin typeface="Century"/>
                <a:cs typeface="Century"/>
              </a:rPr>
              <a:t>)</a:t>
            </a:r>
          </a:p>
          <a:p>
            <a:r>
              <a:rPr lang="en-US" sz="2000" dirty="0">
                <a:latin typeface="Century"/>
                <a:cs typeface="Century"/>
              </a:rPr>
              <a:t>tail(</a:t>
            </a:r>
            <a:r>
              <a:rPr lang="en-US" sz="2000" dirty="0" err="1">
                <a:latin typeface="Century"/>
                <a:cs typeface="Century"/>
              </a:rPr>
              <a:t>p.null.sort</a:t>
            </a:r>
            <a:r>
              <a:rPr lang="en-US" sz="2000" dirty="0">
                <a:latin typeface="Century"/>
                <a:cs typeface="Century"/>
              </a:rPr>
              <a:t>)</a:t>
            </a:r>
          </a:p>
          <a:p>
            <a:r>
              <a:rPr lang="en-US" sz="2000" dirty="0" err="1">
                <a:latin typeface="Century"/>
                <a:cs typeface="Century"/>
              </a:rPr>
              <a:t>seq</a:t>
            </a:r>
            <a:r>
              <a:rPr lang="en-US" sz="2000" dirty="0">
                <a:latin typeface="Century"/>
                <a:cs typeface="Century"/>
              </a:rPr>
              <a:t>=</a:t>
            </a:r>
            <a:r>
              <a:rPr lang="en-US" sz="2000" dirty="0" err="1">
                <a:latin typeface="Century"/>
                <a:cs typeface="Century"/>
              </a:rPr>
              <a:t>seq</a:t>
            </a:r>
            <a:r>
              <a:rPr lang="en-US" sz="2000" dirty="0">
                <a:latin typeface="Century"/>
                <a:cs typeface="Century"/>
              </a:rPr>
              <a:t>(1:m.null)</a:t>
            </a:r>
          </a:p>
          <a:p>
            <a:r>
              <a:rPr lang="en-US" sz="2000" dirty="0">
                <a:latin typeface="Century"/>
                <a:cs typeface="Century"/>
              </a:rPr>
              <a:t>table=</a:t>
            </a:r>
            <a:r>
              <a:rPr lang="en-US" sz="2000" dirty="0" err="1">
                <a:latin typeface="Century"/>
                <a:cs typeface="Century"/>
              </a:rPr>
              <a:t>cbind</a:t>
            </a:r>
            <a:r>
              <a:rPr lang="en-US" sz="2000" dirty="0">
                <a:latin typeface="Century"/>
                <a:cs typeface="Century"/>
              </a:rPr>
              <a:t>(</a:t>
            </a:r>
            <a:r>
              <a:rPr lang="en-US" sz="2000" dirty="0" err="1">
                <a:latin typeface="Century"/>
                <a:cs typeface="Century"/>
              </a:rPr>
              <a:t>seq</a:t>
            </a:r>
            <a:r>
              <a:rPr lang="en-US" sz="2000" dirty="0">
                <a:latin typeface="Century"/>
                <a:cs typeface="Century"/>
              </a:rPr>
              <a:t>, </a:t>
            </a:r>
            <a:r>
              <a:rPr lang="en-US" sz="2000" dirty="0" err="1">
                <a:latin typeface="Century"/>
                <a:cs typeface="Century"/>
              </a:rPr>
              <a:t>p.null.sort</a:t>
            </a:r>
            <a:r>
              <a:rPr lang="en-US" sz="2000" dirty="0">
                <a:latin typeface="Century"/>
                <a:cs typeface="Century"/>
              </a:rPr>
              <a:t>, </a:t>
            </a:r>
            <a:r>
              <a:rPr lang="en-US" sz="2000" dirty="0" err="1">
                <a:latin typeface="Century"/>
                <a:cs typeface="Century"/>
              </a:rPr>
              <a:t>seq</a:t>
            </a:r>
            <a:r>
              <a:rPr lang="en-US" sz="2000" dirty="0">
                <a:latin typeface="Century"/>
                <a:cs typeface="Century"/>
              </a:rPr>
              <a:t>/</a:t>
            </a:r>
            <a:r>
              <a:rPr lang="en-US" sz="2000" dirty="0" err="1">
                <a:latin typeface="Century"/>
                <a:cs typeface="Century"/>
              </a:rPr>
              <a:t>m.null</a:t>
            </a:r>
            <a:r>
              <a:rPr lang="en-US" sz="2000" dirty="0">
                <a:latin typeface="Century"/>
                <a:cs typeface="Century"/>
              </a:rPr>
              <a:t>)</a:t>
            </a:r>
          </a:p>
          <a:p>
            <a:r>
              <a:rPr lang="en-US" sz="2000" dirty="0">
                <a:latin typeface="Century"/>
                <a:cs typeface="Century"/>
              </a:rPr>
              <a:t>head(table,15)</a:t>
            </a:r>
          </a:p>
          <a:p>
            <a:r>
              <a:rPr lang="en-US" sz="2000" dirty="0">
                <a:latin typeface="Century"/>
                <a:cs typeface="Century"/>
              </a:rPr>
              <a:t>tail(table)</a:t>
            </a:r>
          </a:p>
        </p:txBody>
      </p:sp>
    </p:spTree>
    <p:extLst>
      <p:ext uri="{BB962C8B-B14F-4D97-AF65-F5344CB8AC3E}">
        <p14:creationId xmlns:p14="http://schemas.microsoft.com/office/powerpoint/2010/main" val="19995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808"/>
            <a:ext cx="9144000" cy="4417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distribution of P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6779" y="3330146"/>
            <a:ext cx="3512697" cy="46166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"/>
                <a:cs typeface="Century"/>
              </a:rPr>
              <a:t>hist</a:t>
            </a:r>
            <a:r>
              <a:rPr lang="en-US" sz="2400" dirty="0">
                <a:latin typeface="Century"/>
                <a:cs typeface="Century"/>
              </a:rPr>
              <a:t>(p[!index1to5])</a:t>
            </a:r>
          </a:p>
        </p:txBody>
      </p:sp>
    </p:spTree>
    <p:extLst>
      <p:ext uri="{BB962C8B-B14F-4D97-AF65-F5344CB8AC3E}">
        <p14:creationId xmlns:p14="http://schemas.microsoft.com/office/powerpoint/2010/main" val="1424259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/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9380"/>
            <a:ext cx="9144000" cy="34163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 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 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2260600"/>
            <a:ext cx="3632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0369" cy="1147770"/>
          </a:xfrm>
        </p:spPr>
        <p:txBody>
          <a:bodyPr>
            <a:normAutofit/>
          </a:bodyPr>
          <a:lstStyle/>
          <a:p>
            <a:r>
              <a:rPr lang="en-US" dirty="0"/>
              <a:t>QQ plot in Log 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75301"/>
            <a:ext cx="9144000" cy="830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84" y="2590800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2000</TotalTime>
  <Words>2054</Words>
  <Application>Microsoft Macintosh PowerPoint</Application>
  <PresentationFormat>On-screen Show (4:3)</PresentationFormat>
  <Paragraphs>658</Paragraphs>
  <Slides>31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NewBaskerville</vt:lpstr>
      <vt:lpstr>Arial</vt:lpstr>
      <vt:lpstr>Calibri</vt:lpstr>
      <vt:lpstr>Candara</vt:lpstr>
      <vt:lpstr>Century</vt:lpstr>
      <vt:lpstr>Constantia</vt:lpstr>
      <vt:lpstr>Symbol</vt:lpstr>
      <vt:lpstr>Times New Roman</vt:lpstr>
      <vt:lpstr>Verdana</vt:lpstr>
      <vt:lpstr>Wingdings</vt:lpstr>
      <vt:lpstr>Waveform</vt:lpstr>
      <vt:lpstr>Statistical Genomics</vt:lpstr>
      <vt:lpstr>Outline</vt:lpstr>
      <vt:lpstr>QTNs 0n CHR 1-5, leave 6-10 empty</vt:lpstr>
      <vt:lpstr>False positives</vt:lpstr>
      <vt:lpstr>LD across chromosomes</vt:lpstr>
      <vt:lpstr>Cutoff from null distribution of P values: CHR 6-10</vt:lpstr>
      <vt:lpstr>Null distribution of P values</vt:lpstr>
      <vt:lpstr>QQ plot</vt:lpstr>
      <vt:lpstr>QQ plot in Log scale</vt:lpstr>
      <vt:lpstr>Cutoff (Graph approach)</vt:lpstr>
      <vt:lpstr>Cutoff (Exact))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Information extraction</vt:lpstr>
      <vt:lpstr>Principal components</vt:lpstr>
      <vt:lpstr>Principal Component Analysis (PCA)</vt:lpstr>
      <vt:lpstr>Eigen value and eigen vector</vt:lpstr>
      <vt:lpstr>Eigen value and eigen vector</vt:lpstr>
      <vt:lpstr>PCA in R</vt:lpstr>
      <vt:lpstr>PCA in R</vt:lpstr>
      <vt:lpstr>Extraction</vt:lpstr>
      <vt:lpstr>Contribution</vt:lpstr>
      <vt:lpstr>Visualization</vt:lpstr>
      <vt:lpstr>Association with phenotypes</vt:lpstr>
      <vt:lpstr>Association</vt:lpstr>
      <vt:lpstr>This partially explains the inflation</vt:lpstr>
      <vt:lpstr>Highlight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164</cp:revision>
  <dcterms:created xsi:type="dcterms:W3CDTF">2013-08-24T13:03:35Z</dcterms:created>
  <dcterms:modified xsi:type="dcterms:W3CDTF">2018-02-06T20:53:21Z</dcterms:modified>
</cp:coreProperties>
</file>