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81" r:id="rId2"/>
    <p:sldId id="385" r:id="rId3"/>
    <p:sldId id="387" r:id="rId4"/>
    <p:sldId id="393" r:id="rId5"/>
    <p:sldId id="395" r:id="rId6"/>
    <p:sldId id="394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14" r:id="rId16"/>
    <p:sldId id="413" r:id="rId17"/>
    <p:sldId id="384" r:id="rId18"/>
    <p:sldId id="410" r:id="rId19"/>
    <p:sldId id="356" r:id="rId20"/>
    <p:sldId id="366" r:id="rId21"/>
    <p:sldId id="389" r:id="rId22"/>
    <p:sldId id="390" r:id="rId23"/>
    <p:sldId id="386" r:id="rId24"/>
    <p:sldId id="404" r:id="rId25"/>
    <p:sldId id="368" r:id="rId26"/>
    <p:sldId id="406" r:id="rId27"/>
    <p:sldId id="407" r:id="rId28"/>
    <p:sldId id="405" r:id="rId29"/>
    <p:sldId id="408" r:id="rId30"/>
    <p:sldId id="409" r:id="rId31"/>
    <p:sldId id="3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6"/>
    <p:restoredTop sz="95917"/>
  </p:normalViewPr>
  <p:slideViewPr>
    <p:cSldViewPr snapToGrid="0" snapToObjects="1">
      <p:cViewPr varScale="1">
        <p:scale>
          <a:sx n="231" d="100"/>
          <a:sy n="231" d="100"/>
        </p:scale>
        <p:origin x="9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tiff"/><Relationship Id="rId10" Type="http://schemas.openxmlformats.org/officeDocument/2006/relationships/image" Target="../media/image18.jpg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ipl.arsusda.gov/curtvt/remluser.html" TargetMode="External"/><Relationship Id="rId13" Type="http://schemas.openxmlformats.org/officeDocument/2006/relationships/image" Target="../media/image25.tiff"/><Relationship Id="rId3" Type="http://schemas.openxmlformats.org/officeDocument/2006/relationships/hyperlink" Target="mailto:lkriese@ag.auburn.edu" TargetMode="External"/><Relationship Id="rId7" Type="http://schemas.openxmlformats.org/officeDocument/2006/relationships/hyperlink" Target="http://aipl.arsusda.gov/curtvt/sample.html" TargetMode="External"/><Relationship Id="rId12" Type="http://schemas.openxmlformats.org/officeDocument/2006/relationships/image" Target="../media/image24.tiff"/><Relationship Id="rId2" Type="http://schemas.openxmlformats.org/officeDocument/2006/relationships/hyperlink" Target="mailto:lvanvleck@unlnotes.un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pl.arsusda.gov/curtvt/remlman.html" TargetMode="External"/><Relationship Id="rId11" Type="http://schemas.openxmlformats.org/officeDocument/2006/relationships/hyperlink" Target="ftp://aipl.arsusda.gov/pub/outgoing/mtdfreml/msf51fix.exe" TargetMode="External"/><Relationship Id="rId5" Type="http://schemas.openxmlformats.org/officeDocument/2006/relationships/hyperlink" Target="http://aipl.arsusda.gov/curtvt/programs.html" TargetMode="External"/><Relationship Id="rId10" Type="http://schemas.openxmlformats.org/officeDocument/2006/relationships/hyperlink" Target="ftp://aipl.arsusda.gov/pub/outgoing/mtdfreml/fpsfix95.exe" TargetMode="External"/><Relationship Id="rId4" Type="http://schemas.openxmlformats.org/officeDocument/2006/relationships/hyperlink" Target="mailto:curtvt@aipl.arsusda.gov" TargetMode="External"/><Relationship Id="rId9" Type="http://schemas.openxmlformats.org/officeDocument/2006/relationships/hyperlink" Target="ftp://aipl.arsusda.gov/pub/outgoing/mtdfreml/userinfo.tx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Lecture 24: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gBLUP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Validation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0946" y="948690"/>
            <a:ext cx="61833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#Real Cross validation</a:t>
            </a:r>
          </a:p>
          <a:p>
            <a:r>
              <a:rPr lang="is-IS" dirty="0"/>
              <a:t>set.seed(99164)</a:t>
            </a:r>
          </a:p>
          <a:p>
            <a:r>
              <a:rPr lang="en-US" dirty="0">
                <a:solidFill>
                  <a:srgbClr val="FF0000"/>
                </a:solidFill>
              </a:rPr>
              <a:t>n=</a:t>
            </a:r>
            <a:r>
              <a:rPr lang="en-US" dirty="0" err="1">
                <a:solidFill>
                  <a:srgbClr val="FF0000"/>
                </a:solidFill>
              </a:rPr>
              <a:t>nrow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testing=sample(</a:t>
            </a:r>
            <a:r>
              <a:rPr lang="en-US" dirty="0" err="1">
                <a:solidFill>
                  <a:srgbClr val="FF0000"/>
                </a:solidFill>
              </a:rPr>
              <a:t>n,round</a:t>
            </a:r>
            <a:r>
              <a:rPr lang="en-US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dirty="0">
                <a:solidFill>
                  <a:srgbClr val="FF0000"/>
                </a:solidFill>
              </a:rPr>
              <a:t>training=-testing</a:t>
            </a:r>
          </a:p>
          <a:p>
            <a:endParaRPr lang="en-US" dirty="0"/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#</a:t>
            </a:r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memo="GWAS",</a:t>
            </a:r>
          </a:p>
          <a:p>
            <a:r>
              <a:rPr lang="is-I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Estimate QTN effects in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941" y="1413764"/>
            <a:ext cx="79051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ntop</a:t>
            </a:r>
            <a:r>
              <a:rPr lang="en-US" dirty="0"/>
              <a:t>=5</a:t>
            </a:r>
          </a:p>
          <a:p>
            <a:r>
              <a:rPr lang="en-US" dirty="0"/>
              <a:t>index=order(myGAPIT3$P)</a:t>
            </a:r>
          </a:p>
          <a:p>
            <a:r>
              <a:rPr lang="en-US" dirty="0"/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(myGAPIT3$PCA[,1:4],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[,c(top+1)])</a:t>
            </a:r>
          </a:p>
          <a:p>
            <a:endParaRPr lang="en-US" dirty="0"/>
          </a:p>
          <a:p>
            <a:r>
              <a:rPr lang="en-US" dirty="0"/>
              <a:t>myGAPIT4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[training,],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=1,</a:t>
            </a:r>
          </a:p>
          <a:p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memo="GLM+QTN",</a:t>
            </a:r>
            <a:r>
              <a:rPr lang="is-I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4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Model fit in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0946" y="2668538"/>
            <a:ext cx="6183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(myGAPIT4$Pred[training,8],</a:t>
            </a:r>
            <a:r>
              <a:rPr lang="en-US" dirty="0" err="1"/>
              <a:t>mySim$Y</a:t>
            </a:r>
            <a:r>
              <a:rPr lang="en-US" dirty="0"/>
              <a:t>[training,2])^2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(myGAPIT4$Pred[training,8],</a:t>
            </a:r>
            <a:r>
              <a:rPr lang="en-US" dirty="0" err="1"/>
              <a:t>mySim$u</a:t>
            </a:r>
            <a:r>
              <a:rPr lang="en-US" dirty="0"/>
              <a:t>[training])^2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plot(myGAPIT4$Pred[training,8],</a:t>
            </a:r>
            <a:r>
              <a:rPr lang="en-US" dirty="0" err="1"/>
              <a:t>mySim$Y</a:t>
            </a:r>
            <a:r>
              <a:rPr lang="en-US" dirty="0"/>
              <a:t>[training,2])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plot(myGAPIT4$Pred[training,8],</a:t>
            </a:r>
            <a:r>
              <a:rPr lang="en-US" dirty="0" err="1"/>
              <a:t>mySim$u</a:t>
            </a:r>
            <a:r>
              <a:rPr lang="en-US" dirty="0"/>
              <a:t>[training])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255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Accuracy in testing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185" y="1680396"/>
            <a:ext cx="61833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#Testing</a:t>
            </a:r>
          </a:p>
          <a:p>
            <a:r>
              <a:rPr lang="en-US" dirty="0"/>
              <a:t>#calculate prediction</a:t>
            </a:r>
          </a:p>
          <a:p>
            <a:r>
              <a:rPr lang="en-US" dirty="0">
                <a:solidFill>
                  <a:srgbClr val="FF0000"/>
                </a:solidFill>
              </a:rPr>
              <a:t>effect=myGAPIT4$effect.cv</a:t>
            </a:r>
          </a:p>
          <a:p>
            <a:r>
              <a:rPr lang="en-US" dirty="0">
                <a:solidFill>
                  <a:srgbClr val="FF0000"/>
                </a:solidFill>
              </a:rPr>
              <a:t>X=</a:t>
            </a:r>
            <a:r>
              <a:rPr lang="en-US" dirty="0" err="1">
                <a:solidFill>
                  <a:srgbClr val="FF0000"/>
                </a:solidFill>
              </a:rPr>
              <a:t>as.matrix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(1, 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[,-1]))</a:t>
            </a:r>
          </a:p>
          <a:p>
            <a:r>
              <a:rPr lang="en-US" dirty="0" err="1">
                <a:solidFill>
                  <a:srgbClr val="FF0000"/>
                </a:solidFill>
              </a:rPr>
              <a:t>Pred</a:t>
            </a:r>
            <a:r>
              <a:rPr lang="en-US" dirty="0">
                <a:solidFill>
                  <a:srgbClr val="FF0000"/>
                </a:solidFill>
              </a:rPr>
              <a:t>=X%*%effect</a:t>
            </a:r>
          </a:p>
          <a:p>
            <a:endParaRPr lang="en-U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mySim$Y</a:t>
            </a:r>
            <a:r>
              <a:rPr lang="en-US" dirty="0"/>
              <a:t>[testing,2])^2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mySim$u</a:t>
            </a:r>
            <a:r>
              <a:rPr lang="en-US" dirty="0"/>
              <a:t>[testing])^2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mySim$Y</a:t>
            </a:r>
            <a:r>
              <a:rPr lang="en-US" dirty="0"/>
              <a:t>[testing,2])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mySim$u</a:t>
            </a:r>
            <a:r>
              <a:rPr lang="en-US" dirty="0"/>
              <a:t>[testing])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750" y="6209071"/>
            <a:ext cx="3551570" cy="64892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2 QTNs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019550" y="6209071"/>
            <a:ext cx="5124450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20 QTNs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6" y="847214"/>
            <a:ext cx="2915367" cy="548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58" y="847214"/>
            <a:ext cx="2859578" cy="548640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722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MAS works for Mendelian traits, not polygenic traits</a:t>
            </a:r>
          </a:p>
        </p:txBody>
      </p:sp>
    </p:spTree>
    <p:extLst>
      <p:ext uri="{BB962C8B-B14F-4D97-AF65-F5344CB8AC3E}">
        <p14:creationId xmlns:p14="http://schemas.microsoft.com/office/powerpoint/2010/main" val="131195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--river-geography-vector-stencils-libr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1777" r="16589" b="10501"/>
          <a:stretch/>
        </p:blipFill>
        <p:spPr>
          <a:xfrm>
            <a:off x="1213389" y="2"/>
            <a:ext cx="7650458" cy="6857998"/>
          </a:xfrm>
          <a:prstGeom prst="rect">
            <a:avLst/>
          </a:prstGeom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8049490" y="-683"/>
            <a:ext cx="1094509" cy="5847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MAS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4139981" y="6412529"/>
            <a:ext cx="317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Genomic prediction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15714" t="16939" r="23827" b="23252"/>
          <a:stretch/>
        </p:blipFill>
        <p:spPr>
          <a:xfrm>
            <a:off x="3965673" y="28000"/>
            <a:ext cx="914400" cy="120608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841539" y="51566"/>
            <a:ext cx="222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RFLP kinship in maize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1994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466265" y="243746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gBLUP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16965" y="979858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R. Bernardo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r="5199"/>
          <a:stretch/>
        </p:blipFill>
        <p:spPr>
          <a:xfrm>
            <a:off x="233588" y="1589773"/>
            <a:ext cx="914400" cy="11023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56" y="3185952"/>
            <a:ext cx="914400" cy="1228953"/>
          </a:xfrm>
          <a:prstGeom prst="rect">
            <a:avLst/>
          </a:prstGeom>
        </p:spPr>
      </p:pic>
      <p:pic>
        <p:nvPicPr>
          <p:cNvPr id="53" name="Picture 52" descr="Theo_Meuwiss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07" y="2805597"/>
            <a:ext cx="102870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841" t="1388" r="9259" b="4514"/>
          <a:stretch/>
        </p:blipFill>
        <p:spPr>
          <a:xfrm>
            <a:off x="7458623" y="2822562"/>
            <a:ext cx="1083109" cy="1371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685" y="2822562"/>
            <a:ext cx="1097280" cy="1371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5055143" y="1861112"/>
            <a:ext cx="380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total genetic value using genome wide dense marker maps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Genetics, 2001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15669" y="3313950"/>
            <a:ext cx="235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Bayes A, B,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Cpi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H="1">
            <a:off x="3294043" y="1421072"/>
            <a:ext cx="1057439" cy="10120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2964565" y="1637704"/>
            <a:ext cx="3229" cy="7954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1338872" y="2622133"/>
            <a:ext cx="1206898" cy="66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1301634" y="4276094"/>
            <a:ext cx="120483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47988" y="1653301"/>
            <a:ext cx="235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Efficient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J. Dairy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2008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4578" y="4479859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Pedigree &amp; Marker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single step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GES, 2011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332" y="329425"/>
            <a:ext cx="2488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Use of Marker Based Relationships with MTDFREML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J. Animal Sci., 2007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2504" y="2438789"/>
            <a:ext cx="1065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P.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VanRaden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5150" y="4151635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Misztal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81240" y="3907573"/>
            <a:ext cx="128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T. </a:t>
            </a:r>
            <a:r>
              <a:rPr lang="en-US" sz="1400" dirty="0" err="1">
                <a:solidFill>
                  <a:schemeClr val="bg1"/>
                </a:solidFill>
              </a:rPr>
              <a:t>Meuwissen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69275" y="3918773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B. Hayes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433552" y="3929252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M. Goddard</a:t>
            </a:r>
          </a:p>
        </p:txBody>
      </p:sp>
      <p:cxnSp>
        <p:nvCxnSpPr>
          <p:cNvPr id="77" name="Straight Arrow Connector 76"/>
          <p:cNvCxnSpPr>
            <a:cxnSpLocks/>
          </p:cNvCxnSpPr>
          <p:nvPr/>
        </p:nvCxnSpPr>
        <p:spPr>
          <a:xfrm flipH="1">
            <a:off x="3866171" y="3496395"/>
            <a:ext cx="120997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8732" y="252289"/>
            <a:ext cx="914400" cy="13819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0" name="Rectangle 69"/>
          <p:cNvSpPr/>
          <p:nvPr/>
        </p:nvSpPr>
        <p:spPr>
          <a:xfrm>
            <a:off x="2227217" y="1382713"/>
            <a:ext cx="1061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D. Van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Vleck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08D35-0B31-5D46-9BBC-2C1CC5593FEA}"/>
              </a:ext>
            </a:extLst>
          </p:cNvPr>
          <p:cNvSpPr/>
          <p:nvPr/>
        </p:nvSpPr>
        <p:spPr>
          <a:xfrm>
            <a:off x="2506467" y="409142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3BE21D-2BD4-234E-81C7-45A5529D2714}"/>
              </a:ext>
            </a:extLst>
          </p:cNvPr>
          <p:cNvSpPr/>
          <p:nvPr/>
        </p:nvSpPr>
        <p:spPr>
          <a:xfrm>
            <a:off x="1775167" y="5662062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Super and compression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Heredity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2018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C58D87-FA41-4F45-8B1D-03B4530DB1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r="16168" b="11865"/>
          <a:stretch/>
        </p:blipFill>
        <p:spPr>
          <a:xfrm>
            <a:off x="871301" y="5450178"/>
            <a:ext cx="914400" cy="122410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B2E37C30-D161-E94A-A541-116046D7FD32}"/>
              </a:ext>
            </a:extLst>
          </p:cNvPr>
          <p:cNvSpPr/>
          <p:nvPr/>
        </p:nvSpPr>
        <p:spPr>
          <a:xfrm>
            <a:off x="882656" y="6366292"/>
            <a:ext cx="835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J. Wang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6D1B61-A915-3147-8B08-294EDCF86D79}"/>
              </a:ext>
            </a:extLst>
          </p:cNvPr>
          <p:cNvSpPr/>
          <p:nvPr/>
        </p:nvSpPr>
        <p:spPr>
          <a:xfrm>
            <a:off x="3286646" y="475400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19482C-AB0D-104B-8741-97D82D4ED60C}"/>
              </a:ext>
            </a:extLst>
          </p:cNvPr>
          <p:cNvSpPr/>
          <p:nvPr/>
        </p:nvSpPr>
        <p:spPr>
          <a:xfrm>
            <a:off x="3822762" y="532169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cBLUP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9B606B-6223-2743-889C-974D25B85D94}"/>
              </a:ext>
            </a:extLst>
          </p:cNvPr>
          <p:cNvCxnSpPr>
            <a:cxnSpLocks/>
          </p:cNvCxnSpPr>
          <p:nvPr/>
        </p:nvCxnSpPr>
        <p:spPr>
          <a:xfrm flipV="1">
            <a:off x="1805744" y="5029200"/>
            <a:ext cx="1488299" cy="4771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844925-740A-2940-AFED-2928683FEA1A}"/>
              </a:ext>
            </a:extLst>
          </p:cNvPr>
          <p:cNvCxnSpPr>
            <a:cxnSpLocks/>
          </p:cNvCxnSpPr>
          <p:nvPr/>
        </p:nvCxnSpPr>
        <p:spPr>
          <a:xfrm flipV="1">
            <a:off x="1805744" y="5514620"/>
            <a:ext cx="2060427" cy="894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5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1" grpId="0"/>
      <p:bldP spid="56" grpId="0"/>
      <p:bldP spid="57" grpId="0"/>
      <p:bldP spid="49" grpId="0"/>
      <p:bldP spid="51" grpId="0"/>
      <p:bldP spid="48" grpId="0"/>
      <p:bldP spid="71" grpId="0"/>
      <p:bldP spid="72" grpId="0"/>
      <p:bldP spid="73" grpId="0"/>
      <p:bldP spid="74" grpId="0"/>
      <p:bldP spid="75" grpId="0"/>
      <p:bldP spid="70" grpId="0"/>
      <p:bldP spid="47" grpId="0"/>
      <p:bldP spid="61" grpId="0"/>
      <p:bldP spid="62" grpId="0"/>
      <p:bldP spid="6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/>
                </a:solidFill>
              </a:rPr>
              <a:t>gBLUP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714" t="16939" r="23827" b="23252"/>
          <a:stretch/>
        </p:blipFill>
        <p:spPr>
          <a:xfrm>
            <a:off x="1288820" y="2156728"/>
            <a:ext cx="1039889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89685" y="2138389"/>
            <a:ext cx="5285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maize single-cross performance using RFLPs and information related hybrids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Rex Bernardo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Science, 1994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2267" y="3638627"/>
            <a:ext cx="312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= C V</a:t>
            </a:r>
            <a:r>
              <a:rPr lang="pl-PL" sz="3600" baseline="30000" dirty="0">
                <a:solidFill>
                  <a:srgbClr val="111111"/>
                </a:solidFill>
                <a:latin typeface="Arial" charset="0"/>
              </a:rPr>
              <a:t>−1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</a:t>
            </a:r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pl-PL" sz="3600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18977" y="4468335"/>
            <a:ext cx="8825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 1 vector of predicted yields of missing single crosses;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C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genetic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between the missing and predictor hybrids;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V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phenotypic variances and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among predictor hybrids;  </a:t>
            </a:r>
          </a:p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× 1 vector of predictor hybrid yields corrected for trial effects. </a:t>
            </a:r>
            <a:endParaRPr lang="en-US" dirty="0"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737225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2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144000" cy="4276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/>
                </a:solidFill>
              </a:rPr>
              <a:t>gBLUP</a:t>
            </a:r>
            <a:r>
              <a:rPr lang="en-US" sz="3600" dirty="0">
                <a:solidFill>
                  <a:schemeClr val="accent2"/>
                </a:solidFill>
              </a:rPr>
              <a:t> reinvent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0752" y="48390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09" y="4431574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099" y="4431574"/>
            <a:ext cx="1210101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056" r="5188"/>
          <a:stretch/>
        </p:blipFill>
        <p:spPr>
          <a:xfrm>
            <a:off x="3147237" y="4431574"/>
            <a:ext cx="1254642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2418" r="13826"/>
          <a:stretch/>
        </p:blipFill>
        <p:spPr>
          <a:xfrm>
            <a:off x="5066124" y="4431574"/>
            <a:ext cx="13488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90" y="179249"/>
            <a:ext cx="865526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-Roman" charset="0"/>
              </a:rPr>
              <a:t>Multiple Trait Derivative Free REML </a:t>
            </a:r>
            <a:r>
              <a:rPr lang="en-US" sz="2800" b="1" dirty="0">
                <a:solidFill>
                  <a:prstClr val="black"/>
                </a:solidFill>
                <a:latin typeface="Times-Roman" charset="0"/>
              </a:rPr>
              <a:t>(MTDFREML)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Welcome to the Multiple Trait Derivative Free REML (MTDFREML) home page. The programs were developed by Keith </a:t>
            </a:r>
            <a:r>
              <a:rPr lang="en-US" dirty="0" err="1">
                <a:solidFill>
                  <a:prstClr val="black"/>
                </a:solidFill>
                <a:latin typeface="Times-Roman" charset="0"/>
              </a:rPr>
              <a:t>Boldman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Evolutionary development and debugging support have also been provided by by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3"/>
              </a:rPr>
              <a:t>Lisa Kriese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3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Please contact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 (e-mail curtvt@aipl.arsusda.gov) or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(e-mail lvanvleck@unlnotes.unl.edu) with any problems with the programs or discovered bugs.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5"/>
              </a:rPr>
              <a:t> Obtaining the MTDFREML programs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5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6"/>
              </a:rPr>
              <a:t> Get the manual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6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7"/>
              </a:rPr>
              <a:t> Sample analyses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7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8"/>
              </a:rPr>
              <a:t> Enter user information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8"/>
              </a:rPr>
              <a:t> using web browser that handles forms </a:t>
            </a: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9"/>
              </a:rPr>
              <a:t> FTP the userinfo.txt file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9"/>
              </a:rPr>
              <a:t> to enter user information (then mail completed form)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0"/>
              </a:rPr>
              <a:t> Get the Microsoft Powerstation fix for Windows 95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0"/>
              </a:rPr>
              <a:t> (compressed)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1"/>
              </a:rPr>
              <a:t> Get the Microsoft 5.1 fix for insufficient file handles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1"/>
              </a:rPr>
              <a:t> (compressed)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2695" y="778558"/>
            <a:ext cx="204716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6126" y="778558"/>
            <a:ext cx="10064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8980" y="5444359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MTDF-RUN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8980" y="3920359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MTDF-PREP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7375" y="2243959"/>
            <a:ext cx="1600200" cy="816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MTDF-NRM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4775" y="2243959"/>
            <a:ext cx="1458410" cy="8169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MTDF-ARM</a:t>
            </a:r>
          </a:p>
        </p:txBody>
      </p:sp>
      <p:cxnSp>
        <p:nvCxnSpPr>
          <p:cNvPr id="10" name="Straight Arrow Connector 9"/>
          <p:cNvCxnSpPr>
            <a:stCxn id="11" idx="2"/>
            <a:endCxn id="8" idx="0"/>
          </p:cNvCxnSpPr>
          <p:nvPr/>
        </p:nvCxnSpPr>
        <p:spPr>
          <a:xfrm flipH="1">
            <a:off x="4741480" y="3060940"/>
            <a:ext cx="952500" cy="8594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3707475" y="3060940"/>
            <a:ext cx="1034005" cy="8594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5" idx="0"/>
          </p:cNvCxnSpPr>
          <p:nvPr/>
        </p:nvCxnSpPr>
        <p:spPr>
          <a:xfrm>
            <a:off x="4741480" y="4737340"/>
            <a:ext cx="0" cy="7070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7375" y="18746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3880" y="18423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825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Marker based kinship in MTDFREML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6486922"/>
            <a:ext cx="39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Zhang</a:t>
            </a:r>
            <a:r>
              <a:rPr lang="en-US" dirty="0"/>
              <a:t> et al., J. </a:t>
            </a:r>
            <a:r>
              <a:rPr lang="en-US" dirty="0" err="1"/>
              <a:t>Anim</a:t>
            </a:r>
            <a:r>
              <a:rPr lang="en-US" dirty="0"/>
              <a:t> Sci.,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580" y="24725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0580" y="43013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0580" y="559675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BLUP and variance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2188" y="2243959"/>
            <a:ext cx="158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Arbitrary </a:t>
            </a:r>
          </a:p>
          <a:p>
            <a:r>
              <a:rPr lang="en-US" b="1" dirty="0"/>
              <a:t>Relationship </a:t>
            </a:r>
          </a:p>
          <a:p>
            <a:r>
              <a:rPr lang="en-US" b="1" dirty="0"/>
              <a:t>Matrix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49259" y="2660597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57" y="4647612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265" y="15161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MAS</a:t>
            </a:r>
            <a:endParaRPr lang="en-US" sz="2800" baseline="-12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265" y="2245626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Over-fit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3635264" y="2975134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>
            <a:off x="6151176" y="1593062"/>
            <a:ext cx="27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 for a </a:t>
            </a:r>
            <a:r>
              <a:rPr lang="en-US"/>
              <a:t>few genes</a:t>
            </a:r>
            <a:endParaRPr lang="en-US" baseline="-12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263" y="3704642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Inaccurate</a:t>
            </a:r>
            <a:endParaRPr lang="en-US" sz="2800" baseline="-1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1176" y="3643086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Does not works </a:t>
            </a:r>
            <a:r>
              <a:rPr lang="en-US"/>
              <a:t>for polygenes</a:t>
            </a:r>
            <a:endParaRPr lang="en-US" baseline="-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44407" y="4434150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Whole genome</a:t>
            </a:r>
            <a:endParaRPr lang="en-US" sz="2800" baseline="-1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1175" y="4315079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Concept in 1990s implement in 2000s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766" y="5163658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RR and Bayes</a:t>
            </a:r>
            <a:endParaRPr lang="en-US" sz="2800" baseline="-1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2889" y="5200234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gBLUP</a:t>
            </a:r>
            <a:endParaRPr lang="en-US" sz="2800" baseline="-1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570" y="6118882"/>
            <a:ext cx="11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=RR</a:t>
            </a:r>
            <a:endParaRPr lang="en-US" sz="2800" baseline="-1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842" y="6099266"/>
            <a:ext cx="309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Pedigree+Marker</a:t>
            </a:r>
            <a:endParaRPr lang="en-US" sz="2800" baseline="-1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8069" y="6099266"/>
            <a:ext cx="22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cBLUP</a:t>
            </a:r>
            <a:r>
              <a:rPr lang="en-US" sz="2800" dirty="0"/>
              <a:t>/</a:t>
            </a:r>
            <a:r>
              <a:rPr lang="en-US" sz="2800" dirty="0" err="1"/>
              <a:t>sBLUP</a:t>
            </a:r>
            <a:endParaRPr lang="en-US" sz="2800" baseline="-12000" dirty="0"/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4572000" y="2039338"/>
            <a:ext cx="0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 flipH="1">
            <a:off x="4571999" y="2768846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71996" y="351664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71995" y="422786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55124" y="4957370"/>
            <a:ext cx="228600" cy="3198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18870" y="4936661"/>
            <a:ext cx="228477" cy="300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95606" y="5740122"/>
            <a:ext cx="849096" cy="40830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15" idx="0"/>
          </p:cNvCxnSpPr>
          <p:nvPr/>
        </p:nvCxnSpPr>
        <p:spPr>
          <a:xfrm>
            <a:off x="5570479" y="5723454"/>
            <a:ext cx="0" cy="3758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92917" y="5686878"/>
            <a:ext cx="788276" cy="4320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1"/>
            <a:endCxn id="4" idx="3"/>
          </p:cNvCxnSpPr>
          <p:nvPr/>
        </p:nvCxnSpPr>
        <p:spPr>
          <a:xfrm flipH="1">
            <a:off x="5508734" y="1777728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40768" y="3966251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829954" y="4695760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Linear Model (MLM)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26" r="26621"/>
          <a:stretch/>
        </p:blipFill>
        <p:spPr>
          <a:xfrm>
            <a:off x="1441449" y="2590800"/>
            <a:ext cx="58578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Z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" y="2542726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4197" y="166361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24197" y="209839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8719" y="20779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07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Generic Z matrix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60107"/>
              </p:ext>
            </p:extLst>
          </p:nvPr>
        </p:nvGraphicFramePr>
        <p:xfrm>
          <a:off x="990452" y="1852797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73707" y="218951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1423" y="21985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97690" y="218951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452" y="2779242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5406" y="2746229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0451" y="277924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43988" y="274566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03368" y="578332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72403" y="573425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97352"/>
              </p:ext>
            </p:extLst>
          </p:nvPr>
        </p:nvGraphicFramePr>
        <p:xfrm>
          <a:off x="4953123" y="186200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u12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8160361" y="223173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538077" y="278844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406659" y="278788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435074" y="577647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44121" y="6064225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Z</a:t>
            </a:r>
            <a:r>
              <a:rPr lang="pt-BR" sz="2400" baseline="-25000" dirty="0">
                <a:latin typeface="Candara" charset="0"/>
              </a:rPr>
              <a:t>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06792" y="6064225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Z</a:t>
            </a:r>
            <a:r>
              <a:rPr lang="pt-BR" sz="2400" baseline="-25000" dirty="0">
                <a:latin typeface="Candara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184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364" y="1935949"/>
            <a:ext cx="3834091" cy="2592569"/>
          </a:xfrm>
        </p:spPr>
        <p:txBody>
          <a:bodyPr/>
          <a:lstStyle/>
          <a:p>
            <a:r>
              <a:rPr lang="en-US" dirty="0"/>
              <a:t>M: n individual by m SNPs</a:t>
            </a:r>
          </a:p>
          <a:p>
            <a:r>
              <a:rPr lang="en-US" dirty="0"/>
              <a:t>M: -1, 0 and 1</a:t>
            </a:r>
          </a:p>
          <a:p>
            <a:r>
              <a:rPr lang="en-US" dirty="0"/>
              <a:t>Pi: frequency of 2</a:t>
            </a:r>
            <a:r>
              <a:rPr lang="en-US" baseline="30000" dirty="0"/>
              <a:t>nd</a:t>
            </a:r>
            <a:r>
              <a:rPr lang="en-US" dirty="0"/>
              <a:t> allele for SNP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P: Column of </a:t>
            </a:r>
            <a:r>
              <a:rPr lang="en-US" dirty="0" err="1"/>
              <a:t>i</a:t>
            </a:r>
            <a:r>
              <a:rPr lang="en-US" dirty="0"/>
              <a:t> is 2(pi-.5)</a:t>
            </a:r>
          </a:p>
          <a:p>
            <a:r>
              <a:rPr lang="en-US" dirty="0"/>
              <a:t>Z=M-P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kinship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32233"/>
            <a:ext cx="4953000" cy="3281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4700" y="6113485"/>
            <a:ext cx="455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VanRaden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Image Number K7168-6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2647458"/>
            <a:ext cx="481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Dairy Sci. 2008. 91 (11) 4414-4423. Efficient Methods to Compute Genomic Predictions P. M. </a:t>
            </a:r>
            <a:r>
              <a:rPr lang="en-US" sz="1600" dirty="0" err="1"/>
              <a:t>VanRaden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8518"/>
            <a:ext cx="2984500" cy="111760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218364" y="5646118"/>
            <a:ext cx="3834091" cy="1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MM</a:t>
            </a:r>
            <a:r>
              <a:rPr lang="en-US" baseline="30000"/>
              <a:t>t</a:t>
            </a:r>
            <a:r>
              <a:rPr lang="en-US"/>
              <a:t>, Efficient</a:t>
            </a:r>
          </a:p>
          <a:p>
            <a:r>
              <a:rPr lang="en-US"/>
              <a:t>gBLUP=Ridge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Pedigree + Marker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799"/>
            <a:ext cx="15875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117"/>
            <a:ext cx="9144000" cy="36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8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Henderson's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79" y="2511424"/>
            <a:ext cx="3550024" cy="1828800"/>
          </a:xfrm>
          <a:prstGeom prst="rect">
            <a:avLst/>
          </a:prstGeom>
        </p:spPr>
      </p:pic>
      <p:pic>
        <p:nvPicPr>
          <p:cNvPr id="102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4521200"/>
            <a:ext cx="5367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737225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13397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gBLUP</a:t>
            </a:r>
            <a:r>
              <a:rPr lang="en-US" dirty="0"/>
              <a:t> by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357041"/>
            <a:ext cx="64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&lt;- GAPIT(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group.from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=1000,</a:t>
            </a:r>
          </a:p>
          <a:p>
            <a:r>
              <a:rPr lang="en-US" dirty="0">
                <a:solidFill>
                  <a:srgbClr val="FF0000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group.to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=1000,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group.by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SNP.test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FALSE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gBLUP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05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822063"/>
            <a:ext cx="881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83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48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phenotype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51211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True BV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92069" y="1783275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/>
              <a:t>phenotype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192069" y="4639378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/>
              <a:t>BV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48" y="850392"/>
            <a:ext cx="6713602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4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200" y="1845056"/>
            <a:ext cx="881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8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GAPIT</a:t>
            </a:r>
          </a:p>
          <a:p>
            <a:r>
              <a:rPr lang="en-US" dirty="0"/>
              <a:t>Import data</a:t>
            </a:r>
          </a:p>
          <a:p>
            <a:r>
              <a:rPr lang="en-US" dirty="0"/>
              <a:t>Simulate phenotype</a:t>
            </a:r>
          </a:p>
          <a:p>
            <a:r>
              <a:rPr lang="en-US" dirty="0"/>
              <a:t>Validation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 by GAPIT</a:t>
            </a:r>
          </a:p>
        </p:txBody>
      </p:sp>
    </p:spTree>
    <p:extLst>
      <p:ext uri="{BB962C8B-B14F-4D97-AF65-F5344CB8AC3E}">
        <p14:creationId xmlns:p14="http://schemas.microsoft.com/office/powerpoint/2010/main" val="43984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850900"/>
            <a:ext cx="6692900" cy="600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8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phenotype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51211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True BV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92069" y="1783275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/>
              <a:t>phenotype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192069" y="4639378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/>
              <a:t>BV</a:t>
            </a:r>
          </a:p>
        </p:txBody>
      </p:sp>
    </p:spTree>
    <p:extLst>
      <p:ext uri="{BB962C8B-B14F-4D97-AF65-F5344CB8AC3E}">
        <p14:creationId xmlns:p14="http://schemas.microsoft.com/office/powerpoint/2010/main" val="1686164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The power of molecular breeding</a:t>
            </a:r>
          </a:p>
          <a:p>
            <a:r>
              <a:rPr lang="en-US" dirty="0">
                <a:latin typeface="Constantia" charset="0"/>
              </a:rPr>
              <a:t>Method development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Prediction of individuals without phenotypes</a:t>
            </a:r>
          </a:p>
        </p:txBody>
      </p:sp>
    </p:spTree>
    <p:extLst>
      <p:ext uri="{BB962C8B-B14F-4D97-AF65-F5344CB8AC3E}">
        <p14:creationId xmlns:p14="http://schemas.microsoft.com/office/powerpoint/2010/main" val="41745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GAPIT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075" y="2275198"/>
            <a:ext cx="8812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("scatterplot3d")#The downloaded link at: 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cran.r-project.org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/package=scatterplot3d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8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mdp_env.txt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9445"/>
              </p:ext>
            </p:extLst>
          </p:nvPr>
        </p:nvGraphicFramePr>
        <p:xfrm>
          <a:off x="1023445" y="1778867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Taxa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Tropical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Block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4722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7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 data and simulate phenotype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537" y="2056686"/>
            <a:ext cx="881292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[index1to5,],h2=.5,NQTN=</a:t>
            </a:r>
            <a:r>
              <a:rPr lang="en-US" sz="3200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=c(.01,.01))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5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GWAS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834" y="1613209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myGAPIT</a:t>
            </a:r>
            <a:r>
              <a:rPr lang="fi-FI" sz="2400" dirty="0"/>
              <a:t> &lt;- GAPIT(Y=</a:t>
            </a:r>
            <a:r>
              <a:rPr lang="fi-FI" sz="2400" dirty="0" err="1"/>
              <a:t>mySim$Y,GD</a:t>
            </a:r>
            <a:r>
              <a:rPr lang="fi-FI" sz="2400" dirty="0"/>
              <a:t>=</a:t>
            </a:r>
            <a:r>
              <a:rPr lang="fi-FI" sz="2400" dirty="0" err="1"/>
              <a:t>myGD,GM</a:t>
            </a:r>
            <a:r>
              <a:rPr lang="fi-FI" sz="2400" dirty="0"/>
              <a:t>=</a:t>
            </a:r>
            <a:r>
              <a:rPr lang="fi-FI" sz="2400" dirty="0" err="1"/>
              <a:t>myGM</a:t>
            </a:r>
            <a:r>
              <a:rPr lang="fi-FI" sz="2400" dirty="0"/>
              <a:t>, </a:t>
            </a:r>
            <a:r>
              <a:rPr lang="fi-FI" sz="2400" dirty="0" err="1">
                <a:solidFill>
                  <a:srgbClr val="FF0000"/>
                </a:solidFill>
              </a:rPr>
              <a:t>PCA.total</a:t>
            </a:r>
            <a:r>
              <a:rPr lang="fi-FI" sz="2400" dirty="0">
                <a:solidFill>
                  <a:srgbClr val="FF0000"/>
                </a:solidFill>
              </a:rPr>
              <a:t>=3</a:t>
            </a:r>
            <a:r>
              <a:rPr lang="fi-FI" sz="2400" dirty="0"/>
              <a:t>,</a:t>
            </a:r>
            <a:r>
              <a:rPr lang="fi-FI" sz="2400" dirty="0">
                <a:solidFill>
                  <a:srgbClr val="FF0000"/>
                </a:solidFill>
              </a:rPr>
              <a:t>CV=</a:t>
            </a:r>
            <a:r>
              <a:rPr lang="fi-FI" sz="2400" dirty="0" err="1">
                <a:solidFill>
                  <a:srgbClr val="FF0000"/>
                </a:solidFill>
              </a:rPr>
              <a:t>myCV</a:t>
            </a:r>
            <a:r>
              <a:rPr lang="fi-FI" sz="2400" dirty="0" err="1"/>
              <a:t>,group.from</a:t>
            </a:r>
            <a:r>
              <a:rPr lang="fi-FI" sz="2400" dirty="0"/>
              <a:t>=</a:t>
            </a:r>
            <a:r>
              <a:rPr lang="fi-FI" sz="2400" dirty="0">
                <a:solidFill>
                  <a:srgbClr val="FF0000"/>
                </a:solidFill>
              </a:rPr>
              <a:t>1</a:t>
            </a:r>
            <a:r>
              <a:rPr lang="fi-FI" sz="2400" dirty="0"/>
              <a:t>,group.to=</a:t>
            </a:r>
            <a:r>
              <a:rPr lang="fi-FI" sz="2400" dirty="0">
                <a:solidFill>
                  <a:srgbClr val="FF0000"/>
                </a:solidFill>
              </a:rPr>
              <a:t>1</a:t>
            </a:r>
            <a:r>
              <a:rPr lang="fi-FI" sz="2400" dirty="0"/>
              <a:t>,group.by=10,QTN.position=</a:t>
            </a:r>
            <a:r>
              <a:rPr lang="fi-FI" sz="2400" dirty="0" err="1"/>
              <a:t>mySim$QTN.position,memo</a:t>
            </a:r>
            <a:r>
              <a:rPr lang="fi-FI" sz="2400" dirty="0"/>
              <a:t>="GLM",)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38"/>
            <a:ext cx="9144000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Prediction with PC and ENV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891" y="2807037"/>
            <a:ext cx="5776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Top five SNPs</a:t>
            </a:r>
          </a:p>
        </p:txBody>
      </p:sp>
      <p:sp>
        <p:nvSpPr>
          <p:cNvPr id="2" name="Rectangle 1"/>
          <p:cNvSpPr/>
          <p:nvPr/>
        </p:nvSpPr>
        <p:spPr>
          <a:xfrm>
            <a:off x="70946" y="1458226"/>
            <a:ext cx="5776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ntop</a:t>
            </a:r>
            <a:r>
              <a:rPr lang="en-US" dirty="0">
                <a:solidFill>
                  <a:srgbClr val="FF0000"/>
                </a:solidFill>
              </a:rPr>
              <a:t>=5</a:t>
            </a:r>
          </a:p>
          <a:p>
            <a:r>
              <a:rPr lang="en-US" dirty="0">
                <a:solidFill>
                  <a:srgbClr val="FF0000"/>
                </a:solidFill>
              </a:rPr>
              <a:t>index=order(</a:t>
            </a:r>
            <a:r>
              <a:rPr lang="en-US" dirty="0" err="1">
                <a:solidFill>
                  <a:srgbClr val="FF0000"/>
                </a:solidFill>
              </a:rPr>
              <a:t>myGAPIT$P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myGAPIT$PCA</a:t>
            </a:r>
            <a:r>
              <a:rPr lang="en-US" dirty="0">
                <a:solidFill>
                  <a:srgbClr val="FF0000"/>
                </a:solidFill>
              </a:rPr>
              <a:t>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[,c(top+1)])</a:t>
            </a:r>
          </a:p>
          <a:p>
            <a:endParaRPr lang="en-US" dirty="0"/>
          </a:p>
          <a:p>
            <a:r>
              <a:rPr lang="en-US" dirty="0"/>
              <a:t>myGAPIT2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err="1">
                <a:solidFill>
                  <a:srgbClr val="FF0000"/>
                </a:solidFill>
              </a:rPr>
              <a:t>SNP.test</a:t>
            </a:r>
            <a:r>
              <a:rPr lang="en-US" dirty="0">
                <a:solidFill>
                  <a:srgbClr val="FF0000"/>
                </a:solidFill>
              </a:rPr>
              <a:t>=FALSE,</a:t>
            </a:r>
          </a:p>
          <a:p>
            <a:r>
              <a:rPr lang="en-US" dirty="0"/>
              <a:t>memo="GLM+QTN",</a:t>
            </a:r>
          </a:p>
          <a:p>
            <a:r>
              <a:rPr lang="is-IS" dirty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0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1747</TotalTime>
  <Words>2302</Words>
  <Application>Microsoft Macintosh PowerPoint</Application>
  <PresentationFormat>On-screen Show (4:3)</PresentationFormat>
  <Paragraphs>499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Candara</vt:lpstr>
      <vt:lpstr>Constantia</vt:lpstr>
      <vt:lpstr>Symbol</vt:lpstr>
      <vt:lpstr>Times-Roman</vt:lpstr>
      <vt:lpstr>Waveform</vt:lpstr>
      <vt:lpstr>Statistical Genomics</vt:lpstr>
      <vt:lpstr>Outline</vt:lpstr>
      <vt:lpstr>MAS by GAPIT</vt:lpstr>
      <vt:lpstr>Setup GAPIT</vt:lpstr>
      <vt:lpstr>mdp_env.txt</vt:lpstr>
      <vt:lpstr>Import data and simulate phenotype</vt:lpstr>
      <vt:lpstr>GWAS</vt:lpstr>
      <vt:lpstr>Prediction with PC and ENV</vt:lpstr>
      <vt:lpstr>Top five SNPs</vt:lpstr>
      <vt:lpstr>Validation</vt:lpstr>
      <vt:lpstr>Estimate QTN effects in training</vt:lpstr>
      <vt:lpstr>Model fit in training</vt:lpstr>
      <vt:lpstr>Accuracy in testing</vt:lpstr>
      <vt:lpstr>2 QTNs</vt:lpstr>
      <vt:lpstr>PowerPoint Presentation</vt:lpstr>
      <vt:lpstr>gBLUP</vt:lpstr>
      <vt:lpstr>gBLUP reinvent</vt:lpstr>
      <vt:lpstr>PowerPoint Presentation</vt:lpstr>
      <vt:lpstr>Marker based kinship in MTDFREML</vt:lpstr>
      <vt:lpstr>Mixed Linear Model (MLM)</vt:lpstr>
      <vt:lpstr>Z matrix</vt:lpstr>
      <vt:lpstr>Generic Z matrix</vt:lpstr>
      <vt:lpstr>Efficient kinship algorithm</vt:lpstr>
      <vt:lpstr>Pedigree + Marker</vt:lpstr>
      <vt:lpstr>Henderson's formula</vt:lpstr>
      <vt:lpstr>gBLUP by GAPIT</vt:lpstr>
      <vt:lpstr>Training</vt:lpstr>
      <vt:lpstr>PowerPoint Presentation</vt:lpstr>
      <vt:lpstr>Testing</vt:lpstr>
      <vt:lpstr>PowerPoint Presentation</vt:lpstr>
      <vt:lpstr>Highlight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183</cp:revision>
  <dcterms:created xsi:type="dcterms:W3CDTF">2013-08-24T13:03:35Z</dcterms:created>
  <dcterms:modified xsi:type="dcterms:W3CDTF">2018-04-06T17:05:22Z</dcterms:modified>
</cp:coreProperties>
</file>