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56" r:id="rId2"/>
    <p:sldId id="365" r:id="rId3"/>
    <p:sldId id="380" r:id="rId4"/>
    <p:sldId id="379" r:id="rId5"/>
    <p:sldId id="38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McGowan" initials="MM" lastIdx="1" clrIdx="0">
    <p:extLst>
      <p:ext uri="{19B8F6BF-5375-455C-9EA6-DF929625EA0E}">
        <p15:presenceInfo xmlns:p15="http://schemas.microsoft.com/office/powerpoint/2012/main" userId="4ea2b01a540018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B3B1"/>
    <a:srgbClr val="0066FF"/>
    <a:srgbClr val="9C13F2"/>
    <a:srgbClr val="E50909"/>
    <a:srgbClr val="549E39"/>
    <a:srgbClr val="008000"/>
    <a:srgbClr val="935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9" autoAdjust="0"/>
    <p:restoredTop sz="80846" autoAdjust="0"/>
  </p:normalViewPr>
  <p:slideViewPr>
    <p:cSldViewPr snapToGrid="0">
      <p:cViewPr varScale="1">
        <p:scale>
          <a:sx n="132" d="100"/>
          <a:sy n="132" d="100"/>
        </p:scale>
        <p:origin x="960" y="96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C5EFB-84FD-4D13-BE7A-F89F4E36E287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A642F-AA5E-4EA5-A5D2-7D3DAF80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33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43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Dankers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FJWM, Traverso A, Wee L, et al. Prediction Modeling Methodology. 2018 Dec 22. In: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Kubben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P, Dumontier M, Dekker A, editors. Fundamentals of Clinical Data Science [Internet]. Cham (CH): Springer; 2019. Fig. 8.8, [Schematic overview of k-fold cross-validation...]. Available from: https://www.ncbi.nlm.nih.gov/books/NBK543534/figure/ch8.Fig8/ 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10.1007/978-3-319-99713-1_8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46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28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A642F-AA5E-4EA5-A5D2-7D3DAF8097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48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2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9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6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8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4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2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8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6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0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8087-4067-43A1-9EF6-6209D535BF0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9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18087-4067-43A1-9EF6-6209D535BF0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EA658-6410-43D8-AB8F-70FE5C06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5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cbi.nlm.nih.gov/books/NBK543534/figure/ch8.Fig8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incipal_component_regress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0D826-C3D6-493E-BED4-23E4E6926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90199"/>
            <a:ext cx="12016409" cy="3083070"/>
          </a:xfrm>
        </p:spPr>
        <p:txBody>
          <a:bodyPr anchor="ctr">
            <a:noAutofit/>
          </a:bodyPr>
          <a:lstStyle/>
          <a:p>
            <a:r>
              <a:rPr lang="en-US" b="1"/>
              <a:t>Lab 10</a:t>
            </a:r>
            <a:br>
              <a:rPr lang="en-US" b="1"/>
            </a:br>
            <a:r>
              <a:rPr lang="en-US" b="1"/>
              <a:t>Cross-validation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EA6A0C-5B9D-4688-9A05-F636EED019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2689" y="3429000"/>
            <a:ext cx="5416038" cy="3590530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sz="6000" dirty="0"/>
              <a:t>Crop Sci. 545</a:t>
            </a:r>
          </a:p>
          <a:p>
            <a:pPr>
              <a:spcBef>
                <a:spcPts val="0"/>
              </a:spcBef>
            </a:pPr>
            <a:r>
              <a:rPr lang="en-US" sz="6000" dirty="0"/>
              <a:t>Spring 2020</a:t>
            </a:r>
          </a:p>
          <a:p>
            <a:pPr>
              <a:spcBef>
                <a:spcPts val="0"/>
              </a:spcBef>
            </a:pPr>
            <a:endParaRPr lang="en-US" sz="28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FF7825A-B025-4968-BD1A-54CE8C9D10B5}"/>
              </a:ext>
            </a:extLst>
          </p:cNvPr>
          <p:cNvCxnSpPr>
            <a:cxnSpLocks/>
          </p:cNvCxnSpPr>
          <p:nvPr/>
        </p:nvCxnSpPr>
        <p:spPr>
          <a:xfrm>
            <a:off x="821578" y="758746"/>
            <a:ext cx="10208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E0F4D14-1196-41B5-8AE2-E8311D670544}"/>
              </a:ext>
            </a:extLst>
          </p:cNvPr>
          <p:cNvCxnSpPr>
            <a:cxnSpLocks/>
          </p:cNvCxnSpPr>
          <p:nvPr/>
        </p:nvCxnSpPr>
        <p:spPr>
          <a:xfrm>
            <a:off x="733805" y="3428500"/>
            <a:ext cx="102083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4D5DF32-C6C7-402B-ADA0-DEB39AD82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78" y="3178129"/>
            <a:ext cx="3377432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28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8BE736B-7FA1-4FA0-959A-84274D65BD75}"/>
              </a:ext>
            </a:extLst>
          </p:cNvPr>
          <p:cNvSpPr/>
          <p:nvPr/>
        </p:nvSpPr>
        <p:spPr>
          <a:xfrm>
            <a:off x="1042635" y="437868"/>
            <a:ext cx="101067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4400" b="1" dirty="0"/>
              <a:t>General validation framework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18F5A45-4D05-42A0-86FF-8C5E3E42C3F7}"/>
              </a:ext>
            </a:extLst>
          </p:cNvPr>
          <p:cNvSpPr/>
          <p:nvPr/>
        </p:nvSpPr>
        <p:spPr>
          <a:xfrm>
            <a:off x="164516" y="1460673"/>
            <a:ext cx="2338956" cy="1203166"/>
          </a:xfrm>
          <a:prstGeom prst="roundRect">
            <a:avLst/>
          </a:prstGeom>
          <a:solidFill>
            <a:schemeClr val="accent3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Lucida Console" panose="020B0609040504020204" pitchFamily="49" charset="0"/>
              </a:rPr>
              <a:t>Genotype</a:t>
            </a:r>
          </a:p>
          <a:p>
            <a:pPr algn="ctr"/>
            <a:r>
              <a:rPr lang="en-US" sz="3200" dirty="0">
                <a:latin typeface="Lucida Console" panose="020B0609040504020204" pitchFamily="49" charset="0"/>
              </a:rPr>
              <a:t>Matrix</a:t>
            </a:r>
            <a:endParaRPr lang="en-US" sz="40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D410228-D610-4F66-B50B-EF7F2ECFAEA5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333994" y="2663839"/>
            <a:ext cx="0" cy="585482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83C414C-B27F-4919-8B30-A8CBACA0A274}"/>
              </a:ext>
            </a:extLst>
          </p:cNvPr>
          <p:cNvSpPr/>
          <p:nvPr/>
        </p:nvSpPr>
        <p:spPr>
          <a:xfrm>
            <a:off x="2871321" y="1661124"/>
            <a:ext cx="2055594" cy="7945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/>
            <a:r>
              <a:rPr lang="en-US" sz="2000" dirty="0">
                <a:latin typeface="Lucida Console" panose="020B0609040504020204" pitchFamily="49" charset="0"/>
              </a:rPr>
              <a:t>Simulated phenotype</a:t>
            </a:r>
            <a:endParaRPr lang="en-US" sz="2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B7224D1-32E6-4405-A11E-706E149F683D}"/>
              </a:ext>
            </a:extLst>
          </p:cNvPr>
          <p:cNvSpPr/>
          <p:nvPr/>
        </p:nvSpPr>
        <p:spPr>
          <a:xfrm>
            <a:off x="164521" y="3262397"/>
            <a:ext cx="2338951" cy="1611789"/>
          </a:xfrm>
          <a:prstGeom prst="roundRect">
            <a:avLst/>
          </a:prstGeom>
          <a:solidFill>
            <a:schemeClr val="accent3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/>
            <a:endParaRPr lang="en-US" sz="2000" dirty="0">
              <a:solidFill>
                <a:schemeClr val="tx1"/>
              </a:solidFill>
              <a:latin typeface="Lucida Console" panose="020B0609040504020204" pitchFamily="49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Lucida Console" panose="020B0609040504020204" pitchFamily="49" charset="0"/>
              </a:rPr>
              <a:t>Training predictors</a:t>
            </a:r>
          </a:p>
          <a:p>
            <a:endParaRPr lang="en-US" sz="2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A487BD90-E9EB-43EE-89E9-764ABDEF81C4}"/>
              </a:ext>
            </a:extLst>
          </p:cNvPr>
          <p:cNvSpPr/>
          <p:nvPr/>
        </p:nvSpPr>
        <p:spPr>
          <a:xfrm>
            <a:off x="8043371" y="5818235"/>
            <a:ext cx="2290801" cy="4540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/>
            <a:r>
              <a:rPr lang="en-US" sz="2000" dirty="0">
                <a:latin typeface="Lucida Console" panose="020B0609040504020204" pitchFamily="49" charset="0"/>
              </a:rPr>
              <a:t>Test outcomes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9BF6179-B0EF-40D0-8A0E-DEF4C05D15A9}"/>
              </a:ext>
            </a:extLst>
          </p:cNvPr>
          <p:cNvCxnSpPr>
            <a:cxnSpLocks/>
            <a:stCxn id="6" idx="3"/>
            <a:endCxn id="10" idx="1"/>
          </p:cNvCxnSpPr>
          <p:nvPr/>
        </p:nvCxnSpPr>
        <p:spPr>
          <a:xfrm flipV="1">
            <a:off x="2503472" y="2058396"/>
            <a:ext cx="367849" cy="3860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53F10B3-3CD4-4EE2-9377-EF3847AD432A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3899118" y="2455668"/>
            <a:ext cx="0" cy="764370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BA73E60-02BF-470F-9B78-BEEDD305D343}"/>
              </a:ext>
            </a:extLst>
          </p:cNvPr>
          <p:cNvSpPr/>
          <p:nvPr/>
        </p:nvSpPr>
        <p:spPr>
          <a:xfrm>
            <a:off x="2871321" y="3297114"/>
            <a:ext cx="2055594" cy="161178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/>
            <a:endParaRPr lang="en-US" sz="2000" dirty="0">
              <a:latin typeface="Lucida Console" panose="020B0609040504020204" pitchFamily="49" charset="0"/>
            </a:endParaRPr>
          </a:p>
          <a:p>
            <a:pPr algn="ctr"/>
            <a:r>
              <a:rPr lang="en-US" sz="2000" dirty="0">
                <a:latin typeface="Lucida Console" panose="020B0609040504020204" pitchFamily="49" charset="0"/>
              </a:rPr>
              <a:t>Training</a:t>
            </a:r>
          </a:p>
          <a:p>
            <a:pPr algn="ctr"/>
            <a:r>
              <a:rPr lang="en-US" sz="2000" dirty="0">
                <a:latin typeface="Lucida Console" panose="020B0609040504020204" pitchFamily="49" charset="0"/>
              </a:rPr>
              <a:t>outcomes</a:t>
            </a:r>
          </a:p>
          <a:p>
            <a:endParaRPr lang="en-US" sz="2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00CC913-C7A9-4BF3-B16A-E6DDA2FF48B6}"/>
              </a:ext>
            </a:extLst>
          </p:cNvPr>
          <p:cNvCxnSpPr>
            <a:cxnSpLocks/>
            <a:stCxn id="26" idx="2"/>
          </p:cNvCxnSpPr>
          <p:nvPr/>
        </p:nvCxnSpPr>
        <p:spPr>
          <a:xfrm flipH="1">
            <a:off x="3346208" y="4908903"/>
            <a:ext cx="552910" cy="744167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1762E92-3D53-4231-9654-24102A1EE30A}"/>
              </a:ext>
            </a:extLst>
          </p:cNvPr>
          <p:cNvSpPr/>
          <p:nvPr/>
        </p:nvSpPr>
        <p:spPr>
          <a:xfrm>
            <a:off x="164521" y="5730919"/>
            <a:ext cx="3734597" cy="59023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2800" dirty="0">
                <a:latin typeface="Lucida Console" panose="020B0609040504020204" pitchFamily="49" charset="0"/>
              </a:rPr>
              <a:t>Predictive model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6EBA800-C8DB-4E4B-9086-807C22817F54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1333997" y="4874186"/>
            <a:ext cx="266848" cy="778884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0388599-8214-4C40-B6B0-C79BACA5DE06}"/>
              </a:ext>
            </a:extLst>
          </p:cNvPr>
          <p:cNvCxnSpPr>
            <a:cxnSpLocks/>
          </p:cNvCxnSpPr>
          <p:nvPr/>
        </p:nvCxnSpPr>
        <p:spPr>
          <a:xfrm flipV="1">
            <a:off x="4024877" y="6063526"/>
            <a:ext cx="367849" cy="3860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C7C23E7E-7FF6-4722-856D-2ABD0AB47C3E}"/>
              </a:ext>
            </a:extLst>
          </p:cNvPr>
          <p:cNvSpPr/>
          <p:nvPr/>
        </p:nvSpPr>
        <p:spPr>
          <a:xfrm>
            <a:off x="4592664" y="5666254"/>
            <a:ext cx="2221792" cy="794544"/>
          </a:xfrm>
          <a:prstGeom prst="roundRect">
            <a:avLst/>
          </a:prstGeom>
          <a:solidFill>
            <a:srgbClr val="F1B3B1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/>
            <a:r>
              <a:rPr lang="en-US" sz="2000" dirty="0">
                <a:latin typeface="Lucida Console" panose="020B0609040504020204" pitchFamily="49" charset="0"/>
              </a:rPr>
              <a:t>Test model predictions</a:t>
            </a:r>
            <a:endParaRPr lang="en-US" sz="2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A81E4BA8-507F-4350-88AF-147C0EAE88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0451" y="1951907"/>
            <a:ext cx="2690413" cy="269041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1769A0EC-8BFA-40C7-9061-DAAD1BA9B1E6}"/>
              </a:ext>
            </a:extLst>
          </p:cNvPr>
          <p:cNvSpPr/>
          <p:nvPr/>
        </p:nvSpPr>
        <p:spPr>
          <a:xfrm>
            <a:off x="5211259" y="3793610"/>
            <a:ext cx="2686037" cy="454025"/>
          </a:xfrm>
          <a:prstGeom prst="roundRect">
            <a:avLst/>
          </a:prstGeom>
          <a:solidFill>
            <a:schemeClr val="accent3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Lucida Console" panose="020B0609040504020204" pitchFamily="49" charset="0"/>
              </a:rPr>
              <a:t>Test predictors</a:t>
            </a:r>
            <a:endParaRPr lang="en-US" sz="2000" dirty="0">
              <a:latin typeface="Lucida Console" panose="020B0609040504020204" pitchFamily="49" charset="0"/>
            </a:endParaRP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753558FE-6F9B-402F-99D3-1310B841E135}"/>
              </a:ext>
            </a:extLst>
          </p:cNvPr>
          <p:cNvCxnSpPr>
            <a:cxnSpLocks/>
            <a:stCxn id="72" idx="2"/>
          </p:cNvCxnSpPr>
          <p:nvPr/>
        </p:nvCxnSpPr>
        <p:spPr>
          <a:xfrm flipH="1">
            <a:off x="5802672" y="4247635"/>
            <a:ext cx="751606" cy="1325851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4F4D0B47-9499-452F-AB67-D422575421D8}"/>
              </a:ext>
            </a:extLst>
          </p:cNvPr>
          <p:cNvSpPr/>
          <p:nvPr/>
        </p:nvSpPr>
        <p:spPr>
          <a:xfrm>
            <a:off x="6942974" y="5580813"/>
            <a:ext cx="8258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</a:rPr>
              <a:t>vs.</a:t>
            </a:r>
            <a:endParaRPr lang="en-US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5A7923A-8C5E-4DA1-9BE7-F157BF0D401A}"/>
              </a:ext>
            </a:extLst>
          </p:cNvPr>
          <p:cNvSpPr/>
          <p:nvPr/>
        </p:nvSpPr>
        <p:spPr>
          <a:xfrm>
            <a:off x="7768777" y="4730315"/>
            <a:ext cx="42936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The final accuracy is based on a correlation between predicted and observed.</a:t>
            </a:r>
          </a:p>
          <a:p>
            <a:pPr algn="ctr"/>
            <a:r>
              <a:rPr lang="en-US" dirty="0"/>
              <a:t>(usually R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434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F6291A-9A93-44E3-BA29-7C7B3BDC35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685" y="1564140"/>
            <a:ext cx="10904630" cy="353037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C2459D6-7CCE-4A93-A73E-E5691114E767}"/>
              </a:ext>
            </a:extLst>
          </p:cNvPr>
          <p:cNvSpPr txBox="1"/>
          <p:nvPr/>
        </p:nvSpPr>
        <p:spPr>
          <a:xfrm>
            <a:off x="3918857" y="5181599"/>
            <a:ext cx="4244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Fundamentals of Clinical Data Science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91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8BE736B-7FA1-4FA0-959A-84274D65BD75}"/>
              </a:ext>
            </a:extLst>
          </p:cNvPr>
          <p:cNvSpPr/>
          <p:nvPr/>
        </p:nvSpPr>
        <p:spPr>
          <a:xfrm>
            <a:off x="672521" y="134209"/>
            <a:ext cx="101067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4400" b="1" dirty="0"/>
              <a:t>What to use for a model?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18F5A45-4D05-42A0-86FF-8C5E3E42C3F7}"/>
              </a:ext>
            </a:extLst>
          </p:cNvPr>
          <p:cNvSpPr/>
          <p:nvPr/>
        </p:nvSpPr>
        <p:spPr>
          <a:xfrm>
            <a:off x="912246" y="1916475"/>
            <a:ext cx="2338956" cy="1203166"/>
          </a:xfrm>
          <a:prstGeom prst="roundRect">
            <a:avLst/>
          </a:prstGeom>
          <a:solidFill>
            <a:schemeClr val="accent3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Console" panose="020B0609040504020204" pitchFamily="49" charset="0"/>
              </a:rPr>
              <a:t>Genotype</a:t>
            </a:r>
          </a:p>
          <a:p>
            <a:r>
              <a:rPr lang="en-US" sz="3200" dirty="0">
                <a:latin typeface="Lucida Console" panose="020B0609040504020204" pitchFamily="49" charset="0"/>
              </a:rPr>
              <a:t>Matrix</a:t>
            </a:r>
            <a:endParaRPr lang="en-US" sz="40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D410228-D610-4F66-B50B-EF7F2ECFAEA5}"/>
              </a:ext>
            </a:extLst>
          </p:cNvPr>
          <p:cNvCxnSpPr>
            <a:cxnSpLocks/>
            <a:stCxn id="6" idx="3"/>
            <a:endCxn id="10" idx="1"/>
          </p:cNvCxnSpPr>
          <p:nvPr/>
        </p:nvCxnSpPr>
        <p:spPr>
          <a:xfrm>
            <a:off x="3251202" y="2518058"/>
            <a:ext cx="1349243" cy="0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83C414C-B27F-4919-8B30-A8CBACA0A274}"/>
              </a:ext>
            </a:extLst>
          </p:cNvPr>
          <p:cNvSpPr/>
          <p:nvPr/>
        </p:nvSpPr>
        <p:spPr>
          <a:xfrm>
            <a:off x="4600445" y="2120786"/>
            <a:ext cx="1593885" cy="7945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2000" dirty="0">
                <a:latin typeface="Lucida Console" panose="020B0609040504020204" pitchFamily="49" charset="0"/>
              </a:rPr>
              <a:t>Simulated phenotype</a:t>
            </a:r>
            <a:endParaRPr lang="en-US" sz="2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B17B4306-78C7-4764-B0F0-399ADBFFE98F}"/>
              </a:ext>
            </a:extLst>
          </p:cNvPr>
          <p:cNvSpPr/>
          <p:nvPr/>
        </p:nvSpPr>
        <p:spPr>
          <a:xfrm>
            <a:off x="912246" y="3958028"/>
            <a:ext cx="2338956" cy="454025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2000" dirty="0">
                <a:latin typeface="Lucida Console" panose="020B0609040504020204" pitchFamily="49" charset="0"/>
              </a:rPr>
              <a:t>PCA components</a:t>
            </a:r>
            <a:endParaRPr lang="en-US" sz="2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A061413-B07F-4D57-990F-81B657163E66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2081724" y="3119641"/>
            <a:ext cx="0" cy="762930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5A064A37-F4F2-4622-B64B-7D6E2C71A82D}"/>
              </a:ext>
            </a:extLst>
          </p:cNvPr>
          <p:cNvSpPr/>
          <p:nvPr/>
        </p:nvSpPr>
        <p:spPr>
          <a:xfrm>
            <a:off x="302406" y="797341"/>
            <a:ext cx="101067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4400" b="1" dirty="0"/>
              <a:t>Let’s try out something simple…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61E1415-453B-414A-A47D-B9E04C00F51B}"/>
              </a:ext>
            </a:extLst>
          </p:cNvPr>
          <p:cNvCxnSpPr>
            <a:cxnSpLocks/>
          </p:cNvCxnSpPr>
          <p:nvPr/>
        </p:nvCxnSpPr>
        <p:spPr>
          <a:xfrm>
            <a:off x="3345545" y="4185040"/>
            <a:ext cx="689427" cy="0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72CE41F9-D05B-4714-B97F-013B488BD13D}"/>
              </a:ext>
            </a:extLst>
          </p:cNvPr>
          <p:cNvSpPr/>
          <p:nvPr/>
        </p:nvSpPr>
        <p:spPr>
          <a:xfrm>
            <a:off x="4189925" y="3958029"/>
            <a:ext cx="3071919" cy="454024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2000" dirty="0">
                <a:latin typeface="Lucida Console" panose="020B0609040504020204" pitchFamily="49" charset="0"/>
              </a:rPr>
              <a:t>3 random components</a:t>
            </a:r>
            <a:endParaRPr lang="en-US" sz="2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68FB447-C4A9-4B63-9B4C-FE753FDA55F5}"/>
              </a:ext>
            </a:extLst>
          </p:cNvPr>
          <p:cNvSpPr/>
          <p:nvPr/>
        </p:nvSpPr>
        <p:spPr>
          <a:xfrm>
            <a:off x="1051701" y="5422785"/>
            <a:ext cx="1593885" cy="7945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2000" dirty="0">
                <a:latin typeface="Lucida Console" panose="020B0609040504020204" pitchFamily="49" charset="0"/>
              </a:rPr>
              <a:t>Simulated phenotype</a:t>
            </a:r>
            <a:endParaRPr lang="en-US" sz="2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EF46CF-7852-4225-A2FB-7490EBB2158E}"/>
              </a:ext>
            </a:extLst>
          </p:cNvPr>
          <p:cNvSpPr txBox="1"/>
          <p:nvPr/>
        </p:nvSpPr>
        <p:spPr>
          <a:xfrm>
            <a:off x="2808514" y="5527669"/>
            <a:ext cx="7283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= PCAcomp1 + PCAcomp2 + PCAcomp3 + 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4819B84-CA17-4DEF-B5DC-6B2E3D67DCEA}"/>
              </a:ext>
            </a:extLst>
          </p:cNvPr>
          <p:cNvSpPr/>
          <p:nvPr/>
        </p:nvSpPr>
        <p:spPr>
          <a:xfrm>
            <a:off x="3195000" y="6294280"/>
            <a:ext cx="6106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https://en.wikipedia.org/wiki/Principal_component_regression</a:t>
            </a:r>
            <a:endParaRPr lang="en-US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A13E007-FC5B-40B4-90B3-EAF496E27733}"/>
              </a:ext>
            </a:extLst>
          </p:cNvPr>
          <p:cNvCxnSpPr>
            <a:cxnSpLocks/>
          </p:cNvCxnSpPr>
          <p:nvPr/>
        </p:nvCxnSpPr>
        <p:spPr>
          <a:xfrm>
            <a:off x="3345545" y="4874469"/>
            <a:ext cx="689427" cy="0"/>
          </a:xfrm>
          <a:prstGeom prst="straightConnector1">
            <a:avLst/>
          </a:prstGeom>
          <a:noFill/>
          <a:ln w="762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8BD5ECB7-9B87-424D-BF4B-20A78064B4B0}"/>
              </a:ext>
            </a:extLst>
          </p:cNvPr>
          <p:cNvSpPr/>
          <p:nvPr/>
        </p:nvSpPr>
        <p:spPr>
          <a:xfrm>
            <a:off x="4189925" y="4629342"/>
            <a:ext cx="3071919" cy="454025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2000" dirty="0">
                <a:latin typeface="Lucida Console" panose="020B0609040504020204" pitchFamily="49" charset="0"/>
              </a:rPr>
              <a:t>Top 3 components</a:t>
            </a:r>
            <a:endParaRPr lang="en-US" sz="2800" dirty="0">
              <a:solidFill>
                <a:schemeClr val="tx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03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8BE736B-7FA1-4FA0-959A-84274D65BD75}"/>
              </a:ext>
            </a:extLst>
          </p:cNvPr>
          <p:cNvSpPr/>
          <p:nvPr/>
        </p:nvSpPr>
        <p:spPr>
          <a:xfrm>
            <a:off x="621721" y="700265"/>
            <a:ext cx="101067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4400" b="1" dirty="0"/>
              <a:t>Activities: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D89E336-222D-495D-BD73-FFD581D3EFFA}"/>
              </a:ext>
            </a:extLst>
          </p:cNvPr>
          <p:cNvSpPr/>
          <p:nvPr/>
        </p:nvSpPr>
        <p:spPr>
          <a:xfrm>
            <a:off x="812862" y="1821935"/>
            <a:ext cx="95648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How would you perform jackknife validation instead of k-fold?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Try and implement your own method: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GWAS-based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Other forms of dimensional reduction (</a:t>
            </a:r>
            <a:r>
              <a:rPr lang="en-US" sz="2800" dirty="0" err="1"/>
              <a:t>tSNE</a:t>
            </a:r>
            <a:r>
              <a:rPr lang="en-US" sz="2800" dirty="0"/>
              <a:t>, UMAP, etc.)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Decision trees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Shrinkage estimation (ridge-regression, LASSO, </a:t>
            </a:r>
            <a:r>
              <a:rPr lang="en-US" sz="2800" dirty="0" err="1"/>
              <a:t>elasticnet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621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5614</TotalTime>
  <Words>240</Words>
  <Application>Microsoft Office PowerPoint</Application>
  <PresentationFormat>Widescreen</PresentationFormat>
  <Paragraphs>44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Console</vt:lpstr>
      <vt:lpstr>Office Theme</vt:lpstr>
      <vt:lpstr>Lab 10 Cross-validation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Conditional Gene Co-expression Networks into Genome-Wide Association Studies for Agronomic Traits</dc:title>
  <dc:creator>Matthew McGowan</dc:creator>
  <cp:lastModifiedBy>InigoMontoya</cp:lastModifiedBy>
  <cp:revision>230</cp:revision>
  <dcterms:created xsi:type="dcterms:W3CDTF">2019-03-06T23:56:36Z</dcterms:created>
  <dcterms:modified xsi:type="dcterms:W3CDTF">2020-04-08T22:08:08Z</dcterms:modified>
</cp:coreProperties>
</file>