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sldIdLst>
    <p:sldId id="256" r:id="rId2"/>
    <p:sldId id="365" r:id="rId3"/>
    <p:sldId id="366" r:id="rId4"/>
    <p:sldId id="368" r:id="rId5"/>
    <p:sldId id="359" r:id="rId6"/>
    <p:sldId id="367" r:id="rId7"/>
    <p:sldId id="369" r:id="rId8"/>
    <p:sldId id="37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hew McGowan" initials="MM" lastIdx="1" clrIdx="0">
    <p:extLst>
      <p:ext uri="{19B8F6BF-5375-455C-9EA6-DF929625EA0E}">
        <p15:presenceInfo xmlns:p15="http://schemas.microsoft.com/office/powerpoint/2012/main" userId="4ea2b01a5400184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B3B1"/>
    <a:srgbClr val="935A0F"/>
    <a:srgbClr val="549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9" autoAdjust="0"/>
    <p:restoredTop sz="80846" autoAdjust="0"/>
  </p:normalViewPr>
  <p:slideViewPr>
    <p:cSldViewPr snapToGrid="0">
      <p:cViewPr varScale="1">
        <p:scale>
          <a:sx n="88" d="100"/>
          <a:sy n="88" d="100"/>
        </p:scale>
        <p:origin x="1104" y="96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EC5EFB-84FD-4D13-BE7A-F89F4E36E287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A642F-AA5E-4EA5-A5D2-7D3DAF809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33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642F-AA5E-4EA5-A5D2-7D3DAF8097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43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642F-AA5E-4EA5-A5D2-7D3DAF8097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764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BA642F-AA5E-4EA5-A5D2-7D3DAF8097D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7367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642F-AA5E-4EA5-A5D2-7D3DAF8097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18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642F-AA5E-4EA5-A5D2-7D3DAF8097D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80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642F-AA5E-4EA5-A5D2-7D3DAF8097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580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642F-AA5E-4EA5-A5D2-7D3DAF8097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520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29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99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64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8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440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42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61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82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265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507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93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18087-4067-43A1-9EF6-6209D535BF0A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5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rstudio.com/hc/en-us/articles/200486498-Package-Development-Prerequisite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upport.rstudio.com/hc/en-us/articles/200486488-Developing-Packages-with-RStudio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-bloggers.com/rstudio-and-github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rdocumentation.org/packages/devtools/versions/1.13.6/topics/install_github" TargetMode="External"/><Relationship Id="rId4" Type="http://schemas.openxmlformats.org/officeDocument/2006/relationships/hyperlink" Target="https://pjnewcombe.wordpress.com/2014/05/31/using-rstudio-to-create-and-maintain-an-r-package-on-github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rstudio.com/hc/en-us/articles/200532317-Writing-Package-Documentatio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-pkgs.had.co.nz/man.html#man-functions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0D826-C3D6-493E-BED4-23E4E69261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90199"/>
            <a:ext cx="12016409" cy="3083070"/>
          </a:xfrm>
        </p:spPr>
        <p:txBody>
          <a:bodyPr anchor="ctr">
            <a:noAutofit/>
          </a:bodyPr>
          <a:lstStyle/>
          <a:p>
            <a:r>
              <a:rPr lang="en-US" b="1" dirty="0"/>
              <a:t>Lab 5</a:t>
            </a:r>
            <a:br>
              <a:rPr lang="en-US" b="1" dirty="0"/>
            </a:br>
            <a:r>
              <a:rPr lang="en-US" b="1" dirty="0"/>
              <a:t>Creating and Maintaining</a:t>
            </a:r>
            <a:br>
              <a:rPr lang="en-US" b="1" dirty="0"/>
            </a:br>
            <a:r>
              <a:rPr lang="en-US" b="1" dirty="0"/>
              <a:t>R packages with </a:t>
            </a:r>
            <a:r>
              <a:rPr lang="en-US" b="1" dirty="0" err="1"/>
              <a:t>Rstudio</a:t>
            </a:r>
            <a:r>
              <a:rPr lang="en-US" b="1" dirty="0"/>
              <a:t> + GitHub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EA6A0C-5B9D-4688-9A05-F636EED019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32689" y="3429000"/>
            <a:ext cx="5416038" cy="3590530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</a:pPr>
            <a:r>
              <a:rPr lang="en-US" sz="6000" dirty="0"/>
              <a:t>Crop Sci. 545</a:t>
            </a:r>
          </a:p>
          <a:p>
            <a:pPr>
              <a:spcBef>
                <a:spcPts val="0"/>
              </a:spcBef>
            </a:pPr>
            <a:r>
              <a:rPr lang="en-US" sz="6000" dirty="0"/>
              <a:t>Spring 2020</a:t>
            </a:r>
          </a:p>
          <a:p>
            <a:pPr>
              <a:spcBef>
                <a:spcPts val="0"/>
              </a:spcBef>
            </a:pPr>
            <a:endParaRPr lang="en-US" sz="28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FF7825A-B025-4968-BD1A-54CE8C9D10B5}"/>
              </a:ext>
            </a:extLst>
          </p:cNvPr>
          <p:cNvCxnSpPr>
            <a:cxnSpLocks/>
          </p:cNvCxnSpPr>
          <p:nvPr/>
        </p:nvCxnSpPr>
        <p:spPr>
          <a:xfrm>
            <a:off x="821578" y="758746"/>
            <a:ext cx="102083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E0F4D14-1196-41B5-8AE2-E8311D670544}"/>
              </a:ext>
            </a:extLst>
          </p:cNvPr>
          <p:cNvCxnSpPr>
            <a:cxnSpLocks/>
          </p:cNvCxnSpPr>
          <p:nvPr/>
        </p:nvCxnSpPr>
        <p:spPr>
          <a:xfrm>
            <a:off x="733805" y="3428500"/>
            <a:ext cx="102083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54D5DF32-C6C7-402B-ADA0-DEB39AD82B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578" y="3178129"/>
            <a:ext cx="3377432" cy="347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283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BC0FAF7-80AA-42C8-9499-7A6E1F932F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2818" y="968147"/>
            <a:ext cx="5790132" cy="2014539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8BE736B-7FA1-4FA0-959A-84274D65BD75}"/>
              </a:ext>
            </a:extLst>
          </p:cNvPr>
          <p:cNvSpPr/>
          <p:nvPr/>
        </p:nvSpPr>
        <p:spPr>
          <a:xfrm>
            <a:off x="5252399" y="3875314"/>
            <a:ext cx="677631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kern="0" dirty="0">
                <a:solidFill>
                  <a:srgbClr val="000000"/>
                </a:solidFill>
                <a:latin typeface="Helvetica Light"/>
                <a:cs typeface="Times New Roman" panose="02020603050405020304" pitchFamily="18" charset="0"/>
                <a:sym typeface="Helvetica Light"/>
              </a:rPr>
              <a:t>Version control is a common problem with digital files.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kern="0" dirty="0">
                <a:solidFill>
                  <a:srgbClr val="000000"/>
                </a:solidFill>
                <a:latin typeface="Helvetica Light"/>
                <a:cs typeface="Times New Roman" panose="02020603050405020304" pitchFamily="18" charset="0"/>
                <a:sym typeface="Helvetica Light"/>
              </a:rPr>
              <a:t>Some software has built-in version control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Helvetica Light"/>
                <a:cs typeface="Times New Roman" panose="02020603050405020304" pitchFamily="18" charset="0"/>
              </a:rPr>
              <a:t>However, it is usually specific to a particular type of file…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FD58A6B-4B32-4EBA-8CE9-557AEC10A6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286" y="271913"/>
            <a:ext cx="4710793" cy="6281057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84349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8BE736B-7FA1-4FA0-959A-84274D65BD75}"/>
              </a:ext>
            </a:extLst>
          </p:cNvPr>
          <p:cNvSpPr/>
          <p:nvPr/>
        </p:nvSpPr>
        <p:spPr>
          <a:xfrm>
            <a:off x="5780316" y="818857"/>
            <a:ext cx="63137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rgbClr val="000000"/>
                </a:solidFill>
                <a:latin typeface="Helvetica Light"/>
                <a:cs typeface="Times New Roman" panose="02020603050405020304" pitchFamily="18" charset="0"/>
                <a:sym typeface="Helvetica Light"/>
              </a:rPr>
              <a:t>Git is a generic tool for version control that can work with many types of data (especially scripts!)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kern="0" dirty="0">
              <a:solidFill>
                <a:srgbClr val="000000"/>
              </a:solidFill>
              <a:latin typeface="Helvetica Light"/>
              <a:cs typeface="Times New Roman" panose="02020603050405020304" pitchFamily="18" charset="0"/>
              <a:sym typeface="Helvetica Ligh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rgbClr val="000000"/>
                </a:solidFill>
                <a:latin typeface="Helvetica Light"/>
                <a:cs typeface="Times New Roman" panose="02020603050405020304" pitchFamily="18" charset="0"/>
                <a:sym typeface="Helvetica Light"/>
              </a:rPr>
              <a:t>GitHub is an online host for Git projects that allows for distributed version control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kern="0" dirty="0">
              <a:solidFill>
                <a:srgbClr val="000000"/>
              </a:solidFill>
              <a:latin typeface="Helvetica Light"/>
              <a:cs typeface="Times New Roman" panose="02020603050405020304" pitchFamily="18" charset="0"/>
              <a:sym typeface="Helvetica Ligh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rgbClr val="000000"/>
                </a:solidFill>
                <a:latin typeface="Helvetica Light"/>
                <a:cs typeface="Times New Roman" panose="02020603050405020304" pitchFamily="18" charset="0"/>
                <a:sym typeface="Helvetica Light"/>
              </a:rPr>
              <a:t>The combo of Git and </a:t>
            </a:r>
            <a:r>
              <a:rPr lang="en-US" sz="2400" kern="0" dirty="0" err="1">
                <a:solidFill>
                  <a:srgbClr val="000000"/>
                </a:solidFill>
                <a:latin typeface="Helvetica Light"/>
                <a:cs typeface="Times New Roman" panose="02020603050405020304" pitchFamily="18" charset="0"/>
                <a:sym typeface="Helvetica Light"/>
              </a:rPr>
              <a:t>Github</a:t>
            </a:r>
            <a:r>
              <a:rPr lang="en-US" sz="2400" kern="0" dirty="0">
                <a:solidFill>
                  <a:srgbClr val="000000"/>
                </a:solidFill>
                <a:latin typeface="Helvetica Light"/>
                <a:cs typeface="Times New Roman" panose="02020603050405020304" pitchFamily="18" charset="0"/>
                <a:sym typeface="Helvetica Light"/>
              </a:rPr>
              <a:t> are incredibly powerful for team coding projects.</a:t>
            </a:r>
            <a:endParaRPr lang="en-US" sz="2400" dirty="0">
              <a:latin typeface="Helvetica Light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50FFE13-2BA6-47E8-B5D3-3374EFCBF9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5943" y="589360"/>
            <a:ext cx="6187884" cy="409302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8220F1E-E6B5-4CCE-B162-BE5B601585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8613" y="5010829"/>
            <a:ext cx="6563406" cy="163162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75973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A841B79-0AC1-47CF-809C-DDC6E36B590B}"/>
              </a:ext>
            </a:extLst>
          </p:cNvPr>
          <p:cNvSpPr/>
          <p:nvPr/>
        </p:nvSpPr>
        <p:spPr>
          <a:xfrm>
            <a:off x="1665514" y="1337690"/>
            <a:ext cx="8305801" cy="418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10751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97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Light"/>
                <a:ea typeface="+mn-ea"/>
                <a:cs typeface="+mn-cs"/>
                <a:sym typeface="Helvetica Light"/>
              </a:rPr>
              <a:t>These are crucial resources for working with R Packages:</a:t>
            </a:r>
          </a:p>
          <a:p>
            <a:pPr marL="0" marR="0" lvl="0" indent="0" algn="l" defTabSz="410751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797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Light"/>
              <a:ea typeface="+mn-ea"/>
              <a:cs typeface="+mn-cs"/>
              <a:sym typeface="Helvetica Light"/>
            </a:endParaRPr>
          </a:p>
          <a:p>
            <a:pPr marL="0" marR="0" lvl="0" indent="0" algn="l" defTabSz="410751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97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Light"/>
                <a:ea typeface="+mn-ea"/>
                <a:cs typeface="+mn-cs"/>
                <a:sym typeface="Helvetica Light"/>
                <a:hlinkClick r:id="rId3"/>
              </a:rPr>
              <a:t>Prerequisites for developing packages</a:t>
            </a:r>
            <a:endParaRPr kumimoji="0" lang="en-US" sz="3797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Light"/>
              <a:ea typeface="+mn-ea"/>
              <a:cs typeface="+mn-cs"/>
              <a:sym typeface="Helvetica Light"/>
            </a:endParaRPr>
          </a:p>
          <a:p>
            <a:pPr marL="0" marR="0" lvl="0" indent="0" algn="l" defTabSz="410751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797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Light"/>
              <a:ea typeface="+mn-ea"/>
              <a:cs typeface="+mn-cs"/>
              <a:sym typeface="Helvetica Light"/>
            </a:endParaRPr>
          </a:p>
          <a:p>
            <a:pPr marL="0" marR="0" lvl="0" indent="0" algn="l" defTabSz="410751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97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Light"/>
                <a:ea typeface="+mn-ea"/>
                <a:cs typeface="+mn-cs"/>
                <a:sym typeface="Helvetica Light"/>
                <a:hlinkClick r:id="rId4"/>
              </a:rPr>
              <a:t>Developing packages with </a:t>
            </a:r>
            <a:r>
              <a:rPr kumimoji="0" lang="en-US" sz="3797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Light"/>
                <a:ea typeface="+mn-ea"/>
                <a:cs typeface="+mn-cs"/>
                <a:sym typeface="Helvetica Light"/>
                <a:hlinkClick r:id="rId4"/>
              </a:rPr>
              <a:t>Rstudio</a:t>
            </a:r>
            <a:endParaRPr kumimoji="0" lang="en-US" sz="3797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Light"/>
              <a:ea typeface="+mn-ea"/>
              <a:cs typeface="+mn-cs"/>
              <a:sym typeface="Helvetica Light"/>
            </a:endParaRPr>
          </a:p>
          <a:p>
            <a:pPr marL="0" marR="0" lvl="0" indent="0" algn="l" defTabSz="410751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797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Ligh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280260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A841B79-0AC1-47CF-809C-DDC6E36B590B}"/>
              </a:ext>
            </a:extLst>
          </p:cNvPr>
          <p:cNvSpPr/>
          <p:nvPr/>
        </p:nvSpPr>
        <p:spPr>
          <a:xfrm>
            <a:off x="478971" y="169037"/>
            <a:ext cx="10951029" cy="6519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10751" hangingPunct="0"/>
            <a:r>
              <a:rPr lang="en-US" sz="3797" b="1" u="sng" kern="0" dirty="0">
                <a:solidFill>
                  <a:srgbClr val="000000"/>
                </a:solidFill>
                <a:latin typeface="Helvetica Light"/>
                <a:sym typeface="Helvetica Light"/>
              </a:rPr>
              <a:t>Demonstration 1: </a:t>
            </a:r>
          </a:p>
          <a:p>
            <a:pPr defTabSz="410751" hangingPunct="0"/>
            <a:endParaRPr lang="en-US" sz="3797" b="1" u="sng" kern="0" dirty="0">
              <a:solidFill>
                <a:srgbClr val="000000"/>
              </a:solidFill>
              <a:latin typeface="Helvetica Light"/>
              <a:sym typeface="Helvetica Light"/>
            </a:endParaRPr>
          </a:p>
          <a:p>
            <a:pPr defTabSz="410751" hangingPunct="0"/>
            <a:r>
              <a:rPr lang="en-US" sz="3797" b="1" u="sng" kern="0" dirty="0">
                <a:solidFill>
                  <a:srgbClr val="000000"/>
                </a:solidFill>
                <a:latin typeface="Helvetica Light"/>
                <a:sym typeface="Helvetica Light"/>
                <a:hlinkClick r:id="rId3"/>
              </a:rPr>
              <a:t>Linking your GitHub account with </a:t>
            </a:r>
            <a:r>
              <a:rPr lang="en-US" sz="3797" b="1" u="sng" kern="0" dirty="0" err="1">
                <a:solidFill>
                  <a:srgbClr val="000000"/>
                </a:solidFill>
                <a:latin typeface="Helvetica Light"/>
                <a:sym typeface="Helvetica Light"/>
                <a:hlinkClick r:id="rId3"/>
              </a:rPr>
              <a:t>Rstudio</a:t>
            </a:r>
            <a:endParaRPr lang="en-US" sz="3797" b="1" u="sng" kern="0" dirty="0">
              <a:solidFill>
                <a:srgbClr val="000000"/>
              </a:solidFill>
              <a:latin typeface="Helvetica Light"/>
              <a:sym typeface="Helvetica Light"/>
            </a:endParaRPr>
          </a:p>
          <a:p>
            <a:pPr defTabSz="410751" hangingPunct="0"/>
            <a:r>
              <a:rPr lang="en-US" sz="3797" b="1" u="sng" kern="0" dirty="0">
                <a:solidFill>
                  <a:srgbClr val="000000"/>
                </a:solidFill>
                <a:latin typeface="Helvetica Light"/>
                <a:sym typeface="Helvetica Light"/>
                <a:hlinkClick r:id="rId4"/>
              </a:rPr>
              <a:t>Setting up an R package on GitHub</a:t>
            </a:r>
            <a:endParaRPr lang="en-US" sz="3797" b="1" u="sng" kern="0" dirty="0">
              <a:solidFill>
                <a:srgbClr val="000000"/>
              </a:solidFill>
              <a:latin typeface="Helvetica Light"/>
              <a:sym typeface="Helvetica Light"/>
            </a:endParaRPr>
          </a:p>
          <a:p>
            <a:pPr defTabSz="410751" hangingPunct="0"/>
            <a:r>
              <a:rPr lang="en-US" sz="3797" b="1" u="sng" kern="0" dirty="0">
                <a:solidFill>
                  <a:srgbClr val="000000"/>
                </a:solidFill>
                <a:latin typeface="Helvetica Light"/>
                <a:sym typeface="Helvetica Light"/>
                <a:hlinkClick r:id="rId5"/>
              </a:rPr>
              <a:t>Function to install a package from GitHub</a:t>
            </a:r>
            <a:endParaRPr lang="en-US" sz="3797" b="1" u="sng" kern="0" dirty="0">
              <a:solidFill>
                <a:srgbClr val="000000"/>
              </a:solidFill>
              <a:latin typeface="Helvetica Light"/>
              <a:sym typeface="Helvetica Light"/>
            </a:endParaRPr>
          </a:p>
          <a:p>
            <a:pPr defTabSz="410751" hangingPunct="0"/>
            <a:endParaRPr lang="en-US" sz="3797" b="1" u="sng" kern="0" dirty="0">
              <a:solidFill>
                <a:srgbClr val="000000"/>
              </a:solidFill>
              <a:latin typeface="Helvetica Light"/>
              <a:sym typeface="Helvetica Light"/>
            </a:endParaRPr>
          </a:p>
          <a:p>
            <a:pPr marL="571500" indent="-571500" defTabSz="410751" hangingPunct="0">
              <a:buFont typeface="Arial" panose="020B0604020202020204" pitchFamily="34" charset="0"/>
              <a:buChar char="•"/>
            </a:pPr>
            <a:r>
              <a:rPr lang="en-US" sz="3797" b="1" kern="0" dirty="0">
                <a:solidFill>
                  <a:srgbClr val="000000"/>
                </a:solidFill>
                <a:latin typeface="Helvetica Light"/>
                <a:sym typeface="Helvetica Light"/>
              </a:rPr>
              <a:t>Create a new R package in </a:t>
            </a:r>
            <a:r>
              <a:rPr lang="en-US" sz="3797" b="1" kern="0" dirty="0" err="1">
                <a:solidFill>
                  <a:srgbClr val="000000"/>
                </a:solidFill>
                <a:latin typeface="Helvetica Light"/>
                <a:sym typeface="Helvetica Light"/>
              </a:rPr>
              <a:t>Rstudio</a:t>
            </a:r>
            <a:endParaRPr lang="en-US" sz="3797" b="1" kern="0" dirty="0">
              <a:solidFill>
                <a:srgbClr val="000000"/>
              </a:solidFill>
              <a:latin typeface="Helvetica Light"/>
              <a:sym typeface="Helvetica Light"/>
            </a:endParaRPr>
          </a:p>
          <a:p>
            <a:pPr marL="571500" indent="-571500" defTabSz="410751" hangingPunct="0">
              <a:buFont typeface="Arial" panose="020B0604020202020204" pitchFamily="34" charset="0"/>
              <a:buChar char="•"/>
            </a:pPr>
            <a:endParaRPr lang="en-US" sz="3797" b="1" kern="0" dirty="0">
              <a:solidFill>
                <a:srgbClr val="000000"/>
              </a:solidFill>
              <a:latin typeface="Helvetica Light"/>
              <a:sym typeface="Helvetica Light"/>
            </a:endParaRPr>
          </a:p>
          <a:p>
            <a:pPr marL="571500" indent="-571500" defTabSz="410751" hangingPunct="0">
              <a:buFont typeface="Arial" panose="020B0604020202020204" pitchFamily="34" charset="0"/>
              <a:buChar char="•"/>
            </a:pPr>
            <a:r>
              <a:rPr lang="en-US" sz="3797" b="1" kern="0" dirty="0">
                <a:solidFill>
                  <a:srgbClr val="000000"/>
                </a:solidFill>
                <a:latin typeface="Helvetica Light"/>
                <a:sym typeface="Helvetica Light"/>
              </a:rPr>
              <a:t>Set up the package with GitHub</a:t>
            </a:r>
          </a:p>
          <a:p>
            <a:pPr marL="571500" indent="-571500" defTabSz="410751" hangingPunct="0">
              <a:buFont typeface="Arial" panose="020B0604020202020204" pitchFamily="34" charset="0"/>
              <a:buChar char="•"/>
            </a:pPr>
            <a:endParaRPr lang="en-US" sz="3797" b="1" kern="0" dirty="0">
              <a:solidFill>
                <a:srgbClr val="000000"/>
              </a:solidFill>
              <a:latin typeface="Helvetica Light"/>
              <a:sym typeface="Helvetica Light"/>
            </a:endParaRPr>
          </a:p>
          <a:p>
            <a:pPr marL="571500" indent="-571500" defTabSz="410751" hangingPunct="0">
              <a:buFont typeface="Arial" panose="020B0604020202020204" pitchFamily="34" charset="0"/>
              <a:buChar char="•"/>
            </a:pPr>
            <a:r>
              <a:rPr lang="en-US" sz="3797" b="1" kern="0" dirty="0">
                <a:solidFill>
                  <a:srgbClr val="000000"/>
                </a:solidFill>
                <a:latin typeface="Helvetica Light"/>
                <a:sym typeface="Helvetica Light"/>
              </a:rPr>
              <a:t>Using Git to commit, push, and pull your project</a:t>
            </a:r>
          </a:p>
        </p:txBody>
      </p:sp>
    </p:spTree>
    <p:extLst>
      <p:ext uri="{BB962C8B-B14F-4D97-AF65-F5344CB8AC3E}">
        <p14:creationId xmlns:p14="http://schemas.microsoft.com/office/powerpoint/2010/main" val="1080936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A841B79-0AC1-47CF-809C-DDC6E36B590B}"/>
              </a:ext>
            </a:extLst>
          </p:cNvPr>
          <p:cNvSpPr/>
          <p:nvPr/>
        </p:nvSpPr>
        <p:spPr>
          <a:xfrm>
            <a:off x="620485" y="1168771"/>
            <a:ext cx="10951029" cy="3598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10751" hangingPunct="0"/>
            <a:r>
              <a:rPr lang="en-US" sz="3797" b="1" u="sng" kern="0" dirty="0">
                <a:solidFill>
                  <a:srgbClr val="000000"/>
                </a:solidFill>
                <a:latin typeface="Helvetica Light"/>
                <a:sym typeface="Helvetica Light"/>
              </a:rPr>
              <a:t>Activity:</a:t>
            </a:r>
          </a:p>
          <a:p>
            <a:pPr defTabSz="410751" hangingPunct="0"/>
            <a:endParaRPr lang="en-US" sz="3797" b="1" u="sng" kern="0" dirty="0">
              <a:solidFill>
                <a:srgbClr val="000000"/>
              </a:solidFill>
              <a:latin typeface="Helvetica Light"/>
              <a:sym typeface="Helvetica Light"/>
            </a:endParaRPr>
          </a:p>
          <a:p>
            <a:pPr marL="571500" indent="-571500" defTabSz="410751" hangingPunct="0">
              <a:buFont typeface="Arial" panose="020B0604020202020204" pitchFamily="34" charset="0"/>
              <a:buChar char="•"/>
            </a:pPr>
            <a:r>
              <a:rPr lang="en-US" sz="3797" b="1" kern="0" dirty="0">
                <a:solidFill>
                  <a:srgbClr val="000000"/>
                </a:solidFill>
                <a:latin typeface="Helvetica Light"/>
                <a:sym typeface="Helvetica Light"/>
              </a:rPr>
              <a:t>Try to set up your own </a:t>
            </a:r>
            <a:r>
              <a:rPr lang="en-US" sz="3797" b="1" kern="0" dirty="0" err="1">
                <a:solidFill>
                  <a:srgbClr val="000000"/>
                </a:solidFill>
                <a:latin typeface="Helvetica Light"/>
                <a:sym typeface="Helvetica Light"/>
              </a:rPr>
              <a:t>Rstudio</a:t>
            </a:r>
            <a:r>
              <a:rPr lang="en-US" sz="3797" b="1" kern="0" dirty="0">
                <a:solidFill>
                  <a:srgbClr val="000000"/>
                </a:solidFill>
                <a:latin typeface="Helvetica Light"/>
                <a:sym typeface="Helvetica Light"/>
              </a:rPr>
              <a:t> package that includes some functions you used in previous homework assignments</a:t>
            </a:r>
          </a:p>
          <a:p>
            <a:pPr marL="571500" indent="-571500" defTabSz="410751" hangingPunct="0">
              <a:buFont typeface="Arial" panose="020B0604020202020204" pitchFamily="34" charset="0"/>
              <a:buChar char="•"/>
            </a:pPr>
            <a:r>
              <a:rPr lang="en-US" sz="3797" b="1" kern="0" dirty="0">
                <a:solidFill>
                  <a:srgbClr val="000000"/>
                </a:solidFill>
                <a:latin typeface="Helvetica Light"/>
                <a:sym typeface="Helvetica Light"/>
              </a:rPr>
              <a:t>Try committing, pushing, and pulling from GitHub</a:t>
            </a:r>
          </a:p>
        </p:txBody>
      </p:sp>
    </p:spTree>
    <p:extLst>
      <p:ext uri="{BB962C8B-B14F-4D97-AF65-F5344CB8AC3E}">
        <p14:creationId xmlns:p14="http://schemas.microsoft.com/office/powerpoint/2010/main" val="3689640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A841B79-0AC1-47CF-809C-DDC6E36B590B}"/>
              </a:ext>
            </a:extLst>
          </p:cNvPr>
          <p:cNvSpPr/>
          <p:nvPr/>
        </p:nvSpPr>
        <p:spPr>
          <a:xfrm>
            <a:off x="315687" y="953188"/>
            <a:ext cx="11876314" cy="3598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10751" hangingPunct="0"/>
            <a:r>
              <a:rPr lang="en-US" sz="3797" b="1" u="sng" kern="0" dirty="0">
                <a:solidFill>
                  <a:srgbClr val="000000"/>
                </a:solidFill>
                <a:latin typeface="Helvetica Light"/>
                <a:sym typeface="Helvetica Light"/>
              </a:rPr>
              <a:t>Demonstration 2: </a:t>
            </a:r>
          </a:p>
          <a:p>
            <a:pPr defTabSz="410751" hangingPunct="0"/>
            <a:endParaRPr lang="en-US" sz="3797" b="1" u="sng" kern="0" dirty="0">
              <a:solidFill>
                <a:srgbClr val="000000"/>
              </a:solidFill>
              <a:latin typeface="Helvetica Light"/>
              <a:sym typeface="Helvetica Light"/>
            </a:endParaRPr>
          </a:p>
          <a:p>
            <a:pPr lvl="0" defTabSz="410751" hangingPunct="0">
              <a:defRPr/>
            </a:pPr>
            <a:r>
              <a:rPr lang="en-US" sz="3797" b="1" kern="0" dirty="0">
                <a:solidFill>
                  <a:srgbClr val="000000"/>
                </a:solidFill>
                <a:latin typeface="Helvetica Light"/>
                <a:sym typeface="Helvetica Light"/>
                <a:hlinkClick r:id="rId3"/>
              </a:rPr>
              <a:t>Writing Documentation with 'roxygen2’</a:t>
            </a:r>
            <a:endParaRPr lang="en-US" sz="3797" b="1" kern="0" dirty="0">
              <a:solidFill>
                <a:srgbClr val="000000"/>
              </a:solidFill>
              <a:latin typeface="Helvetica Light"/>
              <a:sym typeface="Helvetica Light"/>
            </a:endParaRPr>
          </a:p>
          <a:p>
            <a:pPr lvl="0" defTabSz="410751" hangingPunct="0">
              <a:defRPr/>
            </a:pPr>
            <a:endParaRPr lang="en-US" sz="3797" b="1" kern="0" dirty="0">
              <a:solidFill>
                <a:srgbClr val="000000"/>
              </a:solidFill>
              <a:latin typeface="Helvetica Light"/>
              <a:sym typeface="Helvetica Light"/>
            </a:endParaRPr>
          </a:p>
          <a:p>
            <a:pPr lvl="0" defTabSz="410751" hangingPunct="0">
              <a:defRPr/>
            </a:pPr>
            <a:r>
              <a:rPr lang="pt-BR" sz="3797" b="1" kern="0" dirty="0">
                <a:solidFill>
                  <a:srgbClr val="000000"/>
                </a:solidFill>
                <a:latin typeface="Helvetica Light"/>
                <a:sym typeface="Helvetica Light"/>
                <a:hlinkClick r:id="rId4"/>
              </a:rPr>
              <a:t>Manual for documenting R code</a:t>
            </a:r>
            <a:endParaRPr lang="pt-BR" sz="3797" b="1" kern="0" dirty="0">
              <a:solidFill>
                <a:srgbClr val="000000"/>
              </a:solidFill>
              <a:latin typeface="Helvetica Light"/>
              <a:sym typeface="Helvetica Light"/>
            </a:endParaRPr>
          </a:p>
          <a:p>
            <a:pPr lvl="0" defTabSz="410751" hangingPunct="0">
              <a:defRPr/>
            </a:pPr>
            <a:r>
              <a:rPr lang="pt-BR" sz="3797" b="1" kern="0" dirty="0">
                <a:solidFill>
                  <a:srgbClr val="000000"/>
                </a:solidFill>
                <a:latin typeface="Helvetica Light"/>
                <a:sym typeface="Helvetica Light"/>
              </a:rPr>
              <a:t>Specifically look at the ‘Documenting Functions’ section</a:t>
            </a:r>
            <a:endParaRPr lang="en-US" sz="3797" b="1" kern="0" dirty="0">
              <a:solidFill>
                <a:srgbClr val="000000"/>
              </a:solidFill>
              <a:latin typeface="Helvetica Light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135641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A841B79-0AC1-47CF-809C-DDC6E36B590B}"/>
              </a:ext>
            </a:extLst>
          </p:cNvPr>
          <p:cNvSpPr/>
          <p:nvPr/>
        </p:nvSpPr>
        <p:spPr>
          <a:xfrm>
            <a:off x="620485" y="385000"/>
            <a:ext cx="10951029" cy="5935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10751" hangingPunct="0"/>
            <a:r>
              <a:rPr lang="en-US" sz="3797" b="1" u="sng" kern="0" dirty="0">
                <a:solidFill>
                  <a:srgbClr val="000000"/>
                </a:solidFill>
                <a:latin typeface="Helvetica Light"/>
                <a:sym typeface="Helvetica Light"/>
              </a:rPr>
              <a:t>Activity:</a:t>
            </a:r>
          </a:p>
          <a:p>
            <a:pPr defTabSz="410751" hangingPunct="0"/>
            <a:endParaRPr lang="en-US" sz="3797" b="1" u="sng" kern="0" dirty="0">
              <a:solidFill>
                <a:srgbClr val="000000"/>
              </a:solidFill>
              <a:latin typeface="Helvetica Light"/>
              <a:sym typeface="Helvetica Light"/>
            </a:endParaRPr>
          </a:p>
          <a:p>
            <a:pPr marL="571500" indent="-571500" defTabSz="410751" hangingPunct="0">
              <a:buFont typeface="Arial" panose="020B0604020202020204" pitchFamily="34" charset="0"/>
              <a:buChar char="•"/>
            </a:pPr>
            <a:r>
              <a:rPr lang="en-US" sz="3797" b="1" kern="0" dirty="0">
                <a:solidFill>
                  <a:srgbClr val="000000"/>
                </a:solidFill>
                <a:latin typeface="Helvetica Light"/>
                <a:sym typeface="Helvetica Light"/>
              </a:rPr>
              <a:t>Add some documentation for one of your functions using ‘roxygen2’ format</a:t>
            </a:r>
          </a:p>
          <a:p>
            <a:pPr marL="571500" indent="-571500" defTabSz="410751" hangingPunct="0">
              <a:buFont typeface="Arial" panose="020B0604020202020204" pitchFamily="34" charset="0"/>
              <a:buChar char="•"/>
            </a:pPr>
            <a:endParaRPr lang="en-US" sz="3797" b="1" kern="0" dirty="0">
              <a:solidFill>
                <a:srgbClr val="000000"/>
              </a:solidFill>
              <a:latin typeface="Helvetica Light"/>
              <a:sym typeface="Helvetica Light"/>
            </a:endParaRPr>
          </a:p>
          <a:p>
            <a:pPr marL="571500" indent="-571500" defTabSz="410751" hangingPunct="0">
              <a:buFont typeface="Arial" panose="020B0604020202020204" pitchFamily="34" charset="0"/>
              <a:buChar char="•"/>
            </a:pPr>
            <a:r>
              <a:rPr lang="en-US" sz="3797" b="1" kern="0" dirty="0" err="1">
                <a:solidFill>
                  <a:srgbClr val="000000"/>
                </a:solidFill>
                <a:latin typeface="Helvetica Light"/>
                <a:sym typeface="Helvetica Light"/>
              </a:rPr>
              <a:t>Roxygenize</a:t>
            </a:r>
            <a:r>
              <a:rPr lang="en-US" sz="3797" b="1" kern="0" dirty="0">
                <a:solidFill>
                  <a:srgbClr val="000000"/>
                </a:solidFill>
                <a:latin typeface="Helvetica Light"/>
                <a:sym typeface="Helvetica Light"/>
              </a:rPr>
              <a:t> your script and push the documentation to your GitHub repository</a:t>
            </a:r>
          </a:p>
          <a:p>
            <a:pPr marL="571500" indent="-571500" defTabSz="410751" hangingPunct="0">
              <a:buFont typeface="Arial" panose="020B0604020202020204" pitchFamily="34" charset="0"/>
              <a:buChar char="•"/>
            </a:pPr>
            <a:endParaRPr lang="en-US" sz="3797" b="1" kern="0" dirty="0">
              <a:solidFill>
                <a:srgbClr val="000000"/>
              </a:solidFill>
              <a:latin typeface="Helvetica Light"/>
              <a:sym typeface="Helvetica Light"/>
            </a:endParaRPr>
          </a:p>
          <a:p>
            <a:pPr marL="571500" indent="-571500" defTabSz="410751" hangingPunct="0">
              <a:buFont typeface="Arial" panose="020B0604020202020204" pitchFamily="34" charset="0"/>
              <a:buChar char="•"/>
            </a:pPr>
            <a:r>
              <a:rPr lang="en-US" sz="3797" b="1" kern="0" dirty="0">
                <a:solidFill>
                  <a:srgbClr val="000000"/>
                </a:solidFill>
                <a:latin typeface="Helvetica Light"/>
                <a:sym typeface="Helvetica Light"/>
              </a:rPr>
              <a:t> Install your package and view your documentation</a:t>
            </a:r>
          </a:p>
        </p:txBody>
      </p:sp>
    </p:spTree>
    <p:extLst>
      <p:ext uri="{BB962C8B-B14F-4D97-AF65-F5344CB8AC3E}">
        <p14:creationId xmlns:p14="http://schemas.microsoft.com/office/powerpoint/2010/main" val="1532202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5180</TotalTime>
  <Words>253</Words>
  <Application>Microsoft Office PowerPoint</Application>
  <PresentationFormat>Widescreen</PresentationFormat>
  <Paragraphs>51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Helvetica Light</vt:lpstr>
      <vt:lpstr>Office Theme</vt:lpstr>
      <vt:lpstr>Lab 5 Creating and Maintaining R packages with Rstudio + GitHub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Integrating Conditional Gene Co-expression Networks into Genome-Wide Association Studies for Agronomic Traits</dc:title>
  <dc:creator>Matthew McGowan</dc:creator>
  <cp:lastModifiedBy>McGowan, Matthew Thomas</cp:lastModifiedBy>
  <cp:revision>204</cp:revision>
  <dcterms:created xsi:type="dcterms:W3CDTF">2019-03-06T23:56:36Z</dcterms:created>
  <dcterms:modified xsi:type="dcterms:W3CDTF">2020-02-26T20:56:19Z</dcterms:modified>
</cp:coreProperties>
</file>