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365" r:id="rId3"/>
    <p:sldId id="369" r:id="rId4"/>
    <p:sldId id="368" r:id="rId5"/>
    <p:sldId id="370" r:id="rId6"/>
    <p:sldId id="371" r:id="rId7"/>
    <p:sldId id="372" r:id="rId8"/>
    <p:sldId id="373" r:id="rId9"/>
    <p:sldId id="374" r:id="rId10"/>
    <p:sldId id="3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McGowan" initials="MM" lastIdx="1" clrIdx="0">
    <p:extLst>
      <p:ext uri="{19B8F6BF-5375-455C-9EA6-DF929625EA0E}">
        <p15:presenceInfo xmlns:p15="http://schemas.microsoft.com/office/powerpoint/2012/main" userId="4ea2b01a540018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3B1"/>
    <a:srgbClr val="935A0F"/>
    <a:srgbClr val="549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80846" autoAdjust="0"/>
  </p:normalViewPr>
  <p:slideViewPr>
    <p:cSldViewPr snapToGrid="0">
      <p:cViewPr varScale="1">
        <p:scale>
          <a:sx n="93" d="100"/>
          <a:sy n="93" d="100"/>
        </p:scale>
        <p:origin x="900" y="7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C5EFB-84FD-4D13-BE7A-F89F4E36E28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A642F-AA5E-4EA5-A5D2-7D3DAF80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43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53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83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06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14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97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9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6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4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8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6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0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8087-4067-43A1-9EF6-6209D535BF0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zlab.net/GAPIT/gapit_help_document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D826-C3D6-493E-BED4-23E4E6926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90199"/>
            <a:ext cx="12016409" cy="3083070"/>
          </a:xfrm>
        </p:spPr>
        <p:txBody>
          <a:bodyPr anchor="ctr">
            <a:noAutofit/>
          </a:bodyPr>
          <a:lstStyle/>
          <a:p>
            <a:r>
              <a:rPr lang="en-US" b="1" dirty="0"/>
              <a:t>Lab 8</a:t>
            </a:r>
            <a:br>
              <a:rPr lang="en-US" b="1" dirty="0"/>
            </a:br>
            <a:r>
              <a:rPr lang="en-US" b="1" dirty="0"/>
              <a:t>GWAS with GAPIT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A6A0C-5B9D-4688-9A05-F636EED01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2689" y="3429000"/>
            <a:ext cx="5416038" cy="359053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6000" dirty="0"/>
              <a:t>Crop Sci. 545</a:t>
            </a:r>
          </a:p>
          <a:p>
            <a:pPr>
              <a:spcBef>
                <a:spcPts val="0"/>
              </a:spcBef>
            </a:pPr>
            <a:r>
              <a:rPr lang="en-US" sz="6000" dirty="0"/>
              <a:t>Spring 2020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F7825A-B025-4968-BD1A-54CE8C9D10B5}"/>
              </a:ext>
            </a:extLst>
          </p:cNvPr>
          <p:cNvCxnSpPr>
            <a:cxnSpLocks/>
          </p:cNvCxnSpPr>
          <p:nvPr/>
        </p:nvCxnSpPr>
        <p:spPr>
          <a:xfrm>
            <a:off x="821578" y="758746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0F4D14-1196-41B5-8AE2-E8311D670544}"/>
              </a:ext>
            </a:extLst>
          </p:cNvPr>
          <p:cNvCxnSpPr>
            <a:cxnSpLocks/>
          </p:cNvCxnSpPr>
          <p:nvPr/>
        </p:nvCxnSpPr>
        <p:spPr>
          <a:xfrm>
            <a:off x="733805" y="3428500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4D5DF32-C6C7-402B-ADA0-DEB39AD82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78" y="3178129"/>
            <a:ext cx="3377432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83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591069" y="527737"/>
            <a:ext cx="11009861" cy="5459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sym typeface="Helvetica Light"/>
              </a:rPr>
              <a:t>Activities:</a:t>
            </a:r>
          </a:p>
          <a:p>
            <a:pPr defTabSz="410751" hangingPunct="0">
              <a:spcAft>
                <a:spcPts val="1200"/>
              </a:spcAft>
            </a:pPr>
            <a:endParaRPr lang="en-US" sz="3797" b="1" u="sng" kern="0" dirty="0">
              <a:solidFill>
                <a:srgbClr val="000000"/>
              </a:solidFill>
              <a:sym typeface="Helvetica Light"/>
            </a:endParaRPr>
          </a:p>
          <a:p>
            <a:pPr marL="571500" indent="-571500" defTabSz="410751" hangingPunct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Use the G2P function to simulate a phenotype for the GAPIT demo data</a:t>
            </a:r>
          </a:p>
          <a:p>
            <a:pPr marL="571500" indent="-571500" defTabSz="410751" hangingPunct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Try to implement GWAS for your simulated trait using the available methods in GAPIT</a:t>
            </a:r>
          </a:p>
          <a:p>
            <a:pPr marL="571500" indent="-571500" defTabSz="410751" hangingPunct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Compare the Power vs. FDR for all the tested methods</a:t>
            </a:r>
          </a:p>
        </p:txBody>
      </p:sp>
    </p:spTree>
    <p:extLst>
      <p:ext uri="{BB962C8B-B14F-4D97-AF65-F5344CB8AC3E}">
        <p14:creationId xmlns:p14="http://schemas.microsoft.com/office/powerpoint/2010/main" val="368964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8BE736B-7FA1-4FA0-959A-84274D65BD75}"/>
              </a:ext>
            </a:extLst>
          </p:cNvPr>
          <p:cNvSpPr/>
          <p:nvPr/>
        </p:nvSpPr>
        <p:spPr>
          <a:xfrm>
            <a:off x="1042635" y="437868"/>
            <a:ext cx="1010672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400" b="1" dirty="0"/>
              <a:t>GAPIT is a GWAS package that implements many of the methods explained in class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409CBC-06E6-46CC-8D01-929B4857AF2E}"/>
              </a:ext>
            </a:extLst>
          </p:cNvPr>
          <p:cNvSpPr/>
          <p:nvPr/>
        </p:nvSpPr>
        <p:spPr>
          <a:xfrm>
            <a:off x="220702" y="2525142"/>
            <a:ext cx="3783408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sng" dirty="0"/>
              <a:t>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GLM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MLM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CMLM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Enriched CMLM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SUPER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1BF0BC-C033-4F0E-BE3E-7B1DDA098AFF}"/>
              </a:ext>
            </a:extLst>
          </p:cNvPr>
          <p:cNvSpPr/>
          <p:nvPr/>
        </p:nvSpPr>
        <p:spPr>
          <a:xfrm>
            <a:off x="4004110" y="2525142"/>
            <a:ext cx="297248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sng" dirty="0"/>
              <a:t>Input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HapMap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Numeric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45E20F-32FA-4832-97E9-E72CC369E17F}"/>
              </a:ext>
            </a:extLst>
          </p:cNvPr>
          <p:cNvSpPr/>
          <p:nvPr/>
        </p:nvSpPr>
        <p:spPr>
          <a:xfrm>
            <a:off x="7630046" y="2525142"/>
            <a:ext cx="43412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/>
              <a:t>Output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Pre-GWAS diagnostic plots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Manhattan Plot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Q-Q plot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Association table</a:t>
            </a:r>
          </a:p>
        </p:txBody>
      </p:sp>
    </p:spTree>
    <p:extLst>
      <p:ext uri="{BB962C8B-B14F-4D97-AF65-F5344CB8AC3E}">
        <p14:creationId xmlns:p14="http://schemas.microsoft.com/office/powerpoint/2010/main" val="98434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277586" y="148920"/>
            <a:ext cx="116096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All methods use a single function: </a:t>
            </a:r>
            <a:r>
              <a:rPr lang="en-US" sz="4000" b="1" kern="0" dirty="0">
                <a:solidFill>
                  <a:srgbClr val="000000"/>
                </a:solidFill>
                <a:sym typeface="Helvetica Light"/>
              </a:rPr>
              <a:t>GAPIT()</a:t>
            </a:r>
            <a:endParaRPr lang="en-US" sz="3797" kern="0" dirty="0">
              <a:solidFill>
                <a:srgbClr val="000000"/>
              </a:solidFill>
              <a:sym typeface="Helvetica Ligh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90DD4F-1A45-41D4-B8D8-C1E228E65D0D}"/>
              </a:ext>
            </a:extLst>
          </p:cNvPr>
          <p:cNvSpPr/>
          <p:nvPr/>
        </p:nvSpPr>
        <p:spPr>
          <a:xfrm>
            <a:off x="277586" y="1107309"/>
            <a:ext cx="459620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This function has a lot of parameters!</a:t>
            </a:r>
          </a:p>
          <a:p>
            <a:endParaRPr lang="en-US" sz="2800" dirty="0"/>
          </a:p>
          <a:p>
            <a:r>
              <a:rPr lang="en-US" sz="2800" dirty="0"/>
              <a:t>Page 11 of the GAPIT documentation is crucial for using this function.</a:t>
            </a:r>
          </a:p>
          <a:p>
            <a:endParaRPr lang="en-US" sz="2800" dirty="0"/>
          </a:p>
          <a:p>
            <a:r>
              <a:rPr lang="en-US" sz="2800" dirty="0"/>
              <a:t>There is an undocumented “model” parameter that is very important for using non-default methods!</a:t>
            </a:r>
            <a:endParaRPr lang="en-US" sz="4000" dirty="0"/>
          </a:p>
          <a:p>
            <a:r>
              <a:rPr lang="en-US" sz="4000" dirty="0">
                <a:hlinkClick r:id="rId3"/>
              </a:rPr>
              <a:t>Online GAPIT Manual</a:t>
            </a:r>
            <a:endParaRPr lang="en-US" sz="4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E5E5396-799F-4CC9-BDC1-247D2873F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7939" y="945223"/>
            <a:ext cx="4048007" cy="567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24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3195017" y="533731"/>
            <a:ext cx="5551716" cy="6041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sym typeface="Helvetica Light"/>
              </a:rPr>
              <a:t>Method:</a:t>
            </a:r>
            <a:r>
              <a:rPr lang="en-US" sz="3797" b="1" kern="0" dirty="0">
                <a:solidFill>
                  <a:srgbClr val="000000"/>
                </a:solidFill>
                <a:sym typeface="Helvetica Light"/>
              </a:rPr>
              <a:t> GLM</a:t>
            </a:r>
            <a:endParaRPr lang="en-US" sz="3797" b="1" u="sng" kern="0" dirty="0">
              <a:solidFill>
                <a:srgbClr val="000000"/>
              </a:solidFill>
              <a:sym typeface="Helvetica Light"/>
            </a:endParaRPr>
          </a:p>
          <a:p>
            <a:pPr defTabSz="410751" hangingPunct="0"/>
            <a:endParaRPr lang="en-US" sz="3797" b="1" u="sng" kern="0" dirty="0">
              <a:solidFill>
                <a:srgbClr val="000000"/>
              </a:solidFill>
              <a:sym typeface="Helvetica Light"/>
            </a:endParaRPr>
          </a:p>
          <a:p>
            <a:pPr defTabSz="410751" hangingPunct="0"/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myGAPIT_GLM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&lt;- GAPIT(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Y=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myY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[,c(1,2)],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GD=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myGD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GM=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myGM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model="GLM",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PCA.total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=5,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file.output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=T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)</a:t>
            </a:r>
          </a:p>
        </p:txBody>
      </p:sp>
    </p:spTree>
    <p:extLst>
      <p:ext uri="{BB962C8B-B14F-4D97-AF65-F5344CB8AC3E}">
        <p14:creationId xmlns:p14="http://schemas.microsoft.com/office/powerpoint/2010/main" val="74971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4253256" y="379619"/>
            <a:ext cx="5551716" cy="676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sym typeface="Helvetica Light"/>
              </a:rPr>
              <a:t>Method:</a:t>
            </a:r>
            <a:r>
              <a:rPr lang="en-US" sz="3797" b="1" kern="0" dirty="0">
                <a:solidFill>
                  <a:srgbClr val="000000"/>
                </a:solidFill>
                <a:sym typeface="Helvetica Light"/>
              </a:rPr>
              <a:t> MLM</a:t>
            </a:r>
            <a:endParaRPr lang="en-US" sz="3797" b="1" u="sng" kern="0" dirty="0">
              <a:solidFill>
                <a:srgbClr val="000000"/>
              </a:solidFill>
              <a:sym typeface="Helvetica Ligh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5EC7AD-3247-478B-86B7-8D5395A3B89E}"/>
              </a:ext>
            </a:extLst>
          </p:cNvPr>
          <p:cNvSpPr/>
          <p:nvPr/>
        </p:nvSpPr>
        <p:spPr>
          <a:xfrm>
            <a:off x="534256" y="1339889"/>
            <a:ext cx="6096000" cy="476694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0751" hangingPunct="0"/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myGAPIT_MLM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&lt;- GAPIT(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Y=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myY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[,c(1,2)],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GD=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myGD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GM=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myGM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model="MLM",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PCA.total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=5,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file.output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=T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)</a:t>
            </a:r>
            <a:endParaRPr lang="en-US" sz="3797" kern="0" dirty="0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31FDDC-29D8-4A44-9E9B-1175A2848D6A}"/>
              </a:ext>
            </a:extLst>
          </p:cNvPr>
          <p:cNvSpPr/>
          <p:nvPr/>
        </p:nvSpPr>
        <p:spPr>
          <a:xfrm>
            <a:off x="6399087" y="1339889"/>
            <a:ext cx="6096000" cy="5351273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0751" hangingPunct="0"/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myGAPIT_MLM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&lt;- GAPIT(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Y=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myY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[,c(1,2)],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GD=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myGD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GM=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myGM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model=“CMLM",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group.from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= n,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group.to = n,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file.output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=T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)</a:t>
            </a:r>
            <a:endParaRPr lang="en-US" sz="3797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63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4253256" y="379619"/>
            <a:ext cx="5551716" cy="676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sym typeface="Helvetica Light"/>
              </a:rPr>
              <a:t>Method:</a:t>
            </a:r>
            <a:r>
              <a:rPr lang="en-US" sz="3797" b="1" kern="0" dirty="0">
                <a:solidFill>
                  <a:srgbClr val="000000"/>
                </a:solidFill>
                <a:sym typeface="Helvetica Light"/>
              </a:rPr>
              <a:t> MLMM</a:t>
            </a:r>
            <a:endParaRPr lang="en-US" sz="3797" b="1" u="sng" kern="0" dirty="0">
              <a:solidFill>
                <a:srgbClr val="000000"/>
              </a:solidFill>
              <a:sym typeface="Helvetica Ligh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5EC7AD-3247-478B-86B7-8D5395A3B89E}"/>
              </a:ext>
            </a:extLst>
          </p:cNvPr>
          <p:cNvSpPr/>
          <p:nvPr/>
        </p:nvSpPr>
        <p:spPr>
          <a:xfrm>
            <a:off x="2486345" y="1411808"/>
            <a:ext cx="6096000" cy="476694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0751" hangingPunct="0"/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myGAPIT_MLMM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&lt;- GAPIT(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Y=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myY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[,c(1,2)],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GD=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myGD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GM=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myGM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model="MLMM",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PCA.total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=5,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file.output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=T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)</a:t>
            </a:r>
            <a:endParaRPr lang="en-US" sz="3797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44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4253256" y="379619"/>
            <a:ext cx="5551716" cy="676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sym typeface="Helvetica Light"/>
              </a:rPr>
              <a:t>Method:</a:t>
            </a:r>
            <a:r>
              <a:rPr lang="en-US" sz="3797" b="1" kern="0" dirty="0">
                <a:solidFill>
                  <a:srgbClr val="000000"/>
                </a:solidFill>
                <a:sym typeface="Helvetica Light"/>
              </a:rPr>
              <a:t> CMLM</a:t>
            </a:r>
            <a:endParaRPr lang="en-US" sz="3797" b="1" u="sng" kern="0" dirty="0">
              <a:solidFill>
                <a:srgbClr val="000000"/>
              </a:solidFill>
              <a:sym typeface="Helvetica Ligh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5EC7AD-3247-478B-86B7-8D5395A3B89E}"/>
              </a:ext>
            </a:extLst>
          </p:cNvPr>
          <p:cNvSpPr/>
          <p:nvPr/>
        </p:nvSpPr>
        <p:spPr>
          <a:xfrm>
            <a:off x="3048000" y="1391259"/>
            <a:ext cx="6096000" cy="476694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0751" hangingPunct="0"/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myGAPIT_CMLM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&lt;- GAPIT(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Y=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myY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[,c(1,2)],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GD=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myGD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GM=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myGM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model="CMLM",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PCA.total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=5,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file.output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=T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)</a:t>
            </a:r>
          </a:p>
        </p:txBody>
      </p:sp>
    </p:spTree>
    <p:extLst>
      <p:ext uri="{BB962C8B-B14F-4D97-AF65-F5344CB8AC3E}">
        <p14:creationId xmlns:p14="http://schemas.microsoft.com/office/powerpoint/2010/main" val="311672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4253256" y="379619"/>
            <a:ext cx="5551716" cy="676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sym typeface="Helvetica Light"/>
              </a:rPr>
              <a:t>Method:</a:t>
            </a:r>
            <a:r>
              <a:rPr lang="en-US" sz="3797" b="1" kern="0" dirty="0">
                <a:solidFill>
                  <a:srgbClr val="000000"/>
                </a:solidFill>
                <a:sym typeface="Helvetica Light"/>
              </a:rPr>
              <a:t> SUPER</a:t>
            </a:r>
            <a:endParaRPr lang="en-US" sz="3797" b="1" u="sng" kern="0" dirty="0">
              <a:solidFill>
                <a:srgbClr val="000000"/>
              </a:solidFill>
              <a:sym typeface="Helvetica Ligh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5EC7AD-3247-478B-86B7-8D5395A3B89E}"/>
              </a:ext>
            </a:extLst>
          </p:cNvPr>
          <p:cNvSpPr/>
          <p:nvPr/>
        </p:nvSpPr>
        <p:spPr>
          <a:xfrm>
            <a:off x="3119919" y="1319340"/>
            <a:ext cx="6096000" cy="476694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0751" hangingPunct="0"/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myGAPIT_SUPER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&lt;- GAPIT(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Y=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myY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[,c(1,2)],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GD=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myGD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GM=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myGM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model="SUPER",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PCA.total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=5,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file.output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=T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)</a:t>
            </a:r>
          </a:p>
        </p:txBody>
      </p:sp>
    </p:spTree>
    <p:extLst>
      <p:ext uri="{BB962C8B-B14F-4D97-AF65-F5344CB8AC3E}">
        <p14:creationId xmlns:p14="http://schemas.microsoft.com/office/powerpoint/2010/main" val="352804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4253256" y="379619"/>
            <a:ext cx="5551716" cy="676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sym typeface="Helvetica Light"/>
              </a:rPr>
              <a:t>Method:</a:t>
            </a:r>
            <a:r>
              <a:rPr lang="en-US" sz="3797" b="1" kern="0" dirty="0">
                <a:solidFill>
                  <a:srgbClr val="000000"/>
                </a:solidFill>
                <a:sym typeface="Helvetica Light"/>
              </a:rPr>
              <a:t> </a:t>
            </a:r>
            <a:r>
              <a:rPr lang="en-US" sz="3797" b="1" kern="0" dirty="0" err="1">
                <a:solidFill>
                  <a:srgbClr val="000000"/>
                </a:solidFill>
                <a:sym typeface="Helvetica Light"/>
              </a:rPr>
              <a:t>FarmCPU</a:t>
            </a:r>
            <a:endParaRPr lang="en-US" sz="3797" b="1" u="sng" kern="0" dirty="0">
              <a:solidFill>
                <a:srgbClr val="000000"/>
              </a:solidFill>
              <a:sym typeface="Helvetica Ligh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5EC7AD-3247-478B-86B7-8D5395A3B89E}"/>
              </a:ext>
            </a:extLst>
          </p:cNvPr>
          <p:cNvSpPr/>
          <p:nvPr/>
        </p:nvSpPr>
        <p:spPr>
          <a:xfrm>
            <a:off x="3048000" y="1391259"/>
            <a:ext cx="6096000" cy="476694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0751" hangingPunct="0"/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myGAPIT_CMLM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&lt;- GAPIT(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Y=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myY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[,c(1,2)],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GD=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myGD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GM=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myGM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model=“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FarmCPU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",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PCA.total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=5,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</a:t>
            </a:r>
            <a:r>
              <a:rPr lang="en-US" sz="3797" kern="0" dirty="0" err="1">
                <a:solidFill>
                  <a:srgbClr val="000000"/>
                </a:solidFill>
                <a:sym typeface="Helvetica Light"/>
              </a:rPr>
              <a:t>file.output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=T</a:t>
            </a:r>
          </a:p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 )</a:t>
            </a:r>
          </a:p>
        </p:txBody>
      </p:sp>
    </p:spTree>
    <p:extLst>
      <p:ext uri="{BB962C8B-B14F-4D97-AF65-F5344CB8AC3E}">
        <p14:creationId xmlns:p14="http://schemas.microsoft.com/office/powerpoint/2010/main" val="230815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5405</TotalTime>
  <Words>486</Words>
  <Application>Microsoft Office PowerPoint</Application>
  <PresentationFormat>Widescreen</PresentationFormat>
  <Paragraphs>103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Lab 8 GWAS with GAPIT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Conditional Gene Co-expression Networks into Genome-Wide Association Studies for Agronomic Traits</dc:title>
  <dc:creator>Matthew McGowan</dc:creator>
  <cp:lastModifiedBy>InigoMontoya</cp:lastModifiedBy>
  <cp:revision>217</cp:revision>
  <dcterms:created xsi:type="dcterms:W3CDTF">2019-03-06T23:56:36Z</dcterms:created>
  <dcterms:modified xsi:type="dcterms:W3CDTF">2020-03-25T18:24:53Z</dcterms:modified>
</cp:coreProperties>
</file>