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2"/>
  </p:notesMasterIdLst>
  <p:sldIdLst>
    <p:sldId id="307" r:id="rId2"/>
    <p:sldId id="341" r:id="rId3"/>
    <p:sldId id="345" r:id="rId4"/>
    <p:sldId id="346" r:id="rId5"/>
    <p:sldId id="347" r:id="rId6"/>
    <p:sldId id="363" r:id="rId7"/>
    <p:sldId id="348" r:id="rId8"/>
    <p:sldId id="349" r:id="rId9"/>
    <p:sldId id="350" r:id="rId10"/>
    <p:sldId id="359" r:id="rId11"/>
    <p:sldId id="351" r:id="rId12"/>
    <p:sldId id="352" r:id="rId13"/>
    <p:sldId id="362" r:id="rId14"/>
    <p:sldId id="353" r:id="rId15"/>
    <p:sldId id="354" r:id="rId16"/>
    <p:sldId id="355" r:id="rId17"/>
    <p:sldId id="361" r:id="rId18"/>
    <p:sldId id="356" r:id="rId19"/>
    <p:sldId id="357" r:id="rId20"/>
    <p:sldId id="3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5"/>
    <p:restoredTop sz="81536"/>
  </p:normalViewPr>
  <p:slideViewPr>
    <p:cSldViewPr snapToGrid="0" snapToObjects="1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5: Linear Algebra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364" y="1"/>
            <a:ext cx="10515600" cy="109922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Calculation in 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8887" y="1436913"/>
            <a:ext cx="314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W=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cbind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x,y,z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dim(W)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cov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(W)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var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(W)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(W)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20DE64-6B5F-154C-B592-812B3464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799" y="1436913"/>
            <a:ext cx="3787321" cy="44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9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8" y="2675467"/>
            <a:ext cx="2607733" cy="3450696"/>
          </a:xfrm>
        </p:spPr>
        <p:txBody>
          <a:bodyPr/>
          <a:lstStyle/>
          <a:p>
            <a:r>
              <a:rPr lang="en-US" dirty="0"/>
              <a:t>Add/</a:t>
            </a:r>
          </a:p>
          <a:p>
            <a:r>
              <a:rPr lang="en-US" dirty="0"/>
              <a:t>subtraction </a:t>
            </a:r>
          </a:p>
          <a:p>
            <a:r>
              <a:rPr lang="en-US" dirty="0"/>
              <a:t>(dot)product</a:t>
            </a:r>
          </a:p>
          <a:p>
            <a:r>
              <a:rPr lang="en-US" dirty="0"/>
              <a:t>(dot)division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Element-wise Matrix manipulations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3800" y="267546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60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  <a:endParaRPr lang="it-IT" dirty="0">
              <a:solidFill>
                <a:prstClr val="black"/>
              </a:solidFill>
              <a:latin typeface="Candara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6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t-IT" dirty="0">
                <a:solidFill>
                  <a:srgbClr val="060087"/>
                </a:solidFill>
                <a:latin typeface="Candara" charset="0"/>
              </a:rPr>
              <a:t>a</a:t>
            </a:r>
          </a:p>
          <a:p>
            <a:r>
              <a:rPr lang="it-IT" dirty="0">
                <a:solidFill>
                  <a:srgbClr val="060087"/>
                </a:solidFill>
                <a:latin typeface="Candara" charset="0"/>
              </a:rPr>
              <a:t>b</a:t>
            </a:r>
            <a:endParaRPr lang="it-IT" dirty="0">
              <a:solidFill>
                <a:prstClr val="black"/>
              </a:solidFill>
              <a:latin typeface="Candara" charset="0"/>
            </a:endParaRPr>
          </a:p>
          <a:p>
            <a:r>
              <a:rPr lang="it-IT" dirty="0" err="1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it-IT" dirty="0" err="1">
                <a:solidFill>
                  <a:srgbClr val="000000"/>
                </a:solidFill>
                <a:latin typeface="Candara" charset="0"/>
              </a:rPr>
              <a:t>b</a:t>
            </a:r>
            <a:endParaRPr lang="it-IT" dirty="0">
              <a:solidFill>
                <a:prstClr val="black"/>
              </a:solidFill>
              <a:latin typeface="Candara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hu-HU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hu-HU" dirty="0">
                <a:solidFill>
                  <a:srgbClr val="000000"/>
                </a:solidFill>
                <a:latin typeface="Candara" charset="0"/>
              </a:rPr>
              <a:t>b</a:t>
            </a:r>
            <a:endParaRPr lang="hu-HU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b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591056"/>
            <a:ext cx="18288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658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Matrix multiplication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17190"/>
              </p:ext>
            </p:extLst>
          </p:nvPr>
        </p:nvGraphicFramePr>
        <p:xfrm>
          <a:off x="2362987" y="1813808"/>
          <a:ext cx="2510311" cy="1693335"/>
        </p:xfrm>
        <a:graphic>
          <a:graphicData uri="http://schemas.openxmlformats.org/drawingml/2006/table">
            <a:tbl>
              <a:tblPr/>
              <a:tblGrid>
                <a:gridCol w="69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Base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Education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676950"/>
              </p:ext>
            </p:extLst>
          </p:nvPr>
        </p:nvGraphicFramePr>
        <p:xfrm>
          <a:off x="5333364" y="4323163"/>
          <a:ext cx="2120900" cy="1524000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2500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110000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3200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2400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55000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1800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69375"/>
              </p:ext>
            </p:extLst>
          </p:nvPr>
        </p:nvGraphicFramePr>
        <p:xfrm>
          <a:off x="6851648" y="2353231"/>
          <a:ext cx="2476500" cy="1423332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33375" y="5473438"/>
            <a:ext cx="5347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(c(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,1,3,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,2,1,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30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50,40,25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)</a:t>
            </a:r>
            <a:endParaRPr lang="it-IT" sz="2000" dirty="0">
              <a:solidFill>
                <a:srgbClr val="000000"/>
              </a:solidFill>
              <a:latin typeface="Candara" charset="0"/>
            </a:endParaRPr>
          </a:p>
          <a:p>
            <a:r>
              <a:rPr lang="is-IS" sz="2000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=matrix(c(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20000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1000,1000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300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)</a:t>
            </a:r>
            <a:endParaRPr lang="is-IS" sz="2000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sz="4000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sz="4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4000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sz="4000" dirty="0">
                <a:solidFill>
                  <a:srgbClr val="FF0000"/>
                </a:solidFill>
                <a:latin typeface="Candara" charset="0"/>
              </a:rPr>
              <a:t>%*%</a:t>
            </a:r>
            <a:r>
              <a:rPr lang="en-US" sz="4000" dirty="0">
                <a:solidFill>
                  <a:srgbClr val="000000"/>
                </a:solidFill>
                <a:latin typeface="Candara" charset="0"/>
              </a:rPr>
              <a:t>b</a:t>
            </a:r>
            <a:endParaRPr lang="en-US" sz="4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75878"/>
              </p:ext>
            </p:extLst>
          </p:nvPr>
        </p:nvGraphicFramePr>
        <p:xfrm>
          <a:off x="5270500" y="1195440"/>
          <a:ext cx="1651000" cy="1423332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MS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PhD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Bent-Up Arrow 1"/>
          <p:cNvSpPr/>
          <p:nvPr/>
        </p:nvSpPr>
        <p:spPr>
          <a:xfrm rot="5400000">
            <a:off x="5965522" y="2681305"/>
            <a:ext cx="856585" cy="731520"/>
          </a:xfrm>
          <a:prstGeom prst="bentUp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11156" y="2195761"/>
            <a:ext cx="2510311" cy="296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95562" y="2656012"/>
            <a:ext cx="788673" cy="122509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77664" y="2645702"/>
            <a:ext cx="788673" cy="1225096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22" idx="0"/>
          </p:cNvCxnSpPr>
          <p:nvPr/>
        </p:nvCxnSpPr>
        <p:spPr>
          <a:xfrm>
            <a:off x="3409215" y="2524844"/>
            <a:ext cx="109340" cy="168540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4446311" y="3701698"/>
            <a:ext cx="3364749" cy="930247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79273" y="2492092"/>
            <a:ext cx="2763448" cy="2226385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</p:cNvCxnSpPr>
          <p:nvPr/>
        </p:nvCxnSpPr>
        <p:spPr>
          <a:xfrm flipH="1">
            <a:off x="7142247" y="3691388"/>
            <a:ext cx="1550914" cy="1027089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362987" y="2502644"/>
            <a:ext cx="2510311" cy="36019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16" idx="3"/>
          </p:cNvCxnSpPr>
          <p:nvPr/>
        </p:nvCxnSpPr>
        <p:spPr>
          <a:xfrm flipH="1">
            <a:off x="6104065" y="3701697"/>
            <a:ext cx="1706994" cy="129257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62987" y="2191517"/>
            <a:ext cx="2510311" cy="30057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90991"/>
              </p:ext>
            </p:extLst>
          </p:nvPr>
        </p:nvGraphicFramePr>
        <p:xfrm>
          <a:off x="2590803" y="4210253"/>
          <a:ext cx="1855507" cy="1067499"/>
        </p:xfrm>
        <a:graphic>
          <a:graphicData uri="http://schemas.openxmlformats.org/drawingml/2006/table">
            <a:tbl>
              <a:tblPr/>
              <a:tblGrid>
                <a:gridCol w="597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4446310" y="4631945"/>
            <a:ext cx="858752" cy="296517"/>
          </a:xfrm>
          <a:prstGeom prst="rightArrow">
            <a:avLst>
              <a:gd name="adj1" fmla="val 69355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</a:t>
            </a:r>
          </a:p>
        </p:txBody>
      </p:sp>
      <p:cxnSp>
        <p:nvCxnSpPr>
          <p:cNvPr id="29" name="Straight Arrow Connector 28"/>
          <p:cNvCxnSpPr>
            <a:stCxn id="28" idx="4"/>
          </p:cNvCxnSpPr>
          <p:nvPr/>
        </p:nvCxnSpPr>
        <p:spPr>
          <a:xfrm>
            <a:off x="3618143" y="2862835"/>
            <a:ext cx="1876031" cy="218459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22" y="5507630"/>
            <a:ext cx="1354841" cy="106772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631469" y="2137058"/>
            <a:ext cx="753135" cy="1391580"/>
            <a:chOff x="107468" y="2502183"/>
            <a:chExt cx="753135" cy="1391580"/>
          </a:xfrm>
        </p:grpSpPr>
        <p:sp>
          <p:nvSpPr>
            <p:cNvPr id="7" name="Rectangle 6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82567" y="4533784"/>
            <a:ext cx="753135" cy="1391580"/>
            <a:chOff x="107468" y="2502183"/>
            <a:chExt cx="753135" cy="1391580"/>
          </a:xfrm>
        </p:grpSpPr>
        <p:sp>
          <p:nvSpPr>
            <p:cNvPr id="48" name="Rectangle 47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91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4" grpId="0" animBg="1"/>
      <p:bldP spid="16" grpId="0" animBg="1"/>
      <p:bldP spid="17" grpId="0" animBg="1"/>
      <p:bldP spid="28" grpId="0" animBg="1"/>
      <p:bldP spid="3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921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Multiplication conformable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924914"/>
              </p:ext>
            </p:extLst>
          </p:nvPr>
        </p:nvGraphicFramePr>
        <p:xfrm>
          <a:off x="2314002" y="1813808"/>
          <a:ext cx="2510311" cy="1693335"/>
        </p:xfrm>
        <a:graphic>
          <a:graphicData uri="http://schemas.openxmlformats.org/drawingml/2006/table">
            <a:tbl>
              <a:tblPr/>
              <a:tblGrid>
                <a:gridCol w="69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Base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Education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84853"/>
              </p:ext>
            </p:extLst>
          </p:nvPr>
        </p:nvGraphicFramePr>
        <p:xfrm>
          <a:off x="5284379" y="4323163"/>
          <a:ext cx="2120900" cy="1524000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2500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110000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3200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2400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55000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1800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86260"/>
              </p:ext>
            </p:extLst>
          </p:nvPr>
        </p:nvGraphicFramePr>
        <p:xfrm>
          <a:off x="6802663" y="2353231"/>
          <a:ext cx="2476500" cy="1423332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Mean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582484" y="2137058"/>
            <a:ext cx="753135" cy="1391580"/>
            <a:chOff x="107468" y="2502183"/>
            <a:chExt cx="753135" cy="1391580"/>
          </a:xfrm>
        </p:grpSpPr>
        <p:sp>
          <p:nvSpPr>
            <p:cNvPr id="7" name="Rectangle 6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33582" y="4533784"/>
            <a:ext cx="753135" cy="1391580"/>
            <a:chOff x="107468" y="2502183"/>
            <a:chExt cx="753135" cy="1391580"/>
          </a:xfrm>
        </p:grpSpPr>
        <p:sp>
          <p:nvSpPr>
            <p:cNvPr id="48" name="Rectangle 47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3027640" y="3384952"/>
            <a:ext cx="1087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Candara" charset="0"/>
              </a:rPr>
              <a:t>4 </a:t>
            </a:r>
            <a:r>
              <a:rPr lang="fr-FR" sz="3600" dirty="0">
                <a:latin typeface="Candara" charset="0"/>
              </a:rPr>
              <a:t>x 3</a:t>
            </a:r>
            <a:endParaRPr lang="en-US" sz="3600" dirty="0"/>
          </a:p>
        </p:txBody>
      </p:sp>
      <p:sp>
        <p:nvSpPr>
          <p:cNvPr id="34" name="Rectangle 33"/>
          <p:cNvSpPr/>
          <p:nvPr/>
        </p:nvSpPr>
        <p:spPr>
          <a:xfrm>
            <a:off x="8127961" y="3695791"/>
            <a:ext cx="105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latin typeface="Candara" charset="0"/>
              </a:rPr>
              <a:t>3 x </a:t>
            </a:r>
            <a:r>
              <a:rPr lang="fr-FR" sz="3600" dirty="0">
                <a:solidFill>
                  <a:schemeClr val="accent2"/>
                </a:solidFill>
                <a:latin typeface="Candara" charset="0"/>
              </a:rPr>
              <a:t>2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76165" y="5847163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Candara" charset="0"/>
              </a:rPr>
              <a:t>4</a:t>
            </a:r>
            <a:r>
              <a:rPr lang="fr-FR" sz="3600" dirty="0">
                <a:latin typeface="Candara" charset="0"/>
              </a:rPr>
              <a:t>x</a:t>
            </a:r>
            <a:r>
              <a:rPr lang="fr-FR" sz="3600" dirty="0">
                <a:solidFill>
                  <a:schemeClr val="accent2"/>
                </a:solidFill>
                <a:latin typeface="Candara" charset="0"/>
              </a:rPr>
              <a:t>2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98423" y="3576878"/>
            <a:ext cx="376410" cy="39937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102535" y="3859439"/>
            <a:ext cx="401835" cy="428938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cxnSpLocks/>
            <a:stCxn id="36" idx="6"/>
            <a:endCxn id="34" idx="1"/>
          </p:cNvCxnSpPr>
          <p:nvPr/>
        </p:nvCxnSpPr>
        <p:spPr>
          <a:xfrm>
            <a:off x="4074833" y="3776563"/>
            <a:ext cx="4053128" cy="24239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3333697" y="3909092"/>
            <a:ext cx="2842735" cy="2191897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 flipH="1">
            <a:off x="6853517" y="4218642"/>
            <a:ext cx="2071512" cy="1882347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Inverse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72979"/>
              </p:ext>
            </p:extLst>
          </p:nvPr>
        </p:nvGraphicFramePr>
        <p:xfrm>
          <a:off x="7112000" y="2695575"/>
          <a:ext cx="2082800" cy="1968500"/>
        </p:xfrm>
        <a:graphic>
          <a:graphicData uri="http://schemas.openxmlformats.org/drawingml/2006/table">
            <a:tbl>
              <a:tblPr/>
              <a:tblGrid>
                <a:gridCol w="52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…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3750" y="2894995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2775" y="2894995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5950" y="2894995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699143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IF:</a:t>
            </a:r>
          </a:p>
        </p:txBody>
      </p:sp>
      <p:sp>
        <p:nvSpPr>
          <p:cNvPr id="5" name="U-Turn Arrow 4"/>
          <p:cNvSpPr/>
          <p:nvPr/>
        </p:nvSpPr>
        <p:spPr>
          <a:xfrm flipH="1" flipV="1">
            <a:off x="3429000" y="4464655"/>
            <a:ext cx="1498600" cy="77092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3500" y="5511096"/>
            <a:ext cx="306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 is inverse of A</a:t>
            </a:r>
          </a:p>
          <a:p>
            <a:pPr algn="ctr"/>
            <a:r>
              <a:rPr lang="en-US" sz="2800" dirty="0"/>
              <a:t>vice versa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88100" y="5494516"/>
            <a:ext cx="306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Inverse is for square matrix only</a:t>
            </a:r>
          </a:p>
        </p:txBody>
      </p:sp>
    </p:spTree>
    <p:extLst>
      <p:ext uri="{BB962C8B-B14F-4D97-AF65-F5344CB8AC3E}">
        <p14:creationId xmlns:p14="http://schemas.microsoft.com/office/powerpoint/2010/main" val="37345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36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Inverse in R: solve()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0936" y="2450265"/>
            <a:ext cx="259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</a:t>
            </a:r>
          </a:p>
          <a:p>
            <a:r>
              <a:rPr lang="en-US" sz="3200" dirty="0" err="1"/>
              <a:t>ti</a:t>
            </a:r>
            <a:r>
              <a:rPr lang="en-US" sz="3200" dirty="0"/>
              <a:t>=solve(t)</a:t>
            </a:r>
          </a:p>
          <a:p>
            <a:r>
              <a:rPr lang="en-US" sz="3200" dirty="0" err="1"/>
              <a:t>ti</a:t>
            </a:r>
            <a:endParaRPr lang="en-US" sz="3200" dirty="0"/>
          </a:p>
          <a:p>
            <a:r>
              <a:rPr lang="en-US" sz="3200" dirty="0" err="1"/>
              <a:t>ti</a:t>
            </a:r>
            <a:r>
              <a:rPr lang="en-US" sz="3200" dirty="0"/>
              <a:t> %*% t</a:t>
            </a:r>
          </a:p>
          <a:p>
            <a:r>
              <a:rPr lang="en-US" sz="3200" dirty="0"/>
              <a:t>t%*%</a:t>
            </a:r>
            <a:r>
              <a:rPr lang="en-US" sz="3200" dirty="0" err="1"/>
              <a:t>ti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04" y="1587443"/>
            <a:ext cx="3898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36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Transpose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64" y="2193925"/>
            <a:ext cx="29718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7969477" y="3073400"/>
            <a:ext cx="2971800" cy="13906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694589" y="2441575"/>
            <a:ext cx="2387600" cy="933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Transpose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9365" y="3679825"/>
            <a:ext cx="2938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(c(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50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t-IT" dirty="0">
                <a:solidFill>
                  <a:srgbClr val="060087"/>
                </a:solidFill>
                <a:latin typeface="Candara" charset="0"/>
              </a:rPr>
              <a:t>c</a:t>
            </a:r>
          </a:p>
          <a:p>
            <a:r>
              <a:rPr lang="it-IT" dirty="0">
                <a:solidFill>
                  <a:srgbClr val="060087"/>
                </a:solidFill>
                <a:latin typeface="Candara" charset="0"/>
              </a:rPr>
              <a:t>t(c)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52" y="3679825"/>
            <a:ext cx="3733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6327" y="1497543"/>
            <a:ext cx="7408333" cy="1921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(A</a:t>
            </a:r>
            <a:r>
              <a:rPr lang="en-US" baseline="30000" dirty="0"/>
              <a:t>T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=A</a:t>
            </a:r>
          </a:p>
          <a:p>
            <a:r>
              <a:rPr lang="en-US" dirty="0"/>
              <a:t>(A+B)</a:t>
            </a:r>
            <a:r>
              <a:rPr lang="en-US" baseline="30000" dirty="0"/>
              <a:t>T</a:t>
            </a:r>
            <a:r>
              <a:rPr lang="en-US" dirty="0"/>
              <a:t>=A</a:t>
            </a:r>
            <a:r>
              <a:rPr lang="en-US" baseline="30000" dirty="0"/>
              <a:t>T</a:t>
            </a:r>
            <a:r>
              <a:rPr lang="en-US" dirty="0"/>
              <a:t>+B</a:t>
            </a:r>
            <a:r>
              <a:rPr lang="en-US" baseline="30000" dirty="0"/>
              <a:t>T</a:t>
            </a:r>
          </a:p>
          <a:p>
            <a:r>
              <a:rPr lang="en-US" dirty="0"/>
              <a:t>(AB)</a:t>
            </a:r>
            <a:r>
              <a:rPr lang="en-US" baseline="30000" dirty="0"/>
              <a:t>T</a:t>
            </a:r>
            <a:r>
              <a:rPr lang="en-US" dirty="0"/>
              <a:t>=B</a:t>
            </a:r>
            <a:r>
              <a:rPr lang="en-US" baseline="30000" dirty="0"/>
              <a:t>T</a:t>
            </a:r>
            <a:r>
              <a:rPr lang="en-US" dirty="0"/>
              <a:t>A</a:t>
            </a:r>
            <a:r>
              <a:rPr lang="en-US" baseline="30000" dirty="0"/>
              <a:t>T</a:t>
            </a:r>
          </a:p>
          <a:p>
            <a:r>
              <a:rPr lang="en-US" dirty="0"/>
              <a:t>(</a:t>
            </a:r>
            <a:r>
              <a:rPr lang="en-US" dirty="0" err="1"/>
              <a:t>cB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=</a:t>
            </a:r>
            <a:r>
              <a:rPr lang="en-US" dirty="0" err="1"/>
              <a:t>cB</a:t>
            </a:r>
            <a:r>
              <a:rPr lang="en-US" baseline="30000" dirty="0" err="1"/>
              <a:t>T</a:t>
            </a:r>
            <a:r>
              <a:rPr lang="en-US" baseline="30000" dirty="0"/>
              <a:t> </a:t>
            </a:r>
            <a:r>
              <a:rPr lang="en-US" dirty="0"/>
              <a:t>, where c is scalar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69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Properties of transpose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6326" y="407781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(c(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50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=matrix(c(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300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fr-FR" dirty="0" err="1">
                <a:solidFill>
                  <a:srgbClr val="060087"/>
                </a:solidFill>
                <a:latin typeface="Candara" charset="0"/>
              </a:rPr>
              <a:t>t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%*%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fr-FR" dirty="0" err="1">
                <a:solidFill>
                  <a:srgbClr val="060087"/>
                </a:solidFill>
                <a:latin typeface="Candara" charset="0"/>
              </a:rPr>
              <a:t>t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)%*%</a:t>
            </a:r>
            <a:r>
              <a:rPr lang="fr-FR" dirty="0" err="1">
                <a:solidFill>
                  <a:srgbClr val="060087"/>
                </a:solidFill>
                <a:latin typeface="Candara" charset="0"/>
              </a:rPr>
              <a:t>t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9" r="59397"/>
          <a:stretch/>
        </p:blipFill>
        <p:spPr>
          <a:xfrm>
            <a:off x="7602159" y="3584575"/>
            <a:ext cx="2222500" cy="19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Symmetric: A=Transpose(A)</a:t>
            </a:r>
          </a:p>
          <a:p>
            <a:r>
              <a:rPr lang="en-US" dirty="0"/>
              <a:t>Diagonal matrix: all elements are 0 except diagonals</a:t>
            </a:r>
          </a:p>
          <a:p>
            <a:r>
              <a:rPr lang="en-US" dirty="0"/>
              <a:t>Identity: Diagonals=1 and res=0</a:t>
            </a:r>
          </a:p>
          <a:p>
            <a:r>
              <a:rPr lang="en-US" dirty="0"/>
              <a:t>Orthogonal: A multiply by transpose (A) = Identity</a:t>
            </a:r>
          </a:p>
          <a:p>
            <a:r>
              <a:rPr lang="en-US" dirty="0"/>
              <a:t>Singular: A square matrix does not have a inverse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Special matrix</a:t>
            </a:r>
          </a:p>
        </p:txBody>
      </p:sp>
    </p:spTree>
    <p:extLst>
      <p:ext uri="{BB962C8B-B14F-4D97-AF65-F5344CB8AC3E}">
        <p14:creationId xmlns:p14="http://schemas.microsoft.com/office/powerpoint/2010/main" val="12203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size of  the largest non-singular sub matrix</a:t>
            </a:r>
          </a:p>
          <a:p>
            <a:r>
              <a:rPr lang="en-US" dirty="0"/>
              <a:t>Full rank matrix: rank=dimension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Rank</a:t>
            </a:r>
          </a:p>
        </p:txBody>
      </p:sp>
    </p:spTree>
    <p:extLst>
      <p:ext uri="{BB962C8B-B14F-4D97-AF65-F5344CB8AC3E}">
        <p14:creationId xmlns:p14="http://schemas.microsoft.com/office/powerpoint/2010/main" val="30874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and Variance of random variable</a:t>
            </a:r>
          </a:p>
          <a:p>
            <a:r>
              <a:rPr lang="en-US" dirty="0"/>
              <a:t>Expectation and Variance of function of random variable</a:t>
            </a:r>
          </a:p>
          <a:p>
            <a:r>
              <a:rPr lang="en-US" dirty="0"/>
              <a:t>Covariance</a:t>
            </a:r>
          </a:p>
          <a:p>
            <a:r>
              <a:rPr lang="en-US" dirty="0"/>
              <a:t>Matrix and manipulations (</a:t>
            </a:r>
            <a:r>
              <a:rPr lang="en-US" b="1" dirty="0"/>
              <a:t>multiplication</a:t>
            </a:r>
            <a:r>
              <a:rPr lang="en-US" dirty="0"/>
              <a:t>)</a:t>
            </a:r>
          </a:p>
          <a:p>
            <a:r>
              <a:rPr lang="en-US" dirty="0"/>
              <a:t>Special matrices: Identity, symmetric, diagonal, singular, and orthogonal</a:t>
            </a:r>
          </a:p>
          <a:p>
            <a:r>
              <a:rPr lang="en-US" dirty="0"/>
              <a:t>Rank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0972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first question on homework1</a:t>
            </a:r>
          </a:p>
          <a:p>
            <a:r>
              <a:rPr lang="en-US" dirty="0"/>
              <a:t>Expectation and Variance of random variable</a:t>
            </a:r>
          </a:p>
          <a:p>
            <a:r>
              <a:rPr lang="en-US" dirty="0"/>
              <a:t>Expectation and Variance of function of random variable</a:t>
            </a:r>
          </a:p>
          <a:p>
            <a:r>
              <a:rPr lang="en-US" dirty="0"/>
              <a:t>Covariance</a:t>
            </a:r>
          </a:p>
          <a:p>
            <a:r>
              <a:rPr lang="en-US" dirty="0"/>
              <a:t>Matrix and manipulations</a:t>
            </a:r>
          </a:p>
          <a:p>
            <a:r>
              <a:rPr lang="en-US" dirty="0"/>
              <a:t>Special matrices: Identity, symmetric, diagonal, singular, and orthogonal</a:t>
            </a:r>
          </a:p>
          <a:p>
            <a:r>
              <a:rPr lang="en-US" dirty="0"/>
              <a:t>Rank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77133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736" y="1"/>
            <a:ext cx="11780196" cy="12446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Expectation=Mean 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when sample size  goes to infinity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7200" y="2204642"/>
            <a:ext cx="3708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=c(3,1),mar = c(3,4,1,1))</a:t>
            </a:r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(n=10,df=5)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err="1"/>
              <a:t>abline</a:t>
            </a:r>
            <a:r>
              <a:rPr lang="en-US" dirty="0"/>
              <a:t>(v=mean(x), col = "red")</a:t>
            </a:r>
          </a:p>
          <a:p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(n=100,df=5)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err="1"/>
              <a:t>abline</a:t>
            </a:r>
            <a:r>
              <a:rPr lang="en-US" dirty="0"/>
              <a:t>(v=mean(x), col = "red")</a:t>
            </a:r>
          </a:p>
          <a:p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(n=10000,df=5)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err="1"/>
              <a:t>abline</a:t>
            </a:r>
            <a:r>
              <a:rPr lang="en-US" dirty="0"/>
              <a:t>(v=mean(x), col = "red")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3716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5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1068" y="2226503"/>
            <a:ext cx="8449733" cy="1921933"/>
          </a:xfrm>
        </p:spPr>
        <p:txBody>
          <a:bodyPr>
            <a:normAutofit fontScale="92500"/>
          </a:bodyPr>
          <a:lstStyle/>
          <a:p>
            <a:r>
              <a:rPr lang="en-US" dirty="0"/>
              <a:t>Range</a:t>
            </a:r>
          </a:p>
          <a:p>
            <a:r>
              <a:rPr lang="en-US" dirty="0"/>
              <a:t>Average deviation from mean, but it is always sum to zero</a:t>
            </a:r>
          </a:p>
          <a:p>
            <a:r>
              <a:rPr lang="en-US" dirty="0"/>
              <a:t>Average squared deviation from mean: Variance</a:t>
            </a:r>
          </a:p>
          <a:p>
            <a:r>
              <a:rPr lang="en-US" dirty="0"/>
              <a:t>Square root of variance = standard deviation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Variance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1067" y="449178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n=100</a:t>
            </a:r>
          </a:p>
          <a:p>
            <a:r>
              <a:rPr lang="en-US" dirty="0"/>
              <a:t>x=</a:t>
            </a:r>
            <a:r>
              <a:rPr lang="en-US" dirty="0" err="1"/>
              <a:t>rnorm</a:t>
            </a:r>
            <a:r>
              <a:rPr lang="en-US" dirty="0"/>
              <a:t>(100,100,5)</a:t>
            </a:r>
          </a:p>
          <a:p>
            <a:r>
              <a:rPr lang="en-US" dirty="0"/>
              <a:t>c(min(x),max(x))</a:t>
            </a:r>
          </a:p>
          <a:p>
            <a:r>
              <a:rPr lang="en-US" dirty="0"/>
              <a:t>sum(x-mean(x))/(n-1)</a:t>
            </a:r>
          </a:p>
          <a:p>
            <a:r>
              <a:rPr lang="en-US" dirty="0"/>
              <a:t>sum((x-mean(x))^2)/</a:t>
            </a:r>
          </a:p>
          <a:p>
            <a:r>
              <a:rPr lang="en-US" dirty="0" err="1"/>
              <a:t>sqrt</a:t>
            </a:r>
            <a:r>
              <a:rPr lang="en-US" dirty="0"/>
              <a:t>(sum((x-mean(x))^2)/(n-1))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67" y="4470400"/>
            <a:ext cx="26543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9168" y="3534834"/>
            <a:ext cx="5249333" cy="1921933"/>
          </a:xfrm>
        </p:spPr>
        <p:txBody>
          <a:bodyPr/>
          <a:lstStyle/>
          <a:p>
            <a:r>
              <a:rPr lang="en-US" dirty="0"/>
              <a:t>y=ax, E(y)=</a:t>
            </a:r>
            <a:r>
              <a:rPr lang="en-US" dirty="0" err="1"/>
              <a:t>aE</a:t>
            </a:r>
            <a:r>
              <a:rPr lang="en-US" dirty="0"/>
              <a:t>(x), </a:t>
            </a:r>
            <a:r>
              <a:rPr lang="en-US" dirty="0" err="1"/>
              <a:t>Var</a:t>
            </a:r>
            <a:r>
              <a:rPr lang="en-US" dirty="0"/>
              <a:t>(y)=a^2*</a:t>
            </a:r>
            <a:r>
              <a:rPr lang="en-US" dirty="0" err="1"/>
              <a:t>Var</a:t>
            </a:r>
            <a:r>
              <a:rPr lang="en-US" dirty="0"/>
              <a:t>(x)</a:t>
            </a:r>
          </a:p>
          <a:p>
            <a:r>
              <a:rPr lang="en-US" dirty="0"/>
              <a:t>y=</a:t>
            </a:r>
            <a:r>
              <a:rPr lang="en-US" dirty="0" err="1"/>
              <a:t>x+a</a:t>
            </a:r>
            <a:r>
              <a:rPr lang="en-US" dirty="0"/>
              <a:t>, E(y)=E(x)+a, </a:t>
            </a:r>
            <a:r>
              <a:rPr lang="en-US" dirty="0" err="1"/>
              <a:t>Var</a:t>
            </a:r>
            <a:r>
              <a:rPr lang="en-US" dirty="0"/>
              <a:t>(y)=</a:t>
            </a:r>
            <a:r>
              <a:rPr lang="en-US" dirty="0" err="1"/>
              <a:t>Var</a:t>
            </a:r>
            <a:r>
              <a:rPr lang="en-US" dirty="0"/>
              <a:t>(x)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20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Expectation and variance of linear function of random variables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8500" y="2510641"/>
            <a:ext cx="3365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  <a:endParaRPr lang="is-IS" dirty="0">
              <a:solidFill>
                <a:srgbClr val="060087"/>
              </a:solidFill>
              <a:latin typeface="Candara" charset="0"/>
            </a:endParaRPr>
          </a:p>
          <a:p>
            <a:r>
              <a:rPr lang="da-DK" dirty="0" err="1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a-DK" dirty="0">
                <a:solidFill>
                  <a:srgbClr val="0B4213"/>
                </a:solidFill>
                <a:latin typeface="Candara" charset="0"/>
              </a:rPr>
              <a:t>10</a:t>
            </a:r>
            <a:endParaRPr lang="da-DK" dirty="0">
              <a:solidFill>
                <a:srgbClr val="060087"/>
              </a:solidFill>
              <a:latin typeface="Candara" charset="0"/>
            </a:endParaRPr>
          </a:p>
          <a:p>
            <a:r>
              <a:rPr lang="da-DK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a-DK" dirty="0" err="1">
                <a:solidFill>
                  <a:srgbClr val="060087"/>
                </a:solidFill>
                <a:latin typeface="Candara" charset="0"/>
              </a:rPr>
              <a:t>rchisq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a-DK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da-DK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da-DK" dirty="0" err="1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da-DK" dirty="0">
              <a:solidFill>
                <a:srgbClr val="060087"/>
              </a:solidFill>
              <a:latin typeface="Candara" charset="0"/>
            </a:endParaRPr>
          </a:p>
          <a:p>
            <a:r>
              <a:rPr lang="da-DK" dirty="0" err="1">
                <a:solidFill>
                  <a:srgbClr val="060087"/>
                </a:solidFill>
                <a:latin typeface="Candara" charset="0"/>
              </a:rPr>
              <a:t>mean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a-DK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da-DK" dirty="0">
                <a:solidFill>
                  <a:srgbClr val="060087"/>
                </a:solidFill>
                <a:latin typeface="Candara" charset="0"/>
              </a:rPr>
              <a:t>var(</a:t>
            </a:r>
            <a:r>
              <a:rPr lang="da-DK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da-DK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66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0526" y="2385303"/>
            <a:ext cx="10528663" cy="1921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x and y are two independent random variables</a:t>
            </a:r>
          </a:p>
          <a:p>
            <a:r>
              <a:rPr lang="en-US" sz="3600" dirty="0"/>
              <a:t> </a:t>
            </a:r>
            <a:r>
              <a:rPr lang="en-US" sz="3600" dirty="0" err="1"/>
              <a:t>Exp</a:t>
            </a:r>
            <a:r>
              <a:rPr lang="en-US" sz="3600" dirty="0"/>
              <a:t>(</a:t>
            </a:r>
            <a:r>
              <a:rPr lang="en-US" sz="3600" dirty="0" err="1"/>
              <a:t>xy</a:t>
            </a:r>
            <a:r>
              <a:rPr lang="en-US" sz="3600" dirty="0"/>
              <a:t>)=</a:t>
            </a:r>
            <a:r>
              <a:rPr lang="en-US" sz="3600" dirty="0" err="1"/>
              <a:t>Exp</a:t>
            </a:r>
            <a:r>
              <a:rPr lang="en-US" sz="3600" dirty="0"/>
              <a:t>(x) </a:t>
            </a:r>
            <a:r>
              <a:rPr lang="en-US" sz="3600" dirty="0" err="1"/>
              <a:t>Exp</a:t>
            </a:r>
            <a:r>
              <a:rPr lang="en-US" sz="3600" dirty="0"/>
              <a:t>(y)?</a:t>
            </a:r>
          </a:p>
          <a:p>
            <a:r>
              <a:rPr lang="en-US" sz="3600" dirty="0"/>
              <a:t>Var(</a:t>
            </a:r>
            <a:r>
              <a:rPr lang="en-US" sz="3600" dirty="0" err="1"/>
              <a:t>xy</a:t>
            </a:r>
            <a:r>
              <a:rPr lang="en-US" sz="3600" dirty="0"/>
              <a:t>)=Var(x) Var(y)?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92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4238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860199"/>
          </a:xfrm>
        </p:spPr>
        <p:txBody>
          <a:bodyPr/>
          <a:lstStyle/>
          <a:p>
            <a:pPr algn="ctr"/>
            <a:r>
              <a:rPr lang="en-US" dirty="0"/>
              <a:t>Covariance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906236"/>
            <a:ext cx="54864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4207" y="906236"/>
            <a:ext cx="3467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  <a:endParaRPr lang="is-IS" dirty="0">
              <a:solidFill>
                <a:srgbClr val="000000"/>
              </a:solidFill>
              <a:latin typeface="Candara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rpois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rchisq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is-I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3469233"/>
            <a:ext cx="1104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10"/>
          <a:stretch/>
        </p:blipFill>
        <p:spPr>
          <a:xfrm>
            <a:off x="3219677" y="3356676"/>
            <a:ext cx="1816100" cy="11484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4E2E24-FFF5-364E-A0AA-E24A61EB592C}"/>
              </a:ext>
            </a:extLst>
          </p:cNvPr>
          <p:cNvSpPr/>
          <p:nvPr/>
        </p:nvSpPr>
        <p:spPr>
          <a:xfrm>
            <a:off x="737054" y="5130888"/>
            <a:ext cx="1104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93B349-B17B-0945-9D34-051A5F5C4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4"/>
          <a:stretch/>
        </p:blipFill>
        <p:spPr>
          <a:xfrm>
            <a:off x="3219677" y="4849514"/>
            <a:ext cx="1816100" cy="14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86019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Covariance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862693" y="906236"/>
            <a:ext cx="3467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</a:p>
          <a:p>
            <a:r>
              <a:rPr lang="is-IS" dirty="0">
                <a:solidFill>
                  <a:srgbClr val="FF0000"/>
                </a:solidFill>
                <a:latin typeface="Candara" charset="0"/>
              </a:rPr>
              <a:t>a=rnorm(n,100,5)</a:t>
            </a: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a+rpois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a+rchisq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=a+rt(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is-I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2693" y="3950925"/>
            <a:ext cx="1104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06236"/>
            <a:ext cx="5486400" cy="548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71" y="3491559"/>
            <a:ext cx="1549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9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5439" y="1716995"/>
            <a:ext cx="7408333" cy="66463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Cov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)= sum(  (x- mean(x)) * (y- mean(y))    )/(n-1)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1871" y="43316"/>
            <a:ext cx="10515600" cy="11241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Formula of covariance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6071" y="2381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sum((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))*(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)))/(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n-1)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sum((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))*(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)))/(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n-1)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sum((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))*(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)))/(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n-1)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09" y="3790809"/>
            <a:ext cx="4241800" cy="149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53" y="3848574"/>
            <a:ext cx="1651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1081</Words>
  <Application>Microsoft Macintosh PowerPoint</Application>
  <PresentationFormat>Widescreen</PresentationFormat>
  <Paragraphs>275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Symbol</vt:lpstr>
      <vt:lpstr>Office Theme</vt:lpstr>
      <vt:lpstr>Statistical Genomics</vt:lpstr>
      <vt:lpstr>Outline</vt:lpstr>
      <vt:lpstr>Expectation=Mean  when sample size  goes to infinity</vt:lpstr>
      <vt:lpstr>Variance</vt:lpstr>
      <vt:lpstr>Expectation and variance of linear function of random variables</vt:lpstr>
      <vt:lpstr>Question</vt:lpstr>
      <vt:lpstr>Covariance</vt:lpstr>
      <vt:lpstr>Covariance</vt:lpstr>
      <vt:lpstr>Formula of covariance</vt:lpstr>
      <vt:lpstr>Calculation in R</vt:lpstr>
      <vt:lpstr>Element-wise Matrix manipulations</vt:lpstr>
      <vt:lpstr>Matrix multiplication</vt:lpstr>
      <vt:lpstr>Multiplication conformable</vt:lpstr>
      <vt:lpstr>Inverse</vt:lpstr>
      <vt:lpstr>Inverse in R: solve()</vt:lpstr>
      <vt:lpstr>Transpose</vt:lpstr>
      <vt:lpstr>Properties of transpose</vt:lpstr>
      <vt:lpstr>Special matrix</vt:lpstr>
      <vt:lpstr>Rank</vt:lpstr>
      <vt:lpstr>Highlight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49</cp:revision>
  <dcterms:created xsi:type="dcterms:W3CDTF">2020-01-18T23:14:17Z</dcterms:created>
  <dcterms:modified xsi:type="dcterms:W3CDTF">2020-05-14T23:24:53Z</dcterms:modified>
</cp:coreProperties>
</file>