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5"/>
  </p:notesMasterIdLst>
  <p:sldIdLst>
    <p:sldId id="307" r:id="rId2"/>
    <p:sldId id="309" r:id="rId3"/>
    <p:sldId id="364" r:id="rId4"/>
    <p:sldId id="365" r:id="rId5"/>
    <p:sldId id="316" r:id="rId6"/>
    <p:sldId id="311" r:id="rId7"/>
    <p:sldId id="317" r:id="rId8"/>
    <p:sldId id="313" r:id="rId9"/>
    <p:sldId id="368" r:id="rId10"/>
    <p:sldId id="369" r:id="rId11"/>
    <p:sldId id="367" r:id="rId12"/>
    <p:sldId id="345" r:id="rId13"/>
    <p:sldId id="319" r:id="rId14"/>
    <p:sldId id="351" r:id="rId15"/>
    <p:sldId id="320" r:id="rId16"/>
    <p:sldId id="348" r:id="rId17"/>
    <p:sldId id="350" r:id="rId18"/>
    <p:sldId id="383" r:id="rId19"/>
    <p:sldId id="337" r:id="rId20"/>
    <p:sldId id="300" r:id="rId21"/>
    <p:sldId id="301" r:id="rId22"/>
    <p:sldId id="303" r:id="rId23"/>
    <p:sldId id="304" r:id="rId24"/>
    <p:sldId id="305" r:id="rId25"/>
    <p:sldId id="384" r:id="rId26"/>
    <p:sldId id="326" r:id="rId27"/>
    <p:sldId id="302" r:id="rId28"/>
    <p:sldId id="382" r:id="rId29"/>
    <p:sldId id="385" r:id="rId30"/>
    <p:sldId id="386" r:id="rId31"/>
    <p:sldId id="397" r:id="rId32"/>
    <p:sldId id="398" r:id="rId33"/>
    <p:sldId id="3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5"/>
    <p:restoredTop sz="81536"/>
  </p:normalViewPr>
  <p:slideViewPr>
    <p:cSldViewPr snapToGrid="0" snapToObjects="1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Here, I need to make a brief</a:t>
            </a:r>
            <a:r>
              <a:rPr lang="en-US" baseline="0" dirty="0"/>
              <a:t> introduction to genotyping by sequencing. This flowchart shows the protocol of GBS. The DNA samples are digested with enzyme and </a:t>
            </a:r>
            <a:r>
              <a:rPr lang="en-US" baseline="0" dirty="0" err="1"/>
              <a:t>barcoded</a:t>
            </a:r>
            <a:r>
              <a:rPr lang="en-US" baseline="0" dirty="0"/>
              <a:t>. Then we pool the DNA and do the PCR. Eventually the samples are sequenced in </a:t>
            </a:r>
            <a:r>
              <a:rPr lang="en-US" baseline="0" dirty="0" err="1"/>
              <a:t>Illumina</a:t>
            </a:r>
            <a:r>
              <a:rPr lang="en-US" baseline="0" dirty="0"/>
              <a:t> sequencer. This protocol is more simpler than the similar methods, like </a:t>
            </a:r>
            <a:r>
              <a:rPr lang="en-US" baseline="0" dirty="0" err="1"/>
              <a:t>rrl</a:t>
            </a:r>
            <a:r>
              <a:rPr lang="en-US" baseline="0" dirty="0"/>
              <a:t> and rad.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C2B-F93E-48C7-AB88-3ADF733725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Besides, the GBS is cost</a:t>
            </a:r>
            <a:r>
              <a:rPr lang="en-US" baseline="0" dirty="0"/>
              <a:t> effective. One sample only costs 9 </a:t>
            </a:r>
            <a:r>
              <a:rPr lang="en-US" baseline="0" dirty="0" err="1"/>
              <a:t>dollors</a:t>
            </a:r>
            <a:r>
              <a:rPr lang="en-US" baseline="0" dirty="0"/>
              <a:t>, if 384 </a:t>
            </a:r>
            <a:r>
              <a:rPr lang="en-US" baseline="0" dirty="0" err="1"/>
              <a:t>plex</a:t>
            </a:r>
            <a:r>
              <a:rPr lang="en-US" baseline="0" dirty="0"/>
              <a:t> is used. Considering the coverage, we used the 96 </a:t>
            </a:r>
            <a:r>
              <a:rPr lang="en-US" baseline="0" dirty="0" err="1"/>
              <a:t>plex</a:t>
            </a:r>
            <a:r>
              <a:rPr lang="en-US" baseline="0" dirty="0"/>
              <a:t> protocol on all the </a:t>
            </a:r>
            <a:r>
              <a:rPr lang="en-US" baseline="0" dirty="0" err="1"/>
              <a:t>switchgrass</a:t>
            </a:r>
            <a:r>
              <a:rPr lang="en-US" baseline="0" dirty="0"/>
              <a:t>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C2B-F93E-48C7-AB88-3ADF733725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333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A9FC-A4A5-4154-8483-EDC74FEF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6: Genotyping By Sequencing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26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Ladder of DNA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164"/>
            <a:ext cx="5486400" cy="111283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dNTP</a:t>
            </a:r>
            <a:r>
              <a:rPr lang="en-US" dirty="0"/>
              <a:t> (</a:t>
            </a:r>
            <a:r>
              <a:rPr lang="en-US" dirty="0" err="1"/>
              <a:t>deoxynucleotides</a:t>
            </a:r>
            <a:r>
              <a:rPr lang="en-US" dirty="0"/>
              <a:t>)</a:t>
            </a:r>
          </a:p>
          <a:p>
            <a:r>
              <a:rPr lang="en-US" dirty="0" err="1"/>
              <a:t>ddNTP</a:t>
            </a:r>
            <a:r>
              <a:rPr lang="en-US" dirty="0"/>
              <a:t>: (</a:t>
            </a:r>
            <a:r>
              <a:rPr lang="en-US" dirty="0" err="1"/>
              <a:t>dideoxynucleotides</a:t>
            </a:r>
            <a:r>
              <a:rPr lang="en-US" dirty="0"/>
              <a:t>): chain reaction terminator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077" r="68127"/>
          <a:stretch/>
        </p:blipFill>
        <p:spPr>
          <a:xfrm>
            <a:off x="7391400" y="1379832"/>
            <a:ext cx="3200400" cy="53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5344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st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Generation DNA sequencing</a:t>
            </a:r>
          </a:p>
        </p:txBody>
      </p:sp>
      <p:pic>
        <p:nvPicPr>
          <p:cNvPr id="47107" name="Picture 3" descr="Sanger capillary sequenc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6350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Sanger capillary sequence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5650" y="1362075"/>
            <a:ext cx="2139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Sanger capillary sequencer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1054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Sanger capillary sequencer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495676"/>
            <a:ext cx="2133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8" descr="sanger_sequencing_read_display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502920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1905000" y="762001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Fred Sanger and Alan R. Coulson, </a:t>
            </a:r>
            <a:r>
              <a:rPr lang="en-US" i="1"/>
              <a:t>Nature 24, 687–695 (1977)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916847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nd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generation sequencing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924641" y="2687799"/>
            <a:ext cx="8382000" cy="20788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Sequencing-by-synthesis  by 454 Life Science: </a:t>
            </a:r>
            <a:r>
              <a:rPr lang="fr-FR" dirty="0" err="1"/>
              <a:t>Margulies</a:t>
            </a:r>
            <a:r>
              <a:rPr lang="fr-FR" dirty="0"/>
              <a:t>, M. et al. Nature 437, 376–380 (2005).</a:t>
            </a:r>
            <a:endParaRPr lang="en-US" dirty="0"/>
          </a:p>
          <a:p>
            <a:r>
              <a:rPr lang="en-US" dirty="0"/>
              <a:t>Multiplex </a:t>
            </a:r>
            <a:r>
              <a:rPr lang="en-US" dirty="0" err="1"/>
              <a:t>Polony</a:t>
            </a:r>
            <a:r>
              <a:rPr lang="en-US" dirty="0"/>
              <a:t> sequencing by George M. Church lab at Harvard Medical School:  </a:t>
            </a:r>
            <a:r>
              <a:rPr lang="en-US" dirty="0" err="1"/>
              <a:t>Shendure</a:t>
            </a:r>
            <a:r>
              <a:rPr lang="en-US" dirty="0"/>
              <a:t>, J. et al. Science 309, 1728–1732 (2005).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71801" y="4953000"/>
            <a:ext cx="5821363" cy="958850"/>
            <a:chOff x="-20" y="1376"/>
            <a:chExt cx="3667" cy="60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-20" y="1376"/>
              <a:ext cx="586" cy="604"/>
              <a:chOff x="316" y="625"/>
              <a:chExt cx="835" cy="777"/>
            </a:xfrm>
          </p:grpSpPr>
          <p:grpSp>
            <p:nvGrpSpPr>
              <p:cNvPr id="36" name="Group 5"/>
              <p:cNvGrpSpPr>
                <a:grpSpLocks/>
              </p:cNvGrpSpPr>
              <p:nvPr/>
            </p:nvGrpSpPr>
            <p:grpSpPr bwMode="auto">
              <a:xfrm>
                <a:off x="316" y="625"/>
                <a:ext cx="835" cy="777"/>
                <a:chOff x="316" y="625"/>
                <a:chExt cx="835" cy="777"/>
              </a:xfrm>
            </p:grpSpPr>
            <p:graphicFrame>
              <p:nvGraphicFramePr>
                <p:cNvPr id="39" name="Object 6"/>
                <p:cNvGraphicFramePr>
                  <a:graphicFrameLocks noChangeAspect="1"/>
                </p:cNvGraphicFramePr>
                <p:nvPr/>
              </p:nvGraphicFramePr>
              <p:xfrm>
                <a:off x="316" y="68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9" name="Photo Editor Photo" r:id="rId3" imgW="1325995" imgH="1135478" progId="">
                        <p:embed/>
                      </p:oleObj>
                    </mc:Choice>
                    <mc:Fallback>
                      <p:oleObj name="Photo Editor Photo" r:id="rId3" imgW="1325995" imgH="1135478" progId="">
                        <p:embed/>
                        <p:pic>
                          <p:nvPicPr>
                            <p:cNvPr id="39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" y="68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6" y="62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1</a:t>
                  </a:r>
                </a:p>
              </p:txBody>
            </p:sp>
          </p:grpSp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532" y="759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auto">
              <a:xfrm>
                <a:off x="810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585" y="1377"/>
              <a:ext cx="617" cy="586"/>
              <a:chOff x="1178" y="626"/>
              <a:chExt cx="880" cy="754"/>
            </a:xfrm>
          </p:grpSpPr>
          <p:grpSp>
            <p:nvGrpSpPr>
              <p:cNvPr id="31" name="Group 11"/>
              <p:cNvGrpSpPr>
                <a:grpSpLocks/>
              </p:cNvGrpSpPr>
              <p:nvPr/>
            </p:nvGrpSpPr>
            <p:grpSpPr bwMode="auto">
              <a:xfrm>
                <a:off x="1178" y="626"/>
                <a:ext cx="880" cy="754"/>
                <a:chOff x="1178" y="626"/>
                <a:chExt cx="880" cy="754"/>
              </a:xfrm>
            </p:grpSpPr>
            <p:graphicFrame>
              <p:nvGraphicFramePr>
                <p:cNvPr id="34" name="Object 12"/>
                <p:cNvGraphicFramePr>
                  <a:graphicFrameLocks noChangeAspect="1"/>
                </p:cNvGraphicFramePr>
                <p:nvPr/>
              </p:nvGraphicFramePr>
              <p:xfrm>
                <a:off x="1223" y="665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0" name="Photo Editor Photo" r:id="rId5" imgW="1325995" imgH="1135478" progId="">
                        <p:embed/>
                      </p:oleObj>
                    </mc:Choice>
                    <mc:Fallback>
                      <p:oleObj name="Photo Editor Photo" r:id="rId5" imgW="1325995" imgH="1135478" progId="">
                        <p:embed/>
                        <p:pic>
                          <p:nvPicPr>
                            <p:cNvPr id="34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3" y="665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78" y="626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>
                <a:off x="1379" y="76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auto">
              <a:xfrm>
                <a:off x="1678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199" y="1389"/>
              <a:ext cx="611" cy="573"/>
              <a:chOff x="2054" y="634"/>
              <a:chExt cx="871" cy="738"/>
            </a:xfrm>
          </p:grpSpPr>
          <p:graphicFrame>
            <p:nvGraphicFramePr>
              <p:cNvPr id="29" name="Object 17"/>
              <p:cNvGraphicFramePr>
                <a:graphicFrameLocks noChangeAspect="1"/>
              </p:cNvGraphicFramePr>
              <p:nvPr/>
            </p:nvGraphicFramePr>
            <p:xfrm>
              <a:off x="2090" y="657"/>
              <a:ext cx="835" cy="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" name="Photo Editor Photo" r:id="rId7" imgW="1325995" imgH="1135478" progId="">
                      <p:embed/>
                    </p:oleObj>
                  </mc:Choice>
                  <mc:Fallback>
                    <p:oleObj name="Photo Editor Photo" r:id="rId7" imgW="1325995" imgH="1135478" progId="">
                      <p:embed/>
                      <p:pic>
                        <p:nvPicPr>
                          <p:cNvPr id="29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0" y="657"/>
                            <a:ext cx="835" cy="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054" y="634"/>
                <a:ext cx="28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FFFF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349" y="1469"/>
              <a:ext cx="302" cy="373"/>
              <a:chOff x="2548" y="580"/>
              <a:chExt cx="531" cy="595"/>
            </a:xfrm>
          </p:grpSpPr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2548" y="580"/>
                <a:ext cx="197" cy="198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>
                <a:off x="2882" y="976"/>
                <a:ext cx="197" cy="199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809" y="1395"/>
              <a:ext cx="616" cy="573"/>
              <a:chOff x="2929" y="635"/>
              <a:chExt cx="879" cy="737"/>
            </a:xfrm>
          </p:grpSpPr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2929" y="635"/>
                <a:ext cx="879" cy="737"/>
                <a:chOff x="2929" y="635"/>
                <a:chExt cx="879" cy="737"/>
              </a:xfrm>
            </p:grpSpPr>
            <p:graphicFrame>
              <p:nvGraphicFramePr>
                <p:cNvPr id="25" name="Object 43"/>
                <p:cNvGraphicFramePr>
                  <a:graphicFrameLocks noChangeAspect="1"/>
                </p:cNvGraphicFramePr>
                <p:nvPr/>
              </p:nvGraphicFramePr>
              <p:xfrm>
                <a:off x="2973" y="65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2" name="Photo Editor Photo" r:id="rId9" imgW="1325995" imgH="1135478" progId="">
                        <p:embed/>
                      </p:oleObj>
                    </mc:Choice>
                    <mc:Fallback>
                      <p:oleObj name="Photo Editor Photo" r:id="rId9" imgW="1325995" imgH="1135478" progId="">
                        <p:embed/>
                        <p:pic>
                          <p:nvPicPr>
                            <p:cNvPr id="25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3" y="65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9" y="63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4</a:t>
                  </a:r>
                </a:p>
              </p:txBody>
            </p:sp>
          </p:grpSp>
          <p:sp>
            <p:nvSpPr>
              <p:cNvPr id="23" name="Oval 45"/>
              <p:cNvSpPr>
                <a:spLocks noChangeArrowheads="1"/>
              </p:cNvSpPr>
              <p:nvPr/>
            </p:nvSpPr>
            <p:spPr bwMode="auto">
              <a:xfrm>
                <a:off x="3145" y="754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6"/>
              <p:cNvSpPr>
                <a:spLocks noChangeArrowheads="1"/>
              </p:cNvSpPr>
              <p:nvPr/>
            </p:nvSpPr>
            <p:spPr bwMode="auto">
              <a:xfrm>
                <a:off x="3416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2420" y="1380"/>
              <a:ext cx="614" cy="588"/>
              <a:chOff x="3819" y="616"/>
              <a:chExt cx="877" cy="756"/>
            </a:xfrm>
          </p:grpSpPr>
          <p:grpSp>
            <p:nvGrpSpPr>
              <p:cNvPr id="17" name="Group 48"/>
              <p:cNvGrpSpPr>
                <a:grpSpLocks/>
              </p:cNvGrpSpPr>
              <p:nvPr/>
            </p:nvGrpSpPr>
            <p:grpSpPr bwMode="auto">
              <a:xfrm>
                <a:off x="3819" y="616"/>
                <a:ext cx="877" cy="756"/>
                <a:chOff x="3784" y="609"/>
                <a:chExt cx="877" cy="756"/>
              </a:xfrm>
            </p:grpSpPr>
            <p:graphicFrame>
              <p:nvGraphicFramePr>
                <p:cNvPr id="20" name="Object 49"/>
                <p:cNvGraphicFramePr>
                  <a:graphicFrameLocks noChangeAspect="1"/>
                </p:cNvGraphicFramePr>
                <p:nvPr/>
              </p:nvGraphicFramePr>
              <p:xfrm>
                <a:off x="3826" y="650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3" name="Photo Editor Photo" r:id="rId11" imgW="1325995" imgH="1135478" progId="">
                        <p:embed/>
                      </p:oleObj>
                    </mc:Choice>
                    <mc:Fallback>
                      <p:oleObj name="Photo Editor Photo" r:id="rId11" imgW="1325995" imgH="1135478" progId="">
                        <p:embed/>
                        <p:pic>
                          <p:nvPicPr>
                            <p:cNvPr id="20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6" y="650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84" y="609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5</a:t>
                  </a:r>
                </a:p>
              </p:txBody>
            </p:sp>
          </p:grpSp>
          <p:sp>
            <p:nvSpPr>
              <p:cNvPr id="18" name="Oval 51"/>
              <p:cNvSpPr>
                <a:spLocks noChangeArrowheads="1"/>
              </p:cNvSpPr>
              <p:nvPr/>
            </p:nvSpPr>
            <p:spPr bwMode="auto">
              <a:xfrm>
                <a:off x="4036" y="74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52"/>
              <p:cNvSpPr>
                <a:spLocks noChangeArrowheads="1"/>
              </p:cNvSpPr>
              <p:nvPr/>
            </p:nvSpPr>
            <p:spPr bwMode="auto">
              <a:xfrm>
                <a:off x="4300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3028" y="1385"/>
              <a:ext cx="619" cy="583"/>
              <a:chOff x="284" y="1424"/>
              <a:chExt cx="883" cy="750"/>
            </a:xfrm>
          </p:grpSpPr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284" y="1424"/>
                <a:ext cx="883" cy="750"/>
                <a:chOff x="284" y="1424"/>
                <a:chExt cx="883" cy="750"/>
              </a:xfrm>
            </p:grpSpPr>
            <p:graphicFrame>
              <p:nvGraphicFramePr>
                <p:cNvPr id="15" name="Object 55"/>
                <p:cNvGraphicFramePr>
                  <a:graphicFrameLocks noChangeAspect="1"/>
                </p:cNvGraphicFramePr>
                <p:nvPr/>
              </p:nvGraphicFramePr>
              <p:xfrm>
                <a:off x="332" y="1459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4" name="Photo Editor Photo" r:id="rId13" imgW="1325995" imgH="1135478" progId="">
                        <p:embed/>
                      </p:oleObj>
                    </mc:Choice>
                    <mc:Fallback>
                      <p:oleObj name="Photo Editor Photo" r:id="rId13" imgW="1325995" imgH="1135478" progId="">
                        <p:embed/>
                        <p:pic>
                          <p:nvPicPr>
                            <p:cNvPr id="15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459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4" y="1424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6</a:t>
                  </a:r>
                </a:p>
              </p:txBody>
            </p:sp>
          </p:grpSp>
          <p:sp>
            <p:nvSpPr>
              <p:cNvPr id="13" name="Oval 57"/>
              <p:cNvSpPr>
                <a:spLocks noChangeArrowheads="1"/>
              </p:cNvSpPr>
              <p:nvPr/>
            </p:nvSpPr>
            <p:spPr bwMode="auto">
              <a:xfrm>
                <a:off x="509" y="153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58"/>
              <p:cNvSpPr>
                <a:spLocks noChangeArrowheads="1"/>
              </p:cNvSpPr>
              <p:nvPr/>
            </p:nvSpPr>
            <p:spPr bwMode="auto">
              <a:xfrm>
                <a:off x="773" y="1851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3201"/>
          <a:stretch/>
        </p:blipFill>
        <p:spPr bwMode="auto">
          <a:xfrm>
            <a:off x="2090010" y="1249801"/>
            <a:ext cx="7010400" cy="407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825130" y="5441950"/>
            <a:ext cx="5821363" cy="958850"/>
            <a:chOff x="-20" y="1376"/>
            <a:chExt cx="3667" cy="604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-20" y="1376"/>
              <a:ext cx="586" cy="604"/>
              <a:chOff x="316" y="625"/>
              <a:chExt cx="835" cy="777"/>
            </a:xfrm>
          </p:grpSpPr>
          <p:grpSp>
            <p:nvGrpSpPr>
              <p:cNvPr id="45" name="Group 5"/>
              <p:cNvGrpSpPr>
                <a:grpSpLocks/>
              </p:cNvGrpSpPr>
              <p:nvPr/>
            </p:nvGrpSpPr>
            <p:grpSpPr bwMode="auto">
              <a:xfrm>
                <a:off x="316" y="625"/>
                <a:ext cx="835" cy="777"/>
                <a:chOff x="316" y="625"/>
                <a:chExt cx="835" cy="777"/>
              </a:xfrm>
            </p:grpSpPr>
            <p:graphicFrame>
              <p:nvGraphicFramePr>
                <p:cNvPr id="48" name="Object 6"/>
                <p:cNvGraphicFramePr>
                  <a:graphicFrameLocks noChangeAspect="1"/>
                </p:cNvGraphicFramePr>
                <p:nvPr/>
              </p:nvGraphicFramePr>
              <p:xfrm>
                <a:off x="316" y="68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3" name="Photo Editor Photo" r:id="rId4" imgW="1325995" imgH="1135478" progId="">
                        <p:embed/>
                      </p:oleObj>
                    </mc:Choice>
                    <mc:Fallback>
                      <p:oleObj name="Photo Editor Photo" r:id="rId4" imgW="1325995" imgH="1135478" progId="">
                        <p:embed/>
                        <p:pic>
                          <p:nvPicPr>
                            <p:cNvPr id="48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6" y="68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6" y="62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1</a:t>
                  </a:r>
                </a:p>
              </p:txBody>
            </p:sp>
          </p:grpSp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532" y="759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810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585" y="1377"/>
              <a:ext cx="617" cy="586"/>
              <a:chOff x="1178" y="626"/>
              <a:chExt cx="880" cy="754"/>
            </a:xfrm>
          </p:grpSpPr>
          <p:grpSp>
            <p:nvGrpSpPr>
              <p:cNvPr id="40" name="Group 11"/>
              <p:cNvGrpSpPr>
                <a:grpSpLocks/>
              </p:cNvGrpSpPr>
              <p:nvPr/>
            </p:nvGrpSpPr>
            <p:grpSpPr bwMode="auto">
              <a:xfrm>
                <a:off x="1178" y="626"/>
                <a:ext cx="880" cy="754"/>
                <a:chOff x="1178" y="626"/>
                <a:chExt cx="880" cy="754"/>
              </a:xfrm>
            </p:grpSpPr>
            <p:graphicFrame>
              <p:nvGraphicFramePr>
                <p:cNvPr id="43" name="Object 12"/>
                <p:cNvGraphicFramePr>
                  <a:graphicFrameLocks noChangeAspect="1"/>
                </p:cNvGraphicFramePr>
                <p:nvPr/>
              </p:nvGraphicFramePr>
              <p:xfrm>
                <a:off x="1223" y="665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4" name="Photo Editor Photo" r:id="rId6" imgW="1325995" imgH="1135478" progId="">
                        <p:embed/>
                      </p:oleObj>
                    </mc:Choice>
                    <mc:Fallback>
                      <p:oleObj name="Photo Editor Photo" r:id="rId6" imgW="1325995" imgH="1135478" progId="">
                        <p:embed/>
                        <p:pic>
                          <p:nvPicPr>
                            <p:cNvPr id="43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3" y="665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78" y="626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41" name="Oval 14"/>
              <p:cNvSpPr>
                <a:spLocks noChangeArrowheads="1"/>
              </p:cNvSpPr>
              <p:nvPr/>
            </p:nvSpPr>
            <p:spPr bwMode="auto">
              <a:xfrm>
                <a:off x="1379" y="76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auto">
              <a:xfrm>
                <a:off x="1678" y="1066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199" y="1389"/>
              <a:ext cx="611" cy="573"/>
              <a:chOff x="2054" y="634"/>
              <a:chExt cx="871" cy="738"/>
            </a:xfrm>
          </p:grpSpPr>
          <p:graphicFrame>
            <p:nvGraphicFramePr>
              <p:cNvPr id="38" name="Object 17"/>
              <p:cNvGraphicFramePr>
                <a:graphicFrameLocks noChangeAspect="1"/>
              </p:cNvGraphicFramePr>
              <p:nvPr/>
            </p:nvGraphicFramePr>
            <p:xfrm>
              <a:off x="2090" y="657"/>
              <a:ext cx="835" cy="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5" name="Photo Editor Photo" r:id="rId8" imgW="1325995" imgH="1135478" progId="">
                      <p:embed/>
                    </p:oleObj>
                  </mc:Choice>
                  <mc:Fallback>
                    <p:oleObj name="Photo Editor Photo" r:id="rId8" imgW="1325995" imgH="1135478" progId="">
                      <p:embed/>
                      <p:pic>
                        <p:nvPicPr>
                          <p:cNvPr id="38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0" y="657"/>
                            <a:ext cx="835" cy="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2054" y="634"/>
                <a:ext cx="28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FFFF"/>
                    </a:solidFill>
                    <a:latin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1349" y="1469"/>
              <a:ext cx="302" cy="373"/>
              <a:chOff x="2548" y="580"/>
              <a:chExt cx="531" cy="595"/>
            </a:xfrm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2548" y="580"/>
                <a:ext cx="197" cy="198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auto">
              <a:xfrm>
                <a:off x="2882" y="976"/>
                <a:ext cx="197" cy="199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1809" y="1395"/>
              <a:ext cx="616" cy="573"/>
              <a:chOff x="2929" y="635"/>
              <a:chExt cx="879" cy="737"/>
            </a:xfrm>
          </p:grpSpPr>
          <p:grpSp>
            <p:nvGrpSpPr>
              <p:cNvPr id="31" name="Group 42"/>
              <p:cNvGrpSpPr>
                <a:grpSpLocks/>
              </p:cNvGrpSpPr>
              <p:nvPr/>
            </p:nvGrpSpPr>
            <p:grpSpPr bwMode="auto">
              <a:xfrm>
                <a:off x="2929" y="635"/>
                <a:ext cx="879" cy="737"/>
                <a:chOff x="2929" y="635"/>
                <a:chExt cx="879" cy="737"/>
              </a:xfrm>
            </p:grpSpPr>
            <p:graphicFrame>
              <p:nvGraphicFramePr>
                <p:cNvPr id="34" name="Object 43"/>
                <p:cNvGraphicFramePr>
                  <a:graphicFrameLocks noChangeAspect="1"/>
                </p:cNvGraphicFramePr>
                <p:nvPr/>
              </p:nvGraphicFramePr>
              <p:xfrm>
                <a:off x="2973" y="657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6" name="Photo Editor Photo" r:id="rId10" imgW="1325995" imgH="1135478" progId="">
                        <p:embed/>
                      </p:oleObj>
                    </mc:Choice>
                    <mc:Fallback>
                      <p:oleObj name="Photo Editor Photo" r:id="rId10" imgW="1325995" imgH="1135478" progId="">
                        <p:embed/>
                        <p:pic>
                          <p:nvPicPr>
                            <p:cNvPr id="34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3" y="657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9" y="635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4</a:t>
                  </a:r>
                </a:p>
              </p:txBody>
            </p:sp>
          </p:grpSp>
          <p:sp>
            <p:nvSpPr>
              <p:cNvPr id="32" name="Oval 45"/>
              <p:cNvSpPr>
                <a:spLocks noChangeArrowheads="1"/>
              </p:cNvSpPr>
              <p:nvPr/>
            </p:nvSpPr>
            <p:spPr bwMode="auto">
              <a:xfrm>
                <a:off x="3145" y="754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46"/>
              <p:cNvSpPr>
                <a:spLocks noChangeArrowheads="1"/>
              </p:cNvSpPr>
              <p:nvPr/>
            </p:nvSpPr>
            <p:spPr bwMode="auto">
              <a:xfrm>
                <a:off x="3416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47"/>
            <p:cNvGrpSpPr>
              <a:grpSpLocks/>
            </p:cNvGrpSpPr>
            <p:nvPr/>
          </p:nvGrpSpPr>
          <p:grpSpPr bwMode="auto">
            <a:xfrm>
              <a:off x="2423" y="1380"/>
              <a:ext cx="614" cy="588"/>
              <a:chOff x="3819" y="616"/>
              <a:chExt cx="876" cy="756"/>
            </a:xfrm>
          </p:grpSpPr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3819" y="616"/>
                <a:ext cx="876" cy="756"/>
                <a:chOff x="3784" y="609"/>
                <a:chExt cx="876" cy="756"/>
              </a:xfrm>
            </p:grpSpPr>
            <p:graphicFrame>
              <p:nvGraphicFramePr>
                <p:cNvPr id="29" name="Object 49"/>
                <p:cNvGraphicFramePr>
                  <a:graphicFrameLocks noChangeAspect="1"/>
                </p:cNvGraphicFramePr>
                <p:nvPr/>
              </p:nvGraphicFramePr>
              <p:xfrm>
                <a:off x="3825" y="650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7" name="Photo Editor Photo" r:id="rId12" imgW="1325995" imgH="1135478" progId="">
                        <p:embed/>
                      </p:oleObj>
                    </mc:Choice>
                    <mc:Fallback>
                      <p:oleObj name="Photo Editor Photo" r:id="rId12" imgW="1325995" imgH="1135478" progId="">
                        <p:embed/>
                        <p:pic>
                          <p:nvPicPr>
                            <p:cNvPr id="29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5" y="650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784" y="609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5</a:t>
                  </a:r>
                </a:p>
              </p:txBody>
            </p:sp>
          </p:grpSp>
          <p:sp>
            <p:nvSpPr>
              <p:cNvPr id="27" name="Oval 51"/>
              <p:cNvSpPr>
                <a:spLocks noChangeArrowheads="1"/>
              </p:cNvSpPr>
              <p:nvPr/>
            </p:nvSpPr>
            <p:spPr bwMode="auto">
              <a:xfrm>
                <a:off x="4036" y="740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52"/>
              <p:cNvSpPr>
                <a:spLocks noChangeArrowheads="1"/>
              </p:cNvSpPr>
              <p:nvPr/>
            </p:nvSpPr>
            <p:spPr bwMode="auto">
              <a:xfrm>
                <a:off x="4300" y="104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3028" y="1385"/>
              <a:ext cx="619" cy="583"/>
              <a:chOff x="284" y="1424"/>
              <a:chExt cx="883" cy="750"/>
            </a:xfrm>
          </p:grpSpPr>
          <p:grpSp>
            <p:nvGrpSpPr>
              <p:cNvPr id="21" name="Group 54"/>
              <p:cNvGrpSpPr>
                <a:grpSpLocks/>
              </p:cNvGrpSpPr>
              <p:nvPr/>
            </p:nvGrpSpPr>
            <p:grpSpPr bwMode="auto">
              <a:xfrm>
                <a:off x="284" y="1424"/>
                <a:ext cx="883" cy="750"/>
                <a:chOff x="284" y="1424"/>
                <a:chExt cx="883" cy="750"/>
              </a:xfrm>
            </p:grpSpPr>
            <p:graphicFrame>
              <p:nvGraphicFramePr>
                <p:cNvPr id="24" name="Object 55"/>
                <p:cNvGraphicFramePr>
                  <a:graphicFrameLocks noChangeAspect="1"/>
                </p:cNvGraphicFramePr>
                <p:nvPr/>
              </p:nvGraphicFramePr>
              <p:xfrm>
                <a:off x="332" y="1459"/>
                <a:ext cx="835" cy="7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8" name="Photo Editor Photo" r:id="rId14" imgW="1325995" imgH="1135478" progId="">
                        <p:embed/>
                      </p:oleObj>
                    </mc:Choice>
                    <mc:Fallback>
                      <p:oleObj name="Photo Editor Photo" r:id="rId14" imgW="1325995" imgH="1135478" progId="">
                        <p:embed/>
                        <p:pic>
                          <p:nvPicPr>
                            <p:cNvPr id="24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" y="1459"/>
                              <a:ext cx="835" cy="7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4" y="1424"/>
                  <a:ext cx="281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solidFill>
                        <a:srgbClr val="FFFFFF"/>
                      </a:solidFill>
                      <a:latin typeface="Verdana" pitchFamily="34" charset="0"/>
                    </a:rPr>
                    <a:t>6</a:t>
                  </a:r>
                </a:p>
              </p:txBody>
            </p:sp>
          </p:grpSp>
          <p:sp>
            <p:nvSpPr>
              <p:cNvPr id="22" name="Oval 57"/>
              <p:cNvSpPr>
                <a:spLocks noChangeArrowheads="1"/>
              </p:cNvSpPr>
              <p:nvPr/>
            </p:nvSpPr>
            <p:spPr bwMode="auto">
              <a:xfrm>
                <a:off x="509" y="1537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58"/>
              <p:cNvSpPr>
                <a:spLocks noChangeArrowheads="1"/>
              </p:cNvSpPr>
              <p:nvPr/>
            </p:nvSpPr>
            <p:spPr bwMode="auto">
              <a:xfrm>
                <a:off x="773" y="1851"/>
                <a:ext cx="160" cy="160"/>
              </a:xfrm>
              <a:prstGeom prst="ellipse">
                <a:avLst/>
              </a:prstGeom>
              <a:noFill/>
              <a:ln w="28575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8001000" y="5973299"/>
            <a:ext cx="21336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FF00"/>
                </a:solidFill>
              </a:rPr>
              <a:t> </a:t>
            </a:r>
            <a:r>
              <a:rPr lang="en-GB" sz="24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7984222" y="5486400"/>
            <a:ext cx="21336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6666FF"/>
                </a:solidFill>
              </a:rPr>
              <a:t>G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3300"/>
                </a:solidFill>
              </a:rPr>
              <a:t>C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FF00"/>
                </a:solidFill>
              </a:rPr>
              <a:t>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CC00"/>
                </a:solidFill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3300"/>
                </a:solidFill>
              </a:rPr>
              <a:t>C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FF00"/>
                </a:solidFill>
              </a:rPr>
              <a:t> </a:t>
            </a:r>
            <a:r>
              <a:rPr lang="en-GB" sz="2400" dirty="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Sequencing-by-synthesis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1981200" y="7620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454 Life Science: </a:t>
            </a:r>
            <a:r>
              <a:rPr lang="fr-FR" dirty="0" err="1"/>
              <a:t>Margulies</a:t>
            </a:r>
            <a:r>
              <a:rPr lang="fr-FR" dirty="0"/>
              <a:t>, M. et al. Nature 437, 376–380 (2005).</a:t>
            </a:r>
            <a:endParaRPr lang="en-US" dirty="0"/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1664942" y="6525897"/>
            <a:ext cx="899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File:Sequencing_by_synthesis_Reversible_terminators.png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744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72200" y="1920085"/>
            <a:ext cx="4038600" cy="4434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57201"/>
            <a:ext cx="8907945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80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1200" y="78400"/>
            <a:ext cx="8229600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Multiplex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Polony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sequencing</a:t>
            </a:r>
          </a:p>
        </p:txBody>
      </p:sp>
      <p:pic>
        <p:nvPicPr>
          <p:cNvPr id="50179" name="Picture 3" descr="1265496de08g2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1"/>
            <a:ext cx="70866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438400" y="6248400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http://wjingpan.blog.sohu.com/140002432.html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1981200" y="762001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George M. Church lab at Harvard Medical School:  </a:t>
            </a:r>
            <a:r>
              <a:rPr lang="en-US" dirty="0" err="1"/>
              <a:t>Shendure</a:t>
            </a:r>
            <a:r>
              <a:rPr lang="en-US" dirty="0"/>
              <a:t>, J. et al. Science 309, 1728–1732 (2005).</a:t>
            </a:r>
          </a:p>
        </p:txBody>
      </p:sp>
    </p:spTree>
    <p:extLst>
      <p:ext uri="{BB962C8B-B14F-4D97-AF65-F5344CB8AC3E}">
        <p14:creationId xmlns:p14="http://schemas.microsoft.com/office/powerpoint/2010/main" val="133695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84279"/>
            <a:ext cx="8001000" cy="534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2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3_4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/>
          <a:srcRect l="10547" t="11548" r="58228"/>
          <a:stretch/>
        </p:blipFill>
        <p:spPr>
          <a:xfrm>
            <a:off x="1752601" y="2286000"/>
            <a:ext cx="2251487" cy="3200400"/>
          </a:xfrm>
          <a:noFill/>
          <a:ln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86000" y="2286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Cluster Generation</a:t>
            </a:r>
          </a:p>
        </p:txBody>
      </p:sp>
      <p:pic>
        <p:nvPicPr>
          <p:cNvPr id="4" name="Picture 2" descr="5_6"/>
          <p:cNvPicPr>
            <a:picLocks noChangeAspect="1" noChangeArrowheads="1"/>
          </p:cNvPicPr>
          <p:nvPr/>
        </p:nvPicPr>
        <p:blipFill rotWithShape="1">
          <a:blip r:embed="rId3" cstate="print"/>
          <a:srcRect l="10547" t="11548" r="57846"/>
          <a:stretch/>
        </p:blipFill>
        <p:spPr>
          <a:xfrm>
            <a:off x="5985287" y="2286000"/>
            <a:ext cx="2286614" cy="3210960"/>
          </a:xfrm>
          <a:prstGeom prst="rect">
            <a:avLst/>
          </a:prstGeom>
          <a:noFill/>
          <a:ln/>
        </p:spPr>
      </p:pic>
      <p:pic>
        <p:nvPicPr>
          <p:cNvPr id="5" name="Picture 2" descr="3_4"/>
          <p:cNvPicPr>
            <a:picLocks noChangeAspect="1" noChangeArrowheads="1"/>
          </p:cNvPicPr>
          <p:nvPr/>
        </p:nvPicPr>
        <p:blipFill rotWithShape="1">
          <a:blip r:embed="rId2" cstate="print"/>
          <a:srcRect l="56752" t="11548" r="10547"/>
          <a:stretch/>
        </p:blipFill>
        <p:spPr bwMode="auto">
          <a:xfrm>
            <a:off x="3851687" y="2286000"/>
            <a:ext cx="2362200" cy="32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5_6"/>
          <p:cNvPicPr>
            <a:picLocks noChangeAspect="1" noChangeArrowheads="1"/>
          </p:cNvPicPr>
          <p:nvPr/>
        </p:nvPicPr>
        <p:blipFill rotWithShape="1">
          <a:blip r:embed="rId3" cstate="print"/>
          <a:srcRect l="57241" t="11548" r="10547"/>
          <a:stretch/>
        </p:blipFill>
        <p:spPr>
          <a:xfrm>
            <a:off x="8118888" y="2286000"/>
            <a:ext cx="2330355" cy="321096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3156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96068" y="1765300"/>
            <a:ext cx="7408333" cy="4457700"/>
          </a:xfrm>
        </p:spPr>
        <p:txBody>
          <a:bodyPr>
            <a:normAutofit/>
          </a:bodyPr>
          <a:lstStyle/>
          <a:p>
            <a:r>
              <a:rPr lang="en-US" dirty="0"/>
              <a:t>Physical Fragmentation</a:t>
            </a:r>
          </a:p>
          <a:p>
            <a:pPr marL="301943" lvl="1" indent="0">
              <a:buNone/>
            </a:pPr>
            <a:r>
              <a:rPr lang="en-US" dirty="0"/>
              <a:t>1) Acoustic shearing</a:t>
            </a:r>
          </a:p>
          <a:p>
            <a:pPr marL="301943" lvl="1" indent="0">
              <a:buNone/>
            </a:pPr>
            <a:r>
              <a:rPr lang="en-US" dirty="0"/>
              <a:t>2) Sonication</a:t>
            </a:r>
          </a:p>
          <a:p>
            <a:pPr marL="301943" lvl="1" indent="0">
              <a:buNone/>
            </a:pPr>
            <a:r>
              <a:rPr lang="en-US" dirty="0"/>
              <a:t>3) Hydrodynamic shear</a:t>
            </a:r>
          </a:p>
          <a:p>
            <a:r>
              <a:rPr lang="en-US" dirty="0"/>
              <a:t>Enzymatic Methods</a:t>
            </a:r>
          </a:p>
          <a:p>
            <a:pPr marL="301943" lvl="1" indent="0">
              <a:buNone/>
            </a:pPr>
            <a:r>
              <a:rPr lang="en-US" dirty="0"/>
              <a:t>4) DNase I or other restriction endonuclease, non-specific nuclease</a:t>
            </a:r>
          </a:p>
          <a:p>
            <a:pPr marL="301943" lvl="1" indent="0">
              <a:buNone/>
            </a:pPr>
            <a:r>
              <a:rPr lang="en-US" dirty="0"/>
              <a:t>5) </a:t>
            </a:r>
            <a:r>
              <a:rPr lang="en-US" dirty="0" err="1"/>
              <a:t>Transposase</a:t>
            </a:r>
            <a:endParaRPr lang="en-US" dirty="0"/>
          </a:p>
          <a:p>
            <a:r>
              <a:rPr lang="en-US" dirty="0"/>
              <a:t>Chemical Fragmentation        </a:t>
            </a:r>
          </a:p>
          <a:p>
            <a:pPr marL="301943" lvl="1" indent="0">
              <a:buNone/>
            </a:pPr>
            <a:r>
              <a:rPr lang="en-US" dirty="0"/>
              <a:t>6) Heat and divalent metal </a:t>
            </a:r>
            <a:r>
              <a:rPr lang="en-US" dirty="0" err="1"/>
              <a:t>cation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DNA/RNA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8904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" y="347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Reduced Genotyping Sequencing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2971800"/>
            <a:ext cx="91440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67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023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036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579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122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996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94500" y="2641600"/>
            <a:ext cx="0" cy="622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06700" y="3924300"/>
            <a:ext cx="5969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02300" y="3924300"/>
            <a:ext cx="3556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70600" y="3924300"/>
            <a:ext cx="7366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12200" y="3924300"/>
            <a:ext cx="787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67100" y="3924300"/>
            <a:ext cx="2184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8000" y="3924300"/>
            <a:ext cx="1803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57800" y="4902200"/>
            <a:ext cx="5969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57800" y="4546600"/>
            <a:ext cx="3556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57800" y="5207000"/>
            <a:ext cx="7366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800" y="5511800"/>
            <a:ext cx="787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6540500"/>
            <a:ext cx="2184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57800" y="6159500"/>
            <a:ext cx="1803400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ultiply 40"/>
          <p:cNvSpPr/>
          <p:nvPr/>
        </p:nvSpPr>
        <p:spPr>
          <a:xfrm>
            <a:off x="5613400" y="5753100"/>
            <a:ext cx="939800" cy="11049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57801" y="2272268"/>
            <a:ext cx="15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Restriction site</a:t>
            </a:r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18E62E9E-A82E-FA4C-8622-7BDED1DC71B3}"/>
              </a:ext>
            </a:extLst>
          </p:cNvPr>
          <p:cNvSpPr/>
          <p:nvPr/>
        </p:nvSpPr>
        <p:spPr>
          <a:xfrm>
            <a:off x="5275317" y="4330701"/>
            <a:ext cx="338083" cy="39895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markers</a:t>
            </a:r>
          </a:p>
          <a:p>
            <a:r>
              <a:rPr lang="en-US" dirty="0"/>
              <a:t>Sequencing</a:t>
            </a:r>
          </a:p>
          <a:p>
            <a:r>
              <a:rPr lang="en-US" dirty="0"/>
              <a:t>Full vs. </a:t>
            </a:r>
            <a:r>
              <a:rPr lang="en-US"/>
              <a:t>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Restriction enzymes: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ApeKI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164"/>
            <a:ext cx="5562600" cy="4389437"/>
          </a:xfrm>
        </p:spPr>
        <p:txBody>
          <a:bodyPr/>
          <a:lstStyle/>
          <a:p>
            <a:r>
              <a:rPr lang="en-US" dirty="0"/>
              <a:t>Recognition: 5’GCWGC3’</a:t>
            </a:r>
          </a:p>
          <a:p>
            <a:r>
              <a:rPr lang="en-US" dirty="0"/>
              <a:t>W: A or T</a:t>
            </a:r>
          </a:p>
          <a:p>
            <a:r>
              <a:rPr lang="en-US" dirty="0"/>
              <a:t>Expected size: </a:t>
            </a:r>
          </a:p>
          <a:p>
            <a:pPr lvl="1"/>
            <a:r>
              <a:rPr lang="en-US" dirty="0"/>
              <a:t>4x4x2x4x4=512bp= 0.5Kb</a:t>
            </a:r>
          </a:p>
          <a:p>
            <a:r>
              <a:rPr lang="en-US" dirty="0"/>
              <a:t>Genome coverage</a:t>
            </a:r>
          </a:p>
          <a:p>
            <a:pPr marL="393700" lvl="1" indent="0">
              <a:buNone/>
            </a:pPr>
            <a:r>
              <a:rPr lang="en-US" dirty="0"/>
              <a:t>100 </a:t>
            </a:r>
            <a:r>
              <a:rPr lang="en-US" dirty="0" err="1"/>
              <a:t>bp</a:t>
            </a:r>
            <a:r>
              <a:rPr lang="en-US" dirty="0"/>
              <a:t> read/512 </a:t>
            </a:r>
            <a:r>
              <a:rPr lang="en-US" dirty="0" err="1"/>
              <a:t>bp</a:t>
            </a:r>
            <a:r>
              <a:rPr lang="en-US" dirty="0"/>
              <a:t> size=20%</a:t>
            </a:r>
          </a:p>
          <a:p>
            <a:endParaRPr lang="en-US" dirty="0"/>
          </a:p>
        </p:txBody>
      </p:sp>
      <p:pic>
        <p:nvPicPr>
          <p:cNvPr id="4" name="Picture 3" descr="Screen Shot 2013-09-10 at 6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57400"/>
            <a:ext cx="296879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Restriction enzymes: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PstI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Recognition: 5’ CTGCAG3’</a:t>
            </a:r>
          </a:p>
          <a:p>
            <a:r>
              <a:rPr lang="en-US" dirty="0"/>
              <a:t>Expected size: 4^6=4096bp= 4Kb</a:t>
            </a:r>
          </a:p>
          <a:p>
            <a:r>
              <a:rPr lang="en-US" dirty="0"/>
              <a:t>Genome coverage</a:t>
            </a:r>
          </a:p>
          <a:p>
            <a:pPr marL="393700" lvl="1" indent="0">
              <a:buNone/>
            </a:pPr>
            <a:r>
              <a:rPr lang="en-US" dirty="0"/>
              <a:t>100 </a:t>
            </a:r>
            <a:r>
              <a:rPr lang="en-US" dirty="0" err="1"/>
              <a:t>bp</a:t>
            </a:r>
            <a:r>
              <a:rPr lang="en-US" dirty="0"/>
              <a:t> read/4096 </a:t>
            </a:r>
            <a:r>
              <a:rPr lang="en-US" dirty="0" err="1"/>
              <a:t>bp</a:t>
            </a:r>
            <a:r>
              <a:rPr lang="en-US" dirty="0"/>
              <a:t> size=2.5%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2 at 9.32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8457" r="5006" b="7434"/>
          <a:stretch/>
        </p:blipFill>
        <p:spPr>
          <a:xfrm>
            <a:off x="2458104" y="2471016"/>
            <a:ext cx="6838297" cy="43544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Multiplex barcode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905000" y="1524001"/>
            <a:ext cx="8382000" cy="990600"/>
          </a:xfrm>
        </p:spPr>
        <p:txBody>
          <a:bodyPr/>
          <a:lstStyle/>
          <a:p>
            <a:r>
              <a:rPr lang="en-US" dirty="0"/>
              <a:t>Aalborg University, Denmark:  Craig et al. Nat. Methods 2000, 5: 887–893.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426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4~8 bases</a:t>
            </a:r>
          </a:p>
        </p:txBody>
      </p:sp>
    </p:spTree>
    <p:extLst>
      <p:ext uri="{BB962C8B-B14F-4D97-AF65-F5344CB8AC3E}">
        <p14:creationId xmlns:p14="http://schemas.microsoft.com/office/powerpoint/2010/main" val="377464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Adapter and Barcode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8648700" cy="416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Sharon Mitchell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0" y="4267200"/>
            <a:ext cx="3276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67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Genotyping by sequencing (GBS)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513787" y="3213676"/>
            <a:ext cx="685800" cy="1423629"/>
            <a:chOff x="4953000" y="2952750"/>
            <a:chExt cx="685800" cy="1423629"/>
          </a:xfrm>
        </p:grpSpPr>
        <p:grpSp>
          <p:nvGrpSpPr>
            <p:cNvPr id="4" name="Group 518"/>
            <p:cNvGrpSpPr/>
            <p:nvPr/>
          </p:nvGrpSpPr>
          <p:grpSpPr>
            <a:xfrm>
              <a:off x="4953000" y="3200400"/>
              <a:ext cx="685800" cy="1175979"/>
              <a:chOff x="2924649" y="1038225"/>
              <a:chExt cx="419100" cy="82782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048000" y="12586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4200" y="11824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0" y="11062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C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24200" y="13348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1800" y="11824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F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24200" y="1066800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70C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48000" y="1411069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81325" y="1038225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7030A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71334" y="1172443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9966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17782" y="1350723"/>
                <a:ext cx="152400" cy="45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6666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5" name="Group 512"/>
              <p:cNvGrpSpPr/>
              <p:nvPr/>
            </p:nvGrpSpPr>
            <p:grpSpPr>
              <a:xfrm>
                <a:off x="2924649" y="1041730"/>
                <a:ext cx="419100" cy="819154"/>
                <a:chOff x="4334349" y="1022683"/>
                <a:chExt cx="419100" cy="8191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334349" y="1022684"/>
                  <a:ext cx="4191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4055478" y="1365584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4343874" y="1365583"/>
                  <a:ext cx="685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4390440" y="1693883"/>
                  <a:ext cx="152402" cy="1428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538183" y="1698959"/>
                  <a:ext cx="152402" cy="1428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630"/>
            <p:cNvGrpSpPr/>
            <p:nvPr/>
          </p:nvGrpSpPr>
          <p:grpSpPr>
            <a:xfrm>
              <a:off x="5046518" y="2952750"/>
              <a:ext cx="477982" cy="1332131"/>
              <a:chOff x="4191000" y="2895600"/>
              <a:chExt cx="477982" cy="13321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91000" y="35814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9966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43400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DA1F28">
                        <a:lumMod val="60000"/>
                        <a:lumOff val="40000"/>
                      </a:srgbClr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91000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EB641B">
                        <a:lumMod val="60000"/>
                        <a:lumOff val="40000"/>
                      </a:srgbClr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43400" y="28956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7D3C4A">
                        <a:lumMod val="75000"/>
                      </a:srgbClr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19600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29292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7200" y="29718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</p:grpSp>
      </p:grpSp>
      <p:grpSp>
        <p:nvGrpSpPr>
          <p:cNvPr id="23" name="Group 28"/>
          <p:cNvGrpSpPr/>
          <p:nvPr/>
        </p:nvGrpSpPr>
        <p:grpSpPr>
          <a:xfrm>
            <a:off x="7086600" y="3072705"/>
            <a:ext cx="698500" cy="1772814"/>
            <a:chOff x="6159500" y="2857500"/>
            <a:chExt cx="698500" cy="1772814"/>
          </a:xfrm>
        </p:grpSpPr>
        <p:grpSp>
          <p:nvGrpSpPr>
            <p:cNvPr id="29" name="Group 597"/>
            <p:cNvGrpSpPr/>
            <p:nvPr/>
          </p:nvGrpSpPr>
          <p:grpSpPr>
            <a:xfrm>
              <a:off x="6159500" y="2876550"/>
              <a:ext cx="698500" cy="1753764"/>
              <a:chOff x="4267200" y="457200"/>
              <a:chExt cx="698500" cy="1753764"/>
            </a:xfrm>
          </p:grpSpPr>
          <p:grpSp>
            <p:nvGrpSpPr>
              <p:cNvPr id="30" name="Group 393"/>
              <p:cNvGrpSpPr/>
              <p:nvPr/>
            </p:nvGrpSpPr>
            <p:grpSpPr>
              <a:xfrm>
                <a:off x="4419600" y="857250"/>
                <a:ext cx="304800" cy="1179731"/>
                <a:chOff x="4362450" y="990600"/>
                <a:chExt cx="304800" cy="1179731"/>
              </a:xfrm>
            </p:grpSpPr>
            <p:sp>
              <p:nvSpPr>
                <p:cNvPr id="170" name="TextBox 169"/>
                <p:cNvSpPr txBox="1"/>
                <p:nvPr/>
              </p:nvSpPr>
              <p:spPr>
                <a:xfrm>
                  <a:off x="4438650" y="12586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5148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4438650" y="11062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C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4514850" y="13348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B05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43624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B0F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4514850" y="1066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70C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4438650" y="14110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206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4371975" y="10382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7030A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4381500" y="13430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4514850" y="1143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9966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4476750" y="1524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438650" y="9906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C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4514850" y="1447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4495800" y="7620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6666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34" name="Group 422"/>
              <p:cNvGrpSpPr/>
              <p:nvPr/>
            </p:nvGrpSpPr>
            <p:grpSpPr>
              <a:xfrm>
                <a:off x="4343400" y="838200"/>
                <a:ext cx="342900" cy="1179731"/>
                <a:chOff x="4362450" y="990600"/>
                <a:chExt cx="342900" cy="1179731"/>
              </a:xfrm>
            </p:grpSpPr>
            <p:sp>
              <p:nvSpPr>
                <p:cNvPr id="159" name="TextBox 158"/>
                <p:cNvSpPr txBox="1"/>
                <p:nvPr/>
              </p:nvSpPr>
              <p:spPr>
                <a:xfrm>
                  <a:off x="4438650" y="12586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4552950" y="12205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4438650" y="11062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FFC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514850" y="13348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B05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362450" y="11824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B0F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4438650" y="1411069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206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4371975" y="10382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7030A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381500" y="1343025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476750" y="15240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4438650" y="9906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C0099"/>
                      </a:solidFill>
                      <a:latin typeface="Arial" charset="0"/>
                    </a:rPr>
                    <a:t>.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514850" y="1447800"/>
                  <a:ext cx="15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C00000"/>
                      </a:solidFill>
                      <a:latin typeface="Arial" charset="0"/>
                    </a:rPr>
                    <a:t>.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4391025" y="78241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562475" y="801469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C000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55" name="Group 519"/>
              <p:cNvGrpSpPr/>
              <p:nvPr/>
            </p:nvGrpSpPr>
            <p:grpSpPr>
              <a:xfrm>
                <a:off x="4267200" y="457200"/>
                <a:ext cx="698500" cy="1547020"/>
                <a:chOff x="4297680" y="914400"/>
                <a:chExt cx="419100" cy="1085853"/>
              </a:xfrm>
            </p:grpSpPr>
            <p:sp>
              <p:nvSpPr>
                <p:cNvPr id="132" name="TextBox 131"/>
                <p:cNvSpPr txBox="1"/>
                <p:nvPr/>
              </p:nvSpPr>
              <p:spPr>
                <a:xfrm>
                  <a:off x="4514850" y="914400"/>
                  <a:ext cx="152400" cy="453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grpSp>
              <p:nvGrpSpPr>
                <p:cNvPr id="57" name="Group 392"/>
                <p:cNvGrpSpPr/>
                <p:nvPr/>
              </p:nvGrpSpPr>
              <p:grpSpPr>
                <a:xfrm>
                  <a:off x="4362450" y="990600"/>
                  <a:ext cx="304800" cy="987060"/>
                  <a:chOff x="4362450" y="990600"/>
                  <a:chExt cx="304800" cy="987060"/>
                </a:xfrm>
              </p:grpSpPr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438650" y="12586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5148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4438650" y="11062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4514850" y="13348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43624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4514850" y="10668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438650" y="14110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4371975" y="10382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4381500" y="13430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4514850" y="1143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4476750" y="1524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4438650" y="9906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4514850" y="14478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60" name="Group 436"/>
                <p:cNvGrpSpPr/>
                <p:nvPr/>
              </p:nvGrpSpPr>
              <p:grpSpPr>
                <a:xfrm>
                  <a:off x="4343400" y="1096744"/>
                  <a:ext cx="323850" cy="795191"/>
                  <a:chOff x="4362450" y="1182469"/>
                  <a:chExt cx="323850" cy="795191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43624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4533900" y="1382494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4381500" y="13430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476750" y="1524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514850" y="1447800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66" name="Group 391"/>
                <p:cNvGrpSpPr/>
                <p:nvPr/>
              </p:nvGrpSpPr>
              <p:grpSpPr>
                <a:xfrm>
                  <a:off x="4297680" y="1181100"/>
                  <a:ext cx="419100" cy="819153"/>
                  <a:chOff x="4297680" y="1219200"/>
                  <a:chExt cx="419100" cy="819153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4297680" y="1219200"/>
                    <a:ext cx="4191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5400000">
                    <a:off x="4030980" y="15621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5400000">
                    <a:off x="4307205" y="15621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16200000" flipH="1">
                    <a:off x="4359592" y="1890712"/>
                    <a:ext cx="152402" cy="14287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H="1">
                    <a:off x="4511992" y="1895475"/>
                    <a:ext cx="152402" cy="14287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TextBox 60"/>
              <p:cNvSpPr txBox="1"/>
              <p:nvPr/>
            </p:nvSpPr>
            <p:spPr>
              <a:xfrm>
                <a:off x="4537075" y="638175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70400" y="1441369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648200" y="526969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43400" y="533400"/>
                <a:ext cx="277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419600" y="457200"/>
                <a:ext cx="277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grpSp>
            <p:nvGrpSpPr>
              <p:cNvPr id="67" name="Group 525"/>
              <p:cNvGrpSpPr/>
              <p:nvPr/>
            </p:nvGrpSpPr>
            <p:grpSpPr>
              <a:xfrm rot="10800000">
                <a:off x="4333875" y="594450"/>
                <a:ext cx="561975" cy="1207969"/>
                <a:chOff x="4343400" y="1113191"/>
                <a:chExt cx="337185" cy="847873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4488180" y="1166676"/>
                  <a:ext cx="152400" cy="453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grpSp>
              <p:nvGrpSpPr>
                <p:cNvPr id="68" name="Group 392"/>
                <p:cNvGrpSpPr/>
                <p:nvPr/>
              </p:nvGrpSpPr>
              <p:grpSpPr>
                <a:xfrm>
                  <a:off x="4362450" y="1113191"/>
                  <a:ext cx="318135" cy="847873"/>
                  <a:chOff x="4362450" y="1113191"/>
                  <a:chExt cx="318135" cy="847873"/>
                </a:xfrm>
              </p:grpSpPr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438650" y="13550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514850" y="12788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4438650" y="12026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4514850" y="14312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4362450" y="12788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396740" y="12201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4438650" y="15074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4371975" y="11345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4381500" y="14393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4442460" y="111319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528185" y="1506680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427220" y="127364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4434840" y="140639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70" name="Group 436"/>
                <p:cNvGrpSpPr/>
                <p:nvPr/>
              </p:nvGrpSpPr>
              <p:grpSpPr>
                <a:xfrm>
                  <a:off x="4343400" y="1193080"/>
                  <a:ext cx="323850" cy="720460"/>
                  <a:chOff x="4362450" y="1278805"/>
                  <a:chExt cx="323850" cy="720460"/>
                </a:xfrm>
              </p:grpSpPr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4362450" y="1278805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4533900" y="1478830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381500" y="14393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4453890" y="154560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453890" y="149212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</p:grpSp>
          <p:grpSp>
            <p:nvGrpSpPr>
              <p:cNvPr id="71" name="Group 553"/>
              <p:cNvGrpSpPr/>
              <p:nvPr/>
            </p:nvGrpSpPr>
            <p:grpSpPr>
              <a:xfrm>
                <a:off x="4394200" y="466724"/>
                <a:ext cx="539750" cy="1368863"/>
                <a:chOff x="4343400" y="1016855"/>
                <a:chExt cx="323850" cy="960805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4488180" y="1070340"/>
                  <a:ext cx="152400" cy="453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grpSp>
              <p:nvGrpSpPr>
                <p:cNvPr id="91" name="Group 392"/>
                <p:cNvGrpSpPr/>
                <p:nvPr/>
              </p:nvGrpSpPr>
              <p:grpSpPr>
                <a:xfrm>
                  <a:off x="4362450" y="1016855"/>
                  <a:ext cx="304800" cy="960805"/>
                  <a:chOff x="4362450" y="1016855"/>
                  <a:chExt cx="304800" cy="960805"/>
                </a:xfrm>
              </p:grpSpPr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438650" y="12586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5148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438650" y="11062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4514850" y="13348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3624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396740" y="11238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4438650" y="14110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371975" y="10382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4381500" y="13430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4442460" y="101685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4476750" y="1524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427220" y="117731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514850" y="14478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92" name="Group 436"/>
                <p:cNvGrpSpPr/>
                <p:nvPr/>
              </p:nvGrpSpPr>
              <p:grpSpPr>
                <a:xfrm>
                  <a:off x="4343400" y="1096744"/>
                  <a:ext cx="323850" cy="795191"/>
                  <a:chOff x="4362450" y="1182469"/>
                  <a:chExt cx="323850" cy="795191"/>
                </a:xfrm>
              </p:grpSpPr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362450" y="1182469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4533900" y="1382494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381500" y="134302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4476750" y="15240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514850" y="1447800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</p:grpSp>
          <p:grpSp>
            <p:nvGrpSpPr>
              <p:cNvPr id="112" name="Group 575"/>
              <p:cNvGrpSpPr/>
              <p:nvPr/>
            </p:nvGrpSpPr>
            <p:grpSpPr>
              <a:xfrm rot="10800000">
                <a:off x="4346575" y="842102"/>
                <a:ext cx="539750" cy="1368862"/>
                <a:chOff x="4343400" y="1113191"/>
                <a:chExt cx="323850" cy="960804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488180" y="1166675"/>
                  <a:ext cx="152400" cy="453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b="1" dirty="0">
                      <a:solidFill>
                        <a:srgbClr val="006666"/>
                      </a:solidFill>
                      <a:latin typeface="Arial" charset="0"/>
                    </a:rPr>
                    <a:t>.</a:t>
                  </a:r>
                </a:p>
              </p:txBody>
            </p:sp>
            <p:grpSp>
              <p:nvGrpSpPr>
                <p:cNvPr id="113" name="Group 392"/>
                <p:cNvGrpSpPr/>
                <p:nvPr/>
              </p:nvGrpSpPr>
              <p:grpSpPr>
                <a:xfrm>
                  <a:off x="4362450" y="1113191"/>
                  <a:ext cx="304800" cy="960804"/>
                  <a:chOff x="4362450" y="1113191"/>
                  <a:chExt cx="304800" cy="960804"/>
                </a:xfrm>
              </p:grpSpPr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438650" y="13550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514850" y="12788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38650" y="12026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C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514850" y="14312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5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362450" y="12788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396740" y="122016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70C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438650" y="15074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371975" y="113456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7030A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381500" y="143936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442460" y="1113191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FF99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476750" y="162033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427220" y="1273646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C0099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514850" y="1544136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133" name="Group 436"/>
                <p:cNvGrpSpPr/>
                <p:nvPr/>
              </p:nvGrpSpPr>
              <p:grpSpPr>
                <a:xfrm>
                  <a:off x="4343400" y="1193080"/>
                  <a:ext cx="323850" cy="795190"/>
                  <a:chOff x="4362450" y="1278805"/>
                  <a:chExt cx="323850" cy="795190"/>
                </a:xfrm>
              </p:grpSpPr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62450" y="1278805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B0F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4533900" y="1478830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206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381500" y="1439361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476750" y="1620336"/>
                    <a:ext cx="152400" cy="453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006666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514850" y="1544136"/>
                    <a:ext cx="152400" cy="453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b="1" dirty="0">
                        <a:solidFill>
                          <a:srgbClr val="C00000"/>
                        </a:solidFill>
                        <a:latin typeface="Arial" charset="0"/>
                      </a:rPr>
                      <a:t>.</a:t>
                    </a:r>
                  </a:p>
                </p:txBody>
              </p:sp>
            </p:grpSp>
          </p:grpSp>
        </p:grpSp>
        <p:sp>
          <p:nvSpPr>
            <p:cNvPr id="31" name="TextBox 30"/>
            <p:cNvSpPr txBox="1"/>
            <p:nvPr/>
          </p:nvSpPr>
          <p:spPr>
            <a:xfrm rot="10800000">
              <a:off x="6286500" y="2956650"/>
              <a:ext cx="25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C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81750" y="2857500"/>
              <a:ext cx="249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000" y="2962275"/>
              <a:ext cx="249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Arial" charset="0"/>
                </a:rPr>
                <a:t>.</a:t>
              </a:r>
            </a:p>
          </p:txBody>
        </p:sp>
        <p:grpSp>
          <p:nvGrpSpPr>
            <p:cNvPr id="134" name="Group 632"/>
            <p:cNvGrpSpPr/>
            <p:nvPr/>
          </p:nvGrpSpPr>
          <p:grpSpPr>
            <a:xfrm>
              <a:off x="6172200" y="3129973"/>
              <a:ext cx="620857" cy="1446431"/>
              <a:chOff x="6172200" y="3048000"/>
              <a:chExt cx="620857" cy="144643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553200" y="3124200"/>
                <a:ext cx="15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FFFF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0800000">
                <a:off x="6423025" y="3587396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0800000">
                <a:off x="6324601" y="3614536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0000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0800000">
                <a:off x="6457950" y="3112144"/>
                <a:ext cx="25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27618" y="364807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9966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380018" y="380047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32418" y="30480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CC0099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172200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70C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534150" y="3697069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92D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56218" y="3124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92D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24600" y="33528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92D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91250" y="347662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43650" y="3629025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496050" y="375285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91250" y="36957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362700" y="38481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15100" y="363855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77000" y="3230344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57950" y="3505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43675" y="3505200"/>
                <a:ext cx="249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00B050"/>
                    </a:solidFill>
                    <a:latin typeface="Arial" charset="0"/>
                  </a:rPr>
                  <a:t>.</a:t>
                </a:r>
              </a:p>
            </p:txBody>
          </p:sp>
        </p:grpSp>
      </p:grpSp>
      <p:sp>
        <p:nvSpPr>
          <p:cNvPr id="183" name="TextBox 182"/>
          <p:cNvSpPr txBox="1"/>
          <p:nvPr/>
        </p:nvSpPr>
        <p:spPr>
          <a:xfrm>
            <a:off x="1676400" y="22098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Digest DNA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Ligate adapters with barcodes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4376516" y="25908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3. Pool DNAs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760586" y="257169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4. PCR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 flipV="1">
            <a:off x="6248400" y="3962401"/>
            <a:ext cx="838200" cy="86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19"/>
          <p:cNvGrpSpPr/>
          <p:nvPr/>
        </p:nvGrpSpPr>
        <p:grpSpPr>
          <a:xfrm>
            <a:off x="1828800" y="3341952"/>
            <a:ext cx="2788672" cy="1458649"/>
            <a:chOff x="209508" y="2502350"/>
            <a:chExt cx="2788672" cy="1458649"/>
          </a:xfrm>
        </p:grpSpPr>
        <p:sp>
          <p:nvSpPr>
            <p:cNvPr id="196" name="Cube 195"/>
            <p:cNvSpPr/>
            <p:nvPr/>
          </p:nvSpPr>
          <p:spPr>
            <a:xfrm rot="787203">
              <a:off x="209508" y="2502350"/>
              <a:ext cx="2788672" cy="1458649"/>
            </a:xfrm>
            <a:prstGeom prst="cube">
              <a:avLst>
                <a:gd name="adj" fmla="val 9256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b="1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84" name="Group 18"/>
            <p:cNvGrpSpPr/>
            <p:nvPr/>
          </p:nvGrpSpPr>
          <p:grpSpPr>
            <a:xfrm>
              <a:off x="1457325" y="2738871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97" name="Oval 3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8" name="Oval 1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9" name="Oval 1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0" name="Oval 1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1" name="Oval 1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2" name="Oval 1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3" name="Oval 1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04" name="Oval 1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7" name="Group 19"/>
            <p:cNvGrpSpPr/>
            <p:nvPr/>
          </p:nvGrpSpPr>
          <p:grpSpPr>
            <a:xfrm>
              <a:off x="1314450" y="2808144"/>
              <a:ext cx="1276350" cy="342900"/>
              <a:chOff x="1362075" y="2733675"/>
              <a:chExt cx="1276350" cy="342900"/>
            </a:xfrm>
            <a:solidFill>
              <a:schemeClr val="bg1"/>
            </a:solidFill>
          </p:grpSpPr>
          <p:sp>
            <p:nvSpPr>
              <p:cNvPr id="289" name="Oval 28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00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0000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00CC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FFCC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C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flipH="1">
                <a:off x="2333625" y="2973531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 flipH="1">
                <a:off x="2486025" y="3000375"/>
                <a:ext cx="152400" cy="76200"/>
              </a:xfrm>
              <a:prstGeom prst="ellipse">
                <a:avLst/>
              </a:prstGeom>
              <a:solidFill>
                <a:srgbClr val="00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8" name="Group 28"/>
            <p:cNvGrpSpPr/>
            <p:nvPr/>
          </p:nvGrpSpPr>
          <p:grpSpPr>
            <a:xfrm>
              <a:off x="1190625" y="2886942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81" name="Oval 280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3366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C00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89" name="Group 37"/>
            <p:cNvGrpSpPr/>
            <p:nvPr/>
          </p:nvGrpSpPr>
          <p:grpSpPr>
            <a:xfrm>
              <a:off x="1057275" y="2956215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73" name="Oval 272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5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29292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666633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CC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933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0066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0" name="Group 46"/>
            <p:cNvGrpSpPr/>
            <p:nvPr/>
          </p:nvGrpSpPr>
          <p:grpSpPr>
            <a:xfrm>
              <a:off x="914400" y="3035013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65" name="Oval 264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B2B62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D1787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CEFCA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1D21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D2D6F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1D8B4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ED7BD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89A1D7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1" name="Group 55"/>
            <p:cNvGrpSpPr/>
            <p:nvPr/>
          </p:nvGrpSpPr>
          <p:grpSpPr>
            <a:xfrm>
              <a:off x="809625" y="3123336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57" name="Oval 256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861CF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FCC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66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00339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99FFCC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5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3" name="Group 64"/>
            <p:cNvGrpSpPr/>
            <p:nvPr/>
          </p:nvGrpSpPr>
          <p:grpSpPr>
            <a:xfrm>
              <a:off x="676275" y="3202134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49" name="Oval 24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90AE9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DF3CB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00808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955D7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4" name="Group 73"/>
            <p:cNvGrpSpPr/>
            <p:nvPr/>
          </p:nvGrpSpPr>
          <p:grpSpPr>
            <a:xfrm>
              <a:off x="523875" y="3280932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41" name="Oval 240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B1299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5" name="Group 82"/>
            <p:cNvGrpSpPr/>
            <p:nvPr/>
          </p:nvGrpSpPr>
          <p:grpSpPr>
            <a:xfrm>
              <a:off x="390525" y="3359730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33" name="Oval 232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DEDEB8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E3FB03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8FFF9A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BE020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C4261A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FF99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3333FF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7" name="Group 91"/>
            <p:cNvGrpSpPr/>
            <p:nvPr/>
          </p:nvGrpSpPr>
          <p:grpSpPr>
            <a:xfrm>
              <a:off x="276225" y="3438525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25" name="Oval 224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rgbClr val="FFCC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rgbClr val="FE026E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rgbClr val="EEA8E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rgbClr val="4C8A89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rgbClr val="D9FD01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rgbClr val="660066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8" name="Group 100"/>
            <p:cNvGrpSpPr/>
            <p:nvPr/>
          </p:nvGrpSpPr>
          <p:grpSpPr>
            <a:xfrm>
              <a:off x="1562100" y="2650548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17" name="Oval 216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99" name="Group 109"/>
            <p:cNvGrpSpPr/>
            <p:nvPr/>
          </p:nvGrpSpPr>
          <p:grpSpPr>
            <a:xfrm>
              <a:off x="1685925" y="2571750"/>
              <a:ext cx="1247775" cy="342900"/>
              <a:chOff x="1362075" y="2733675"/>
              <a:chExt cx="1247775" cy="342900"/>
            </a:xfrm>
            <a:solidFill>
              <a:schemeClr val="bg1"/>
            </a:solidFill>
          </p:grpSpPr>
          <p:sp>
            <p:nvSpPr>
              <p:cNvPr id="209" name="Oval 208"/>
              <p:cNvSpPr/>
              <p:nvPr/>
            </p:nvSpPr>
            <p:spPr>
              <a:xfrm flipH="1">
                <a:off x="1362075" y="2733675"/>
                <a:ext cx="152400" cy="76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 flipH="1">
                <a:off x="1526721" y="2771775"/>
                <a:ext cx="152400" cy="76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 flipH="1">
                <a:off x="1681842" y="2809875"/>
                <a:ext cx="152400" cy="7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 flipH="1">
                <a:off x="1836963" y="2847975"/>
                <a:ext cx="152400" cy="762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 flipH="1">
                <a:off x="1992084" y="2886075"/>
                <a:ext cx="152400" cy="762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 flipH="1">
                <a:off x="2147205" y="2924175"/>
                <a:ext cx="152400" cy="762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 flipH="1">
                <a:off x="2302326" y="2962275"/>
                <a:ext cx="152400" cy="76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 flipH="1">
                <a:off x="2457450" y="3000375"/>
                <a:ext cx="152400" cy="762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sp>
        <p:nvSpPr>
          <p:cNvPr id="309" name="TextBox 308"/>
          <p:cNvSpPr txBox="1"/>
          <p:nvPr/>
        </p:nvSpPr>
        <p:spPr>
          <a:xfrm>
            <a:off x="8305800" y="2362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5. 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Illumina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sequencing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4572001" y="6172200"/>
            <a:ext cx="289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j-lt"/>
              </a:rPr>
              <a:t>Elshire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et al. 2011.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PLoS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One</a:t>
            </a:r>
          </a:p>
        </p:txBody>
      </p:sp>
      <p:pic>
        <p:nvPicPr>
          <p:cNvPr id="208" name="Picture 2" descr="C:\Users\fl262\Desktop\44-16836HiSeq_Render_Front_CopyRight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678" y="3429000"/>
            <a:ext cx="1945070" cy="1447800"/>
          </a:xfrm>
          <a:prstGeom prst="rect">
            <a:avLst/>
          </a:prstGeom>
          <a:noFill/>
        </p:spPr>
      </p:pic>
      <p:cxnSp>
        <p:nvCxnSpPr>
          <p:cNvPr id="311" name="Straight Arrow Connector 310"/>
          <p:cNvCxnSpPr/>
          <p:nvPr/>
        </p:nvCxnSpPr>
        <p:spPr>
          <a:xfrm>
            <a:off x="4648200" y="39624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7848600" y="39624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633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290" y="8302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Cost reduction by multiplexing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57400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872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Sequencing depth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Expected sequencing times per base pair</a:t>
            </a:r>
          </a:p>
          <a:p>
            <a:r>
              <a:rPr lang="en-US" dirty="0"/>
              <a:t>Calculation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100Mb genome, physically fragmented, 100M read of 100 </a:t>
            </a:r>
            <a:r>
              <a:rPr lang="en-US" dirty="0" err="1"/>
              <a:t>bp</a:t>
            </a:r>
            <a:r>
              <a:rPr lang="en-US" dirty="0"/>
              <a:t>: 100X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3G genome, 1% reduced by restriction enzyme, 50 multiplex, 6G data (1byte one base): 6G/(50x3Gx1%)=4X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429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Genomic coverage and depth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427374"/>
              </p:ext>
            </p:extLst>
          </p:nvPr>
        </p:nvGraphicFramePr>
        <p:xfrm>
          <a:off x="1981200" y="1600200"/>
          <a:ext cx="8229600" cy="438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4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ApeKI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PstI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Recognition 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Genome coverage</a:t>
                      </a:r>
                    </a:p>
                    <a:p>
                      <a:pPr algn="ctr"/>
                      <a:r>
                        <a:rPr lang="en-US" dirty="0"/>
                        <a:t> (100bp read)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unique sequence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(3G genome)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3G/.5Kb=6M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3G/4Kb=.75M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Sequencing depth</a:t>
                      </a:r>
                    </a:p>
                    <a:p>
                      <a:pPr algn="ctr"/>
                      <a:r>
                        <a:rPr lang="en-US" dirty="0"/>
                        <a:t>(6G data on 3G genome)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6G/(3G*0.2)=10X</a:t>
                      </a:r>
                    </a:p>
                    <a:p>
                      <a:pPr algn="ctr"/>
                      <a:r>
                        <a:rPr lang="en-US" dirty="0"/>
                        <a:t>Or 6G/(6M*100bp)=10X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6G/(3G*0.025)=80X</a:t>
                      </a:r>
                    </a:p>
                    <a:p>
                      <a:pPr algn="ctr"/>
                      <a:r>
                        <a:rPr lang="en-US" dirty="0"/>
                        <a:t>Or</a:t>
                      </a:r>
                    </a:p>
                    <a:p>
                      <a:pPr algn="ctr"/>
                      <a:r>
                        <a:rPr lang="en-US" dirty="0"/>
                        <a:t>6G/(.75M*100bp)=80X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48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327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length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90850" y="2671808"/>
            <a:ext cx="6140450" cy="1302287"/>
            <a:chOff x="0" y="2641600"/>
            <a:chExt cx="9144000" cy="6223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2971800"/>
              <a:ext cx="9144000" cy="0"/>
            </a:xfrm>
            <a:prstGeom prst="line">
              <a:avLst/>
            </a:prstGeom>
            <a:ln w="1270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27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783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796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339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882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9756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70500" y="2641600"/>
              <a:ext cx="0" cy="622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17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length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0500" y="1926846"/>
            <a:ext cx="3327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n=100000 #bumber of cuts</a:t>
            </a:r>
          </a:p>
          <a:p>
            <a:r>
              <a:rPr lang="tr-TR" dirty="0"/>
              <a:t>size=300000000</a:t>
            </a:r>
          </a:p>
          <a:p>
            <a:r>
              <a:rPr lang="tr-TR" dirty="0"/>
              <a:t>x=</a:t>
            </a:r>
            <a:r>
              <a:rPr lang="tr-TR" dirty="0" err="1"/>
              <a:t>runif</a:t>
            </a:r>
            <a:r>
              <a:rPr lang="tr-TR" dirty="0"/>
              <a:t>(n,1,size)</a:t>
            </a:r>
          </a:p>
          <a:p>
            <a:r>
              <a:rPr lang="tr-TR" dirty="0"/>
              <a:t>y=</a:t>
            </a:r>
            <a:r>
              <a:rPr lang="tr-TR" dirty="0" err="1"/>
              <a:t>sort</a:t>
            </a:r>
            <a:r>
              <a:rPr lang="tr-TR" dirty="0"/>
              <a:t>(x)</a:t>
            </a:r>
          </a:p>
          <a:p>
            <a:r>
              <a:rPr lang="tr-TR" dirty="0" err="1"/>
              <a:t>interval</a:t>
            </a:r>
            <a:r>
              <a:rPr lang="tr-TR" dirty="0"/>
              <a:t>=y[-1]-y[-n]</a:t>
            </a:r>
          </a:p>
          <a:p>
            <a:r>
              <a:rPr lang="tr-TR" dirty="0" err="1"/>
              <a:t>hist</a:t>
            </a:r>
            <a:r>
              <a:rPr lang="tr-TR" dirty="0"/>
              <a:t>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 err="1"/>
              <a:t>Ex</a:t>
            </a:r>
            <a:r>
              <a:rPr lang="tr-TR" dirty="0"/>
              <a:t>=size/n</a:t>
            </a:r>
          </a:p>
          <a:p>
            <a:r>
              <a:rPr lang="tr-TR" dirty="0" err="1"/>
              <a:t>Va</a:t>
            </a:r>
            <a:r>
              <a:rPr lang="tr-TR" dirty="0"/>
              <a:t>=</a:t>
            </a:r>
            <a:r>
              <a:rPr lang="tr-TR" dirty="0" err="1"/>
              <a:t>Ex</a:t>
            </a:r>
            <a:r>
              <a:rPr lang="tr-TR" dirty="0"/>
              <a:t>*</a:t>
            </a:r>
            <a:r>
              <a:rPr lang="tr-TR" dirty="0" err="1"/>
              <a:t>Ex</a:t>
            </a:r>
            <a:endParaRPr lang="tr-TR" dirty="0"/>
          </a:p>
          <a:p>
            <a:r>
              <a:rPr lang="tr-TR" dirty="0"/>
              <a:t>m=</a:t>
            </a:r>
            <a:r>
              <a:rPr lang="tr-TR" dirty="0" err="1"/>
              <a:t>mean</a:t>
            </a:r>
            <a:r>
              <a:rPr lang="tr-TR" dirty="0"/>
              <a:t>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/>
              <a:t>v=var(</a:t>
            </a:r>
            <a:r>
              <a:rPr lang="tr-TR" dirty="0" err="1"/>
              <a:t>interval</a:t>
            </a:r>
            <a:r>
              <a:rPr lang="tr-TR" dirty="0"/>
              <a:t>)</a:t>
            </a:r>
          </a:p>
          <a:p>
            <a:r>
              <a:rPr lang="tr-TR" dirty="0"/>
              <a:t>m</a:t>
            </a:r>
          </a:p>
          <a:p>
            <a:r>
              <a:rPr lang="tr-TR" dirty="0"/>
              <a:t>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5486400" cy="548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5"/>
          <a:stretch/>
        </p:blipFill>
        <p:spPr>
          <a:xfrm>
            <a:off x="1740500" y="5343166"/>
            <a:ext cx="1981200" cy="912314"/>
          </a:xfrm>
          <a:prstGeom prst="rect">
            <a:avLst/>
          </a:prstGeom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90FF1483-EF58-4D4D-9968-FFC49EF70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92" y="2730924"/>
            <a:ext cx="4452008" cy="1808163"/>
          </a:xfrm>
        </p:spPr>
        <p:txBody>
          <a:bodyPr>
            <a:normAutofit fontScale="92500"/>
          </a:bodyPr>
          <a:lstStyle/>
          <a:p>
            <a:r>
              <a:rPr lang="en-US" dirty="0"/>
              <a:t>Expectation of length=length/number of cut</a:t>
            </a:r>
          </a:p>
          <a:p>
            <a:r>
              <a:rPr lang="en-US" dirty="0"/>
              <a:t>Variance=Squared Expectation (need proof)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Human genome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Funded by DOE, NIH and Welcome Trust in the UK</a:t>
            </a:r>
          </a:p>
          <a:p>
            <a:r>
              <a:rPr lang="en-US" dirty="0"/>
              <a:t>Begun in 1990</a:t>
            </a:r>
          </a:p>
          <a:p>
            <a:r>
              <a:rPr lang="en-US" dirty="0"/>
              <a:t>Original planed to last 15 years.</a:t>
            </a:r>
          </a:p>
          <a:p>
            <a:r>
              <a:rPr lang="en-US" dirty="0"/>
              <a:t>Institute for Genomic Research and U. of Washington provided over 450K BAC each was tagged and contain 3~4 Kb across the entire human genome</a:t>
            </a:r>
          </a:p>
        </p:txBody>
      </p:sp>
    </p:spTree>
    <p:extLst>
      <p:ext uri="{BB962C8B-B14F-4D97-AF65-F5344CB8AC3E}">
        <p14:creationId xmlns:p14="http://schemas.microsoft.com/office/powerpoint/2010/main" val="37349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length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93" y="1371600"/>
            <a:ext cx="5568214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13154" y="2839533"/>
            <a:ext cx="3256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Beissinger</a:t>
            </a:r>
            <a:r>
              <a:rPr lang="nb-NO" dirty="0"/>
              <a:t> et al, Genetics. </a:t>
            </a:r>
          </a:p>
          <a:p>
            <a:r>
              <a:rPr lang="nb-NO" dirty="0"/>
              <a:t>2013, 193(4):1073-81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4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Number of reads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63" y="1371600"/>
            <a:ext cx="6093674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1457" y="2376825"/>
            <a:ext cx="3256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Beissinger</a:t>
            </a:r>
            <a:r>
              <a:rPr lang="nb-NO" dirty="0"/>
              <a:t> et al, Genetics. </a:t>
            </a:r>
          </a:p>
          <a:p>
            <a:r>
              <a:rPr lang="nb-NO" dirty="0"/>
              <a:t>2013, 193(4):1073-81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97213-0D40-424C-AB9B-3B921E090CBB}"/>
              </a:ext>
            </a:extLst>
          </p:cNvPr>
          <p:cNvSpPr txBox="1"/>
          <p:nvPr/>
        </p:nvSpPr>
        <p:spPr>
          <a:xfrm>
            <a:off x="7865830" y="3402630"/>
            <a:ext cx="127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40X </a:t>
            </a:r>
          </a:p>
        </p:txBody>
      </p:sp>
    </p:spTree>
    <p:extLst>
      <p:ext uri="{BB962C8B-B14F-4D97-AF65-F5344CB8AC3E}">
        <p14:creationId xmlns:p14="http://schemas.microsoft.com/office/powerpoint/2010/main" val="326332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846367-96FD-6E4E-9CFC-8DFE46AF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Genotyping platforms and techniques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D4A5A0-0962-CA4D-AEFB-5919FE545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37927"/>
              </p:ext>
            </p:extLst>
          </p:nvPr>
        </p:nvGraphicFramePr>
        <p:xfrm>
          <a:off x="838200" y="1690688"/>
          <a:ext cx="10515600" cy="333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485">
                  <a:extLst>
                    <a:ext uri="{9D8B030D-6E8A-4147-A177-3AD203B41FA5}">
                      <a16:colId xmlns:a16="http://schemas.microsoft.com/office/drawing/2014/main" val="2976945657"/>
                    </a:ext>
                  </a:extLst>
                </a:gridCol>
                <a:gridCol w="1877438">
                  <a:extLst>
                    <a:ext uri="{9D8B030D-6E8A-4147-A177-3AD203B41FA5}">
                      <a16:colId xmlns:a16="http://schemas.microsoft.com/office/drawing/2014/main" val="2380513415"/>
                    </a:ext>
                  </a:extLst>
                </a:gridCol>
                <a:gridCol w="1916349">
                  <a:extLst>
                    <a:ext uri="{9D8B030D-6E8A-4147-A177-3AD203B41FA5}">
                      <a16:colId xmlns:a16="http://schemas.microsoft.com/office/drawing/2014/main" val="916881354"/>
                    </a:ext>
                  </a:extLst>
                </a:gridCol>
                <a:gridCol w="1945208">
                  <a:extLst>
                    <a:ext uri="{9D8B030D-6E8A-4147-A177-3AD203B41FA5}">
                      <a16:colId xmlns:a16="http://schemas.microsoft.com/office/drawing/2014/main" val="9244371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42406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Techniques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73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Restriction enzyme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805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Sequencing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58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826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80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542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markers</a:t>
            </a:r>
          </a:p>
          <a:p>
            <a:r>
              <a:rPr lang="en-US" dirty="0"/>
              <a:t>Sequencing</a:t>
            </a:r>
          </a:p>
          <a:p>
            <a:r>
              <a:rPr lang="en-US" dirty="0"/>
              <a:t>Full vs. </a:t>
            </a:r>
            <a:r>
              <a:rPr lang="en-US"/>
              <a:t>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Human genome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the completion date to 2003</a:t>
            </a:r>
          </a:p>
          <a:p>
            <a:r>
              <a:rPr lang="en-US" dirty="0"/>
              <a:t>Celera Genomics (shotgun approach) </a:t>
            </a:r>
          </a:p>
          <a:p>
            <a:r>
              <a:rPr lang="en-US" dirty="0"/>
              <a:t>Craig Venter was among those sequenced</a:t>
            </a:r>
          </a:p>
          <a:p>
            <a:r>
              <a:rPr lang="en-US" dirty="0"/>
              <a:t>Identified 20~120K genes</a:t>
            </a:r>
          </a:p>
          <a:p>
            <a:r>
              <a:rPr lang="en-US" dirty="0"/>
              <a:t>Sequence of 3 billion base pairs</a:t>
            </a:r>
          </a:p>
          <a:p>
            <a:r>
              <a:rPr lang="en-US" dirty="0"/>
              <a:t>Cost near 3 billion dollars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873500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RFLP: Restriction fragment length polymorphism</a:t>
            </a:r>
          </a:p>
          <a:p>
            <a:r>
              <a:rPr lang="en-US" dirty="0"/>
              <a:t>SSR: Simple Sequence Repeats</a:t>
            </a:r>
          </a:p>
          <a:p>
            <a:r>
              <a:rPr lang="en-US" dirty="0"/>
              <a:t>SNP: Single Nucleotide Polymorphism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Chip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Sequencing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Types of genetic markers</a:t>
            </a:r>
          </a:p>
        </p:txBody>
      </p:sp>
    </p:spTree>
    <p:extLst>
      <p:ext uri="{BB962C8B-B14F-4D97-AF65-F5344CB8AC3E}">
        <p14:creationId xmlns:p14="http://schemas.microsoft.com/office/powerpoint/2010/main" val="124046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022708"/>
            <a:ext cx="7162147" cy="8277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Restriction Enzyme</a:t>
            </a:r>
          </a:p>
          <a:p>
            <a:r>
              <a:rPr lang="en-US" dirty="0"/>
              <a:t>Restriction fragment length polymorphism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RFLP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288"/>
          <a:stretch/>
        </p:blipFill>
        <p:spPr>
          <a:xfrm>
            <a:off x="2527300" y="2850462"/>
            <a:ext cx="7315200" cy="3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SSR (Simple Sequence Repeats)</a:t>
            </a:r>
          </a:p>
        </p:txBody>
      </p:sp>
      <p:pic>
        <p:nvPicPr>
          <p:cNvPr id="4" name="Pictur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98700"/>
            <a:ext cx="495300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562" y="0"/>
            <a:ext cx="5905938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SNP by hybridization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0911" y="6382512"/>
            <a:ext cx="35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www.genome.gov</a:t>
            </a:r>
            <a:r>
              <a:rPr lang="en-US" dirty="0"/>
              <a:t>/10000533</a:t>
            </a:r>
          </a:p>
        </p:txBody>
      </p:sp>
      <p:pic>
        <p:nvPicPr>
          <p:cNvPr id="7" name="Picture 6" descr="WhatIsMicroarra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00" y="0"/>
            <a:ext cx="435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8116614" cy="115022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Fredric Sanger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551" y="1150226"/>
            <a:ext cx="8229600" cy="1493837"/>
          </a:xfrm>
        </p:spPr>
        <p:txBody>
          <a:bodyPr/>
          <a:lstStyle/>
          <a:p>
            <a:r>
              <a:rPr lang="en-US" dirty="0"/>
              <a:t>1958 Nobel Price of Chemistry for Protein identification by electrophoresis</a:t>
            </a:r>
          </a:p>
          <a:p>
            <a:r>
              <a:rPr lang="en-US" dirty="0"/>
              <a:t>1980 Nobel Price of Chemistry for DNA sequencing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661" y="191869"/>
            <a:ext cx="1367876" cy="191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9DFC6-1462-7C49-BA77-581DFC91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248" y="2644063"/>
            <a:ext cx="4064000" cy="349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07E94-7A80-4F4A-90DD-8A3809A43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4" t="9598" r="5514" b="3769"/>
          <a:stretch/>
        </p:blipFill>
        <p:spPr>
          <a:xfrm>
            <a:off x="6505065" y="2644063"/>
            <a:ext cx="4672318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1066</Words>
  <Application>Microsoft Macintosh PowerPoint</Application>
  <PresentationFormat>Widescreen</PresentationFormat>
  <Paragraphs>325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Verdana</vt:lpstr>
      <vt:lpstr>Wingdings</vt:lpstr>
      <vt:lpstr>Office Theme</vt:lpstr>
      <vt:lpstr>Photo Editor Photo</vt:lpstr>
      <vt:lpstr>Statistical Genomics</vt:lpstr>
      <vt:lpstr>Outline</vt:lpstr>
      <vt:lpstr>Human genome project</vt:lpstr>
      <vt:lpstr>Human genome project</vt:lpstr>
      <vt:lpstr>Types of genetic markers</vt:lpstr>
      <vt:lpstr>RFLP</vt:lpstr>
      <vt:lpstr>SSR (Simple Sequence Repeats)</vt:lpstr>
      <vt:lpstr>SNP by hybridization</vt:lpstr>
      <vt:lpstr>Fredric Sanger</vt:lpstr>
      <vt:lpstr>Ladder of DNA length</vt:lpstr>
      <vt:lpstr>1st Generation DNA sequencing</vt:lpstr>
      <vt:lpstr>2nd generation sequencing</vt:lpstr>
      <vt:lpstr>Sequencing-by-synthesis</vt:lpstr>
      <vt:lpstr>PowerPoint Presentation</vt:lpstr>
      <vt:lpstr>Multiplex Polony sequencing</vt:lpstr>
      <vt:lpstr>PowerPoint Presentation</vt:lpstr>
      <vt:lpstr>PowerPoint Presentation</vt:lpstr>
      <vt:lpstr>DNA/RNA fragmentation</vt:lpstr>
      <vt:lpstr>Reduced Genotyping Sequencing</vt:lpstr>
      <vt:lpstr>Restriction enzymes: ApeKI</vt:lpstr>
      <vt:lpstr>Restriction enzymes: PstI</vt:lpstr>
      <vt:lpstr>Multiplex barcode</vt:lpstr>
      <vt:lpstr>Adapter and Barcode</vt:lpstr>
      <vt:lpstr>Genotyping by sequencing (GBS)</vt:lpstr>
      <vt:lpstr>Cost reduction by multiplexing</vt:lpstr>
      <vt:lpstr>Sequencing depth </vt:lpstr>
      <vt:lpstr>Genomic coverage and depth </vt:lpstr>
      <vt:lpstr>Distribution of length</vt:lpstr>
      <vt:lpstr>Distribution of length</vt:lpstr>
      <vt:lpstr>Distribution of length</vt:lpstr>
      <vt:lpstr>Number of reads</vt:lpstr>
      <vt:lpstr>Genotyping platforms and techniques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64</cp:revision>
  <dcterms:created xsi:type="dcterms:W3CDTF">2020-01-18T23:14:17Z</dcterms:created>
  <dcterms:modified xsi:type="dcterms:W3CDTF">2020-05-14T23:20:24Z</dcterms:modified>
</cp:coreProperties>
</file>