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7"/>
  </p:notesMasterIdLst>
  <p:sldIdLst>
    <p:sldId id="307" r:id="rId2"/>
    <p:sldId id="419" r:id="rId3"/>
    <p:sldId id="400" r:id="rId4"/>
    <p:sldId id="416" r:id="rId5"/>
    <p:sldId id="402" r:id="rId6"/>
    <p:sldId id="403" r:id="rId7"/>
    <p:sldId id="418" r:id="rId8"/>
    <p:sldId id="405" r:id="rId9"/>
    <p:sldId id="404" r:id="rId10"/>
    <p:sldId id="360" r:id="rId11"/>
    <p:sldId id="407" r:id="rId12"/>
    <p:sldId id="369" r:id="rId13"/>
    <p:sldId id="406" r:id="rId14"/>
    <p:sldId id="417" r:id="rId15"/>
    <p:sldId id="408" r:id="rId16"/>
    <p:sldId id="409" r:id="rId17"/>
    <p:sldId id="383" r:id="rId18"/>
    <p:sldId id="384" r:id="rId19"/>
    <p:sldId id="410" r:id="rId20"/>
    <p:sldId id="387" r:id="rId21"/>
    <p:sldId id="388" r:id="rId22"/>
    <p:sldId id="390" r:id="rId23"/>
    <p:sldId id="391" r:id="rId24"/>
    <p:sldId id="412" r:id="rId25"/>
    <p:sldId id="41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6588"/>
    <p:restoredTop sz="81536"/>
  </p:normalViewPr>
  <p:slideViewPr>
    <p:cSldViewPr snapToGrid="0" snapToObjects="1">
      <p:cViewPr varScale="1">
        <p:scale>
          <a:sx n="98" d="100"/>
          <a:sy n="98" d="100"/>
        </p:scale>
        <p:origin x="10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02881-2D3C-384C-B2E5-5A6FFE92557B}" type="datetimeFigureOut">
              <a:rPr lang="en-US" smtClean="0"/>
              <a:t>2/10/20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5E7E5-1986-184D-9714-100ED52F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1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39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02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2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4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7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2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2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3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9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0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0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7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6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2D15F-A8BE-E54B-9202-76E9C8AC610C}" type="datetimeFigureOut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1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1701" y="2036495"/>
            <a:ext cx="8857883" cy="10728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Statistical Genomics</a:t>
            </a: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87" y="5049539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036699" y="3844956"/>
            <a:ext cx="6400800" cy="1204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Zhiwu Zhang</a:t>
            </a:r>
          </a:p>
          <a:p>
            <a:pPr marL="0" indent="0" algn="ctr">
              <a:buNone/>
            </a:pPr>
            <a:r>
              <a:rPr lang="en-US" sz="2800" dirty="0"/>
              <a:t>Washington State University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92F9A08-CAA6-2340-9D23-075F72215EA7}"/>
              </a:ext>
            </a:extLst>
          </p:cNvPr>
          <p:cNvSpPr txBox="1">
            <a:spLocks/>
          </p:cNvSpPr>
          <p:nvPr/>
        </p:nvSpPr>
        <p:spPr bwMode="auto">
          <a:xfrm>
            <a:off x="2429843" y="2994071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Lecture 10: GWAS by Correlation</a:t>
            </a:r>
          </a:p>
        </p:txBody>
      </p:sp>
    </p:spTree>
    <p:extLst>
      <p:ext uri="{BB962C8B-B14F-4D97-AF65-F5344CB8AC3E}">
        <p14:creationId xmlns:p14="http://schemas.microsoft.com/office/powerpoint/2010/main" val="600057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Read data and source code in 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0017" y="2360655"/>
            <a:ext cx="8910320" cy="646331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myGD</a:t>
            </a:r>
            <a:r>
              <a:rPr lang="en-US" dirty="0"/>
              <a:t>=</a:t>
            </a:r>
            <a:r>
              <a:rPr lang="en-US" dirty="0" err="1"/>
              <a:t>read.table</a:t>
            </a:r>
            <a:r>
              <a:rPr lang="en-US" dirty="0"/>
              <a:t>(file="http://</a:t>
            </a:r>
            <a:r>
              <a:rPr lang="en-US" dirty="0" err="1"/>
              <a:t>zzlab.net</a:t>
            </a:r>
            <a:r>
              <a:rPr lang="en-US" dirty="0"/>
              <a:t>/GAPIT/data/</a:t>
            </a:r>
            <a:r>
              <a:rPr lang="en-US" dirty="0" err="1"/>
              <a:t>mdp_numeric.txt",head</a:t>
            </a:r>
            <a:r>
              <a:rPr lang="en-US" dirty="0"/>
              <a:t>=T)</a:t>
            </a:r>
          </a:p>
          <a:p>
            <a:r>
              <a:rPr lang="en-US" dirty="0" err="1"/>
              <a:t>myGM</a:t>
            </a:r>
            <a:r>
              <a:rPr lang="en-US" dirty="0"/>
              <a:t>=</a:t>
            </a:r>
            <a:r>
              <a:rPr lang="en-US" dirty="0" err="1"/>
              <a:t>read.table</a:t>
            </a:r>
            <a:r>
              <a:rPr lang="en-US" dirty="0"/>
              <a:t>(file="http://</a:t>
            </a:r>
            <a:r>
              <a:rPr lang="en-US" dirty="0" err="1"/>
              <a:t>zzlab.net</a:t>
            </a:r>
            <a:r>
              <a:rPr lang="en-US" dirty="0"/>
              <a:t>/GAPIT/data/</a:t>
            </a:r>
            <a:r>
              <a:rPr lang="en-US" dirty="0" err="1"/>
              <a:t>mdp_SNP_information.txt",head</a:t>
            </a:r>
            <a:r>
              <a:rPr lang="en-US" dirty="0"/>
              <a:t>=T)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30017" y="3550263"/>
            <a:ext cx="8910320" cy="830997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/>
              <a:t>setwd</a:t>
            </a:r>
            <a:r>
              <a:rPr lang="en-US" sz="2400" dirty="0"/>
              <a:t>("~/Dropbox/Current/</a:t>
            </a:r>
            <a:r>
              <a:rPr lang="en-US" sz="2400" dirty="0" err="1"/>
              <a:t>ZZLab</a:t>
            </a:r>
            <a:r>
              <a:rPr lang="en-US" sz="2400" dirty="0"/>
              <a:t>/</a:t>
            </a:r>
            <a:r>
              <a:rPr lang="en-US" sz="2400" dirty="0" err="1"/>
              <a:t>WSUCourse</a:t>
            </a:r>
            <a:r>
              <a:rPr lang="en-US" sz="2400" dirty="0"/>
              <a:t>/CROPS545/Demo")</a:t>
            </a:r>
          </a:p>
          <a:p>
            <a:r>
              <a:rPr lang="en-US" sz="2400" dirty="0"/>
              <a:t>source("G2P.R")</a:t>
            </a:r>
          </a:p>
        </p:txBody>
      </p:sp>
    </p:spTree>
    <p:extLst>
      <p:ext uri="{BB962C8B-B14F-4D97-AF65-F5344CB8AC3E}">
        <p14:creationId xmlns:p14="http://schemas.microsoft.com/office/powerpoint/2010/main" val="150817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6068" y="1325563"/>
            <a:ext cx="6946716" cy="2038576"/>
          </a:xfrm>
        </p:spPr>
        <p:txBody>
          <a:bodyPr>
            <a:normAutofit/>
          </a:bodyPr>
          <a:lstStyle/>
          <a:p>
            <a:r>
              <a:rPr lang="en-US" sz="3200" dirty="0"/>
              <a:t>Have the ten genes on chromosome 1-5 only, nothing on 6 to 10.</a:t>
            </a:r>
          </a:p>
          <a:p>
            <a:r>
              <a:rPr lang="en-US" sz="3200" dirty="0"/>
              <a:t>Any associations on chromosome 6-10 should be false positives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34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Let us have more fun!</a:t>
            </a:r>
          </a:p>
        </p:txBody>
      </p:sp>
      <p:sp>
        <p:nvSpPr>
          <p:cNvPr id="4" name="Rectangle 3"/>
          <p:cNvSpPr/>
          <p:nvPr/>
        </p:nvSpPr>
        <p:spPr>
          <a:xfrm>
            <a:off x="2396067" y="3306663"/>
            <a:ext cx="56745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X=</a:t>
            </a:r>
            <a:r>
              <a:rPr lang="en-US" sz="3200" dirty="0" err="1"/>
              <a:t>myGD</a:t>
            </a:r>
            <a:r>
              <a:rPr lang="en-US" sz="3200" dirty="0"/>
              <a:t>[,-1]</a:t>
            </a:r>
          </a:p>
          <a:p>
            <a:r>
              <a:rPr lang="en-US" sz="3200" dirty="0"/>
              <a:t>index1to5=</a:t>
            </a:r>
            <a:r>
              <a:rPr lang="en-US" sz="3200" dirty="0" err="1"/>
              <a:t>myGM</a:t>
            </a:r>
            <a:r>
              <a:rPr lang="en-US" sz="3200" dirty="0"/>
              <a:t>[,2]&lt;6</a:t>
            </a:r>
          </a:p>
          <a:p>
            <a:r>
              <a:rPr lang="en-US" sz="3200" dirty="0"/>
              <a:t>X1to5 = X[,index1to5]</a:t>
            </a:r>
          </a:p>
        </p:txBody>
      </p:sp>
    </p:spTree>
    <p:extLst>
      <p:ext uri="{BB962C8B-B14F-4D97-AF65-F5344CB8AC3E}">
        <p14:creationId xmlns:p14="http://schemas.microsoft.com/office/powerpoint/2010/main" val="171158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Phenotype simulation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45920" y="1591057"/>
            <a:ext cx="8910320" cy="1015663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err="1"/>
              <a:t>set.seed</a:t>
            </a:r>
            <a:r>
              <a:rPr lang="nl-NL" sz="2000" dirty="0"/>
              <a:t>(99164)</a:t>
            </a:r>
            <a:endParaRPr lang="en-US" sz="2000" dirty="0"/>
          </a:p>
          <a:p>
            <a:r>
              <a:rPr lang="en-US" sz="2000" dirty="0" err="1"/>
              <a:t>mySim</a:t>
            </a:r>
            <a:r>
              <a:rPr lang="en-US" sz="2000" dirty="0"/>
              <a:t>=G2P(X= X1to5,h2=.75,alpha=1,NQTN=10,distribution="norm")</a:t>
            </a:r>
          </a:p>
          <a:p>
            <a:r>
              <a:rPr lang="en-US" sz="2000" dirty="0" err="1"/>
              <a:t>str</a:t>
            </a:r>
            <a:r>
              <a:rPr lang="en-US" sz="2000" dirty="0"/>
              <a:t>(</a:t>
            </a:r>
            <a:r>
              <a:rPr lang="en-US" sz="2000" dirty="0" err="1"/>
              <a:t>mySim</a:t>
            </a:r>
            <a:r>
              <a:rPr lang="en-US" sz="2000" dirty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5920" y="3259454"/>
            <a:ext cx="8910320" cy="3170099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List of 6</a:t>
            </a:r>
          </a:p>
          <a:p>
            <a:r>
              <a:rPr lang="en-US" sz="2000" dirty="0"/>
              <a:t> $ </a:t>
            </a:r>
            <a:r>
              <a:rPr lang="en-US" sz="2000" dirty="0" err="1"/>
              <a:t>addeffect</a:t>
            </a:r>
            <a:r>
              <a:rPr lang="en-US" sz="2000" dirty="0"/>
              <a:t>   : </a:t>
            </a:r>
            <a:r>
              <a:rPr lang="en-US" sz="2000" dirty="0" err="1"/>
              <a:t>num</a:t>
            </a:r>
            <a:r>
              <a:rPr lang="en-US" sz="2000" dirty="0"/>
              <a:t> [1:10] -0.622 -1.212 -2.064 0.99 -0.418 ...</a:t>
            </a:r>
          </a:p>
          <a:p>
            <a:r>
              <a:rPr lang="en-US" sz="2000" dirty="0"/>
              <a:t> $ y           : </a:t>
            </a:r>
            <a:r>
              <a:rPr lang="en-US" sz="2000" dirty="0" err="1"/>
              <a:t>num</a:t>
            </a:r>
            <a:r>
              <a:rPr lang="en-US" sz="2000" dirty="0"/>
              <a:t> [1:281, 1] -1.37 -6.02 -1.11 -1.02 -5.52 ...</a:t>
            </a:r>
          </a:p>
          <a:p>
            <a:r>
              <a:rPr lang="en-US" sz="2000" dirty="0"/>
              <a:t> $ add         : </a:t>
            </a:r>
            <a:r>
              <a:rPr lang="en-US" sz="2000" dirty="0" err="1"/>
              <a:t>num</a:t>
            </a:r>
            <a:r>
              <a:rPr lang="en-US" sz="2000" dirty="0"/>
              <a:t> [1:281, 1] -2.419 -4.763 -2.519 -0.546 -2.782 ...</a:t>
            </a:r>
          </a:p>
          <a:p>
            <a:r>
              <a:rPr lang="pt-BR" sz="2000" dirty="0"/>
              <a:t> $ residual    : num [1:281] 1.045 -1.258 1.414 -0.477 -2.733 ...</a:t>
            </a:r>
          </a:p>
          <a:p>
            <a:r>
              <a:rPr lang="en-US" sz="2000" dirty="0"/>
              <a:t> $ </a:t>
            </a:r>
            <a:r>
              <a:rPr lang="en-US" sz="2000" dirty="0" err="1"/>
              <a:t>QTN.position</a:t>
            </a:r>
            <a:r>
              <a:rPr lang="en-US" sz="2000" dirty="0"/>
              <a:t>: </a:t>
            </a:r>
            <a:r>
              <a:rPr lang="en-US" sz="2000" dirty="0" err="1"/>
              <a:t>int</a:t>
            </a:r>
            <a:r>
              <a:rPr lang="en-US" sz="2000" dirty="0"/>
              <a:t> [1:10] 687 1060 320 1927 992 698 587 92 204 1306</a:t>
            </a:r>
          </a:p>
          <a:p>
            <a:r>
              <a:rPr lang="en-US" sz="2000" dirty="0"/>
              <a:t> $ SNPQ        : </a:t>
            </a:r>
            <a:r>
              <a:rPr lang="en-US" sz="2000" dirty="0" err="1"/>
              <a:t>int</a:t>
            </a:r>
            <a:r>
              <a:rPr lang="en-US" sz="2000" dirty="0"/>
              <a:t> [1:281, 1:10] 0 0 2 0 0 0 0 0 0 0 ...</a:t>
            </a:r>
          </a:p>
          <a:p>
            <a:r>
              <a:rPr lang="en-US" sz="2000" dirty="0"/>
              <a:t>  ..- </a:t>
            </a:r>
            <a:r>
              <a:rPr lang="en-US" sz="2000" dirty="0" err="1"/>
              <a:t>attr</a:t>
            </a:r>
            <a:r>
              <a:rPr lang="en-US" sz="2000" dirty="0"/>
              <a:t>(*, "</a:t>
            </a:r>
            <a:r>
              <a:rPr lang="en-US" sz="2000" dirty="0" err="1"/>
              <a:t>dimnames</a:t>
            </a:r>
            <a:r>
              <a:rPr lang="en-US" sz="2000" dirty="0"/>
              <a:t>")=List of 2</a:t>
            </a:r>
          </a:p>
          <a:p>
            <a:r>
              <a:rPr lang="en-US" sz="2000" dirty="0"/>
              <a:t>  .. ..$ : NULL</a:t>
            </a:r>
          </a:p>
          <a:p>
            <a:r>
              <a:rPr lang="de-DE" sz="2000" dirty="0"/>
              <a:t>  .. ..$ : </a:t>
            </a:r>
            <a:r>
              <a:rPr lang="de-DE" sz="2000" dirty="0" err="1"/>
              <a:t>chr</a:t>
            </a:r>
            <a:r>
              <a:rPr lang="de-DE" sz="2000" dirty="0"/>
              <a:t> [1:10] "PZA00730.2" "PZA00363.6" "PHM15871.11" "PZB02189.1" ...</a:t>
            </a:r>
          </a:p>
        </p:txBody>
      </p:sp>
    </p:spTree>
    <p:extLst>
      <p:ext uri="{BB962C8B-B14F-4D97-AF65-F5344CB8AC3E}">
        <p14:creationId xmlns:p14="http://schemas.microsoft.com/office/powerpoint/2010/main" val="38619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442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QTN positions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2399525" y="1466769"/>
            <a:ext cx="76014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plot(</a:t>
            </a:r>
            <a:r>
              <a:rPr lang="en-US" dirty="0" err="1"/>
              <a:t>myGM</a:t>
            </a:r>
            <a:r>
              <a:rPr lang="en-US" dirty="0"/>
              <a:t>[,c(2,3)])</a:t>
            </a:r>
          </a:p>
          <a:p>
            <a:r>
              <a:rPr lang="en-US" dirty="0"/>
              <a:t>lines(</a:t>
            </a:r>
            <a:r>
              <a:rPr lang="en-US" dirty="0" err="1"/>
              <a:t>myGM</a:t>
            </a:r>
            <a:r>
              <a:rPr lang="en-US" dirty="0"/>
              <a:t>[</a:t>
            </a:r>
            <a:r>
              <a:rPr lang="en-US" dirty="0" err="1"/>
              <a:t>mySim$QTN.position,c</a:t>
            </a:r>
            <a:r>
              <a:rPr lang="en-US" dirty="0"/>
              <a:t>(2,3)],type="</a:t>
            </a:r>
            <a:r>
              <a:rPr lang="en-US" dirty="0" err="1"/>
              <a:t>p",col</a:t>
            </a:r>
            <a:r>
              <a:rPr lang="en-US" dirty="0"/>
              <a:t>="red")</a:t>
            </a:r>
          </a:p>
          <a:p>
            <a:r>
              <a:rPr lang="en-US" dirty="0"/>
              <a:t>points(</a:t>
            </a:r>
            <a:r>
              <a:rPr lang="en-US" dirty="0" err="1"/>
              <a:t>myGM</a:t>
            </a:r>
            <a:r>
              <a:rPr lang="en-US" dirty="0"/>
              <a:t>[</a:t>
            </a:r>
            <a:r>
              <a:rPr lang="en-US" dirty="0" err="1"/>
              <a:t>mySim$QTN.position,c</a:t>
            </a:r>
            <a:r>
              <a:rPr lang="en-US" dirty="0"/>
              <a:t>(2,3)],type="</a:t>
            </a:r>
            <a:r>
              <a:rPr lang="en-US" dirty="0" err="1"/>
              <a:t>p",col</a:t>
            </a:r>
            <a:r>
              <a:rPr lang="en-US" dirty="0"/>
              <a:t>="blue",</a:t>
            </a:r>
            <a:r>
              <a:rPr lang="en-US" dirty="0" err="1"/>
              <a:t>cex</a:t>
            </a:r>
            <a:r>
              <a:rPr lang="en-US" dirty="0"/>
              <a:t> = 5)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350" y="2717800"/>
            <a:ext cx="81153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561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054" y="0"/>
            <a:ext cx="8229600" cy="137557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Association test by correlation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46568" y="2431391"/>
            <a:ext cx="6321185" cy="2308324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r=</a:t>
            </a:r>
            <a:r>
              <a:rPr lang="en-US" sz="3600" dirty="0" err="1"/>
              <a:t>cor</a:t>
            </a:r>
            <a:r>
              <a:rPr lang="en-US" sz="3600" dirty="0"/>
              <a:t>(</a:t>
            </a:r>
            <a:r>
              <a:rPr lang="en-US" sz="3600" dirty="0" err="1"/>
              <a:t>mySim$y,X</a:t>
            </a:r>
            <a:r>
              <a:rPr lang="en-US" sz="3600" dirty="0"/>
              <a:t>)</a:t>
            </a:r>
          </a:p>
          <a:p>
            <a:r>
              <a:rPr lang="en-US" sz="3600" dirty="0"/>
              <a:t>n=</a:t>
            </a:r>
            <a:r>
              <a:rPr lang="en-US" sz="3600" dirty="0" err="1"/>
              <a:t>nrow</a:t>
            </a:r>
            <a:r>
              <a:rPr lang="en-US" sz="3600" dirty="0"/>
              <a:t>(X)</a:t>
            </a:r>
          </a:p>
          <a:p>
            <a:r>
              <a:rPr lang="fr-FR" sz="3600" dirty="0" err="1"/>
              <a:t>t</a:t>
            </a:r>
            <a:r>
              <a:rPr lang="fr-FR" sz="3600" dirty="0"/>
              <a:t>=r/</a:t>
            </a:r>
            <a:r>
              <a:rPr lang="fr-FR" sz="3600" dirty="0" err="1"/>
              <a:t>sqrt</a:t>
            </a:r>
            <a:r>
              <a:rPr lang="fr-FR" sz="3600" dirty="0"/>
              <a:t>((1-r^2)/(n-2))</a:t>
            </a:r>
          </a:p>
          <a:p>
            <a:r>
              <a:rPr lang="fr-FR" sz="3600" dirty="0"/>
              <a:t>p=2*(1-pt(abs(</a:t>
            </a:r>
            <a:r>
              <a:rPr lang="fr-FR" sz="3600" dirty="0" err="1"/>
              <a:t>t</a:t>
            </a:r>
            <a:r>
              <a:rPr lang="fr-FR" sz="3600" dirty="0"/>
              <a:t>),n-2))</a:t>
            </a:r>
          </a:p>
        </p:txBody>
      </p:sp>
    </p:spTree>
    <p:extLst>
      <p:ext uri="{BB962C8B-B14F-4D97-AF65-F5344CB8AC3E}">
        <p14:creationId xmlns:p14="http://schemas.microsoft.com/office/powerpoint/2010/main" val="1744004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1122744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Manhattan plots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32625" y="1539995"/>
            <a:ext cx="8726750" cy="1323439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/>
              <a:t>color.vector</a:t>
            </a:r>
            <a:r>
              <a:rPr lang="en-US" sz="2000" dirty="0"/>
              <a:t> &lt;- rep(c("deepskyblue","orange","forestgreen","indianred3"),10)</a:t>
            </a:r>
          </a:p>
          <a:p>
            <a:r>
              <a:rPr lang="en-US" sz="2000" dirty="0"/>
              <a:t>m=</a:t>
            </a:r>
            <a:r>
              <a:rPr lang="en-US" sz="2000" dirty="0" err="1"/>
              <a:t>ncol</a:t>
            </a:r>
            <a:r>
              <a:rPr lang="en-US" sz="2000" dirty="0"/>
              <a:t>(X)</a:t>
            </a:r>
          </a:p>
          <a:p>
            <a:r>
              <a:rPr lang="en-US" sz="2000" dirty="0"/>
              <a:t>plot(t(-log10(p))~</a:t>
            </a:r>
            <a:r>
              <a:rPr lang="en-US" sz="2000" dirty="0" err="1"/>
              <a:t>seq</a:t>
            </a:r>
            <a:r>
              <a:rPr lang="en-US" sz="2000" dirty="0"/>
              <a:t>(1:m),col=</a:t>
            </a:r>
            <a:r>
              <a:rPr lang="en-US" sz="2000" dirty="0" err="1"/>
              <a:t>color.vector</a:t>
            </a:r>
            <a:r>
              <a:rPr lang="en-US" sz="2000" dirty="0"/>
              <a:t>[</a:t>
            </a:r>
            <a:r>
              <a:rPr lang="en-US" sz="2000" dirty="0" err="1"/>
              <a:t>myGM</a:t>
            </a:r>
            <a:r>
              <a:rPr lang="en-US" sz="2000" dirty="0"/>
              <a:t>[,2]])</a:t>
            </a:r>
          </a:p>
          <a:p>
            <a:r>
              <a:rPr lang="en-US" sz="2000" dirty="0" err="1"/>
              <a:t>abline</a:t>
            </a:r>
            <a:r>
              <a:rPr lang="en-US" sz="2000" dirty="0"/>
              <a:t>(v=</a:t>
            </a:r>
            <a:r>
              <a:rPr lang="en-US" sz="2000" dirty="0" err="1"/>
              <a:t>mySim$QTN.position</a:t>
            </a:r>
            <a:r>
              <a:rPr lang="en-US" sz="2000" dirty="0"/>
              <a:t>, </a:t>
            </a:r>
            <a:r>
              <a:rPr lang="en-US" sz="2000" dirty="0" err="1"/>
              <a:t>lty</a:t>
            </a:r>
            <a:r>
              <a:rPr lang="en-US" sz="2000" dirty="0"/>
              <a:t> = 2, </a:t>
            </a:r>
            <a:r>
              <a:rPr lang="en-US" sz="2000" dirty="0" err="1"/>
              <a:t>lwd</a:t>
            </a:r>
            <a:r>
              <a:rPr lang="en-US" sz="2000" dirty="0"/>
              <a:t>=1.5, col = "black")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700" y="3022600"/>
            <a:ext cx="75946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5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1122744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Two additional findings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32625" y="1516287"/>
            <a:ext cx="8726750" cy="40011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sort(p)[1:5]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46"/>
          <a:stretch/>
        </p:blipFill>
        <p:spPr>
          <a:xfrm>
            <a:off x="3625419" y="1665880"/>
            <a:ext cx="4941163" cy="161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32624" y="1916398"/>
            <a:ext cx="8726750" cy="1323439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/>
              <a:t>zeros</a:t>
            </a:r>
            <a:r>
              <a:rPr lang="en-US" sz="2000" dirty="0"/>
              <a:t>=p==0</a:t>
            </a:r>
          </a:p>
          <a:p>
            <a:r>
              <a:rPr lang="en-US" sz="2000" dirty="0"/>
              <a:t>p[</a:t>
            </a:r>
            <a:r>
              <a:rPr lang="en-US" sz="2000" dirty="0" err="1"/>
              <a:t>zeros</a:t>
            </a:r>
            <a:r>
              <a:rPr lang="en-US" sz="2000" dirty="0"/>
              <a:t>]=1e-10</a:t>
            </a:r>
          </a:p>
          <a:p>
            <a:r>
              <a:rPr lang="en-US" sz="2000" dirty="0"/>
              <a:t>plot(t(-log10(p))~</a:t>
            </a:r>
            <a:r>
              <a:rPr lang="en-US" sz="2000" dirty="0" err="1"/>
              <a:t>seq</a:t>
            </a:r>
            <a:r>
              <a:rPr lang="en-US" sz="2000" dirty="0"/>
              <a:t>(1:m),col=</a:t>
            </a:r>
            <a:r>
              <a:rPr lang="en-US" sz="2000" dirty="0" err="1"/>
              <a:t>color.vector</a:t>
            </a:r>
            <a:r>
              <a:rPr lang="en-US" sz="2000" dirty="0"/>
              <a:t>[</a:t>
            </a:r>
            <a:r>
              <a:rPr lang="en-US" sz="2000" dirty="0" err="1"/>
              <a:t>myGM</a:t>
            </a:r>
            <a:r>
              <a:rPr lang="en-US" sz="2000" dirty="0"/>
              <a:t>[,2]])</a:t>
            </a:r>
          </a:p>
          <a:p>
            <a:r>
              <a:rPr lang="en-US" sz="2000" dirty="0" err="1"/>
              <a:t>abline</a:t>
            </a:r>
            <a:r>
              <a:rPr lang="en-US" sz="2000" dirty="0"/>
              <a:t>(v=</a:t>
            </a:r>
            <a:r>
              <a:rPr lang="en-US" sz="2000" dirty="0" err="1"/>
              <a:t>mySim$QTN.position</a:t>
            </a:r>
            <a:r>
              <a:rPr lang="en-US" sz="2000" dirty="0"/>
              <a:t>, </a:t>
            </a:r>
            <a:r>
              <a:rPr lang="en-US" sz="2000" dirty="0" err="1"/>
              <a:t>lty</a:t>
            </a:r>
            <a:r>
              <a:rPr lang="en-US" sz="2000" dirty="0"/>
              <a:t> = 2, </a:t>
            </a:r>
            <a:r>
              <a:rPr lang="en-US" sz="2000" dirty="0" err="1"/>
              <a:t>lwd</a:t>
            </a:r>
            <a:r>
              <a:rPr lang="en-US" sz="2000" dirty="0"/>
              <a:t>=1.5, col = "black")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699" y="3022600"/>
            <a:ext cx="75946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04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GWAS by correlation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7680" y="2653553"/>
            <a:ext cx="8910320" cy="286232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/>
              <a:t>GWASbyCor</a:t>
            </a:r>
            <a:r>
              <a:rPr lang="en-US" sz="2000" dirty="0"/>
              <a:t>=function(</a:t>
            </a:r>
            <a:r>
              <a:rPr lang="en-US" sz="2000" dirty="0" err="1"/>
              <a:t>X,y</a:t>
            </a:r>
            <a:r>
              <a:rPr lang="en-US" sz="2000" dirty="0"/>
              <a:t>){</a:t>
            </a:r>
          </a:p>
          <a:p>
            <a:r>
              <a:rPr lang="en-US" sz="2000" dirty="0"/>
              <a:t>n=</a:t>
            </a:r>
            <a:r>
              <a:rPr lang="en-US" sz="2000" dirty="0" err="1"/>
              <a:t>nrow</a:t>
            </a:r>
            <a:r>
              <a:rPr lang="en-US" sz="2000" dirty="0"/>
              <a:t>(X)</a:t>
            </a:r>
          </a:p>
          <a:p>
            <a:r>
              <a:rPr lang="en-US" sz="2000" dirty="0"/>
              <a:t>r=</a:t>
            </a:r>
            <a:r>
              <a:rPr lang="en-US" sz="2000" dirty="0" err="1"/>
              <a:t>cor</a:t>
            </a:r>
            <a:r>
              <a:rPr lang="en-US" sz="2000" dirty="0"/>
              <a:t>(</a:t>
            </a:r>
            <a:r>
              <a:rPr lang="en-US" sz="2000" dirty="0" err="1"/>
              <a:t>y,X</a:t>
            </a:r>
            <a:r>
              <a:rPr lang="en-US" sz="2000" dirty="0"/>
              <a:t>)</a:t>
            </a:r>
          </a:p>
          <a:p>
            <a:r>
              <a:rPr lang="en-US" sz="2000" dirty="0"/>
              <a:t>n=</a:t>
            </a:r>
            <a:r>
              <a:rPr lang="en-US" sz="2000" dirty="0" err="1"/>
              <a:t>nrow</a:t>
            </a:r>
            <a:r>
              <a:rPr lang="en-US" sz="2000" dirty="0"/>
              <a:t>(X)</a:t>
            </a:r>
          </a:p>
          <a:p>
            <a:r>
              <a:rPr lang="fr-FR" sz="2000" dirty="0" err="1"/>
              <a:t>t</a:t>
            </a:r>
            <a:r>
              <a:rPr lang="fr-FR" sz="2000" dirty="0"/>
              <a:t>=r/</a:t>
            </a:r>
            <a:r>
              <a:rPr lang="fr-FR" sz="2000" dirty="0" err="1"/>
              <a:t>sqrt</a:t>
            </a:r>
            <a:r>
              <a:rPr lang="fr-FR" sz="2000" dirty="0"/>
              <a:t>((1-r^2)/(n-2))</a:t>
            </a:r>
          </a:p>
          <a:p>
            <a:r>
              <a:rPr lang="fr-FR" sz="2000" dirty="0"/>
              <a:t>p=2*(1-pt(abs(</a:t>
            </a:r>
            <a:r>
              <a:rPr lang="fr-FR" sz="2000" dirty="0" err="1"/>
              <a:t>t</a:t>
            </a:r>
            <a:r>
              <a:rPr lang="fr-FR" sz="2000" dirty="0"/>
              <a:t>),n-2))</a:t>
            </a:r>
          </a:p>
          <a:p>
            <a:r>
              <a:rPr lang="en-US" sz="2000" dirty="0" err="1"/>
              <a:t>zeros</a:t>
            </a:r>
            <a:r>
              <a:rPr lang="en-US" sz="2000" dirty="0"/>
              <a:t>=p==0</a:t>
            </a:r>
          </a:p>
          <a:p>
            <a:r>
              <a:rPr lang="en-US" sz="2000" dirty="0"/>
              <a:t>p[</a:t>
            </a:r>
            <a:r>
              <a:rPr lang="en-US" sz="2000" dirty="0" err="1"/>
              <a:t>zeros</a:t>
            </a:r>
            <a:r>
              <a:rPr lang="en-US" sz="2000" dirty="0"/>
              <a:t>]=1e-10</a:t>
            </a:r>
            <a:endParaRPr lang="fr-FR" sz="2000" dirty="0"/>
          </a:p>
          <a:p>
            <a:r>
              <a:rPr lang="fr-FR" sz="2000" dirty="0"/>
              <a:t>return(p)}</a:t>
            </a:r>
          </a:p>
        </p:txBody>
      </p:sp>
    </p:spTree>
    <p:extLst>
      <p:ext uri="{BB962C8B-B14F-4D97-AF65-F5344CB8AC3E}">
        <p14:creationId xmlns:p14="http://schemas.microsoft.com/office/powerpoint/2010/main" val="1332418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82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The top ten associations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4920" y="1412874"/>
            <a:ext cx="8759400" cy="286232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index=order(p)</a:t>
            </a:r>
          </a:p>
          <a:p>
            <a:r>
              <a:rPr lang="en-US" sz="2000" dirty="0"/>
              <a:t>top10=index[1:10]</a:t>
            </a:r>
          </a:p>
          <a:p>
            <a:r>
              <a:rPr lang="en-US" sz="2000" dirty="0"/>
              <a:t>detected=</a:t>
            </a:r>
            <a:r>
              <a:rPr lang="en-US" sz="2000" dirty="0">
                <a:solidFill>
                  <a:srgbClr val="FF0000"/>
                </a:solidFill>
              </a:rPr>
              <a:t>intersect</a:t>
            </a:r>
            <a:r>
              <a:rPr lang="en-US" sz="2000" dirty="0"/>
              <a:t>(top10,mySim$QTN.position)</a:t>
            </a:r>
          </a:p>
          <a:p>
            <a:r>
              <a:rPr lang="en-US" sz="2000" dirty="0" err="1"/>
              <a:t>falsePositive</a:t>
            </a:r>
            <a:r>
              <a:rPr lang="en-US" sz="2000" dirty="0"/>
              <a:t>=</a:t>
            </a:r>
            <a:r>
              <a:rPr lang="en-US" sz="2000" dirty="0" err="1">
                <a:solidFill>
                  <a:srgbClr val="FF0000"/>
                </a:solidFill>
              </a:rPr>
              <a:t>setdiff</a:t>
            </a:r>
            <a:r>
              <a:rPr lang="en-US" sz="2000" dirty="0"/>
              <a:t>(top10, </a:t>
            </a:r>
            <a:r>
              <a:rPr lang="en-US" sz="2000" dirty="0" err="1"/>
              <a:t>mySim$QTN.position</a:t>
            </a:r>
            <a:r>
              <a:rPr lang="en-US" sz="2000" dirty="0"/>
              <a:t>)</a:t>
            </a:r>
          </a:p>
          <a:p>
            <a:r>
              <a:rPr lang="en-US" sz="2000" dirty="0"/>
              <a:t>top10</a:t>
            </a:r>
          </a:p>
          <a:p>
            <a:r>
              <a:rPr lang="en-US" sz="2000" dirty="0" err="1"/>
              <a:t>mySim$QTN.position</a:t>
            </a:r>
            <a:endParaRPr lang="en-US" sz="2000" dirty="0"/>
          </a:p>
          <a:p>
            <a:r>
              <a:rPr lang="en-US" sz="2000" dirty="0"/>
              <a:t>detected</a:t>
            </a:r>
          </a:p>
          <a:p>
            <a:r>
              <a:rPr lang="en-US" sz="2000" dirty="0"/>
              <a:t>length(detected)</a:t>
            </a:r>
          </a:p>
          <a:p>
            <a:r>
              <a:rPr lang="en-US" sz="2000" dirty="0" err="1"/>
              <a:t>falsePositive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920" y="4275196"/>
            <a:ext cx="63119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94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585623"/>
            <a:ext cx="8686800" cy="411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52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The top ten associations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32625" y="1756600"/>
            <a:ext cx="8726750" cy="1015663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plot(t(-log10(p))~</a:t>
            </a:r>
            <a:r>
              <a:rPr lang="en-US" sz="2000" dirty="0" err="1"/>
              <a:t>seq</a:t>
            </a:r>
            <a:r>
              <a:rPr lang="en-US" sz="2000" dirty="0"/>
              <a:t>(1:m),col=</a:t>
            </a:r>
            <a:r>
              <a:rPr lang="en-US" sz="2000" dirty="0" err="1"/>
              <a:t>color.vector</a:t>
            </a:r>
            <a:r>
              <a:rPr lang="en-US" sz="2000" dirty="0"/>
              <a:t>[</a:t>
            </a:r>
            <a:r>
              <a:rPr lang="en-US" sz="2000" dirty="0" err="1"/>
              <a:t>myGM</a:t>
            </a:r>
            <a:r>
              <a:rPr lang="en-US" sz="2000" dirty="0"/>
              <a:t>[,2]])</a:t>
            </a:r>
          </a:p>
          <a:p>
            <a:r>
              <a:rPr lang="en-US" sz="2000" dirty="0" err="1"/>
              <a:t>abline</a:t>
            </a:r>
            <a:r>
              <a:rPr lang="en-US" sz="2000" dirty="0"/>
              <a:t>(v=</a:t>
            </a:r>
            <a:r>
              <a:rPr lang="en-US" sz="2000" dirty="0" err="1"/>
              <a:t>mySim$QTN.position</a:t>
            </a:r>
            <a:r>
              <a:rPr lang="en-US" sz="2000" dirty="0"/>
              <a:t>, </a:t>
            </a:r>
            <a:r>
              <a:rPr lang="en-US" sz="2000" dirty="0" err="1"/>
              <a:t>lty</a:t>
            </a:r>
            <a:r>
              <a:rPr lang="en-US" sz="2000" dirty="0"/>
              <a:t> = 2, </a:t>
            </a:r>
            <a:r>
              <a:rPr lang="en-US" sz="2000" dirty="0" err="1"/>
              <a:t>lwd</a:t>
            </a:r>
            <a:r>
              <a:rPr lang="en-US" sz="2000" dirty="0"/>
              <a:t>=2, col = "black")</a:t>
            </a:r>
          </a:p>
          <a:p>
            <a:r>
              <a:rPr lang="en-US" sz="2000" dirty="0" err="1"/>
              <a:t>abline</a:t>
            </a:r>
            <a:r>
              <a:rPr lang="en-US" sz="2000" dirty="0"/>
              <a:t>(v= </a:t>
            </a:r>
            <a:r>
              <a:rPr lang="en-US" sz="2000" dirty="0" err="1"/>
              <a:t>falsePositive</a:t>
            </a:r>
            <a:r>
              <a:rPr lang="en-US" sz="2000" dirty="0"/>
              <a:t>, </a:t>
            </a:r>
            <a:r>
              <a:rPr lang="en-US" sz="2000" dirty="0" err="1"/>
              <a:t>lty</a:t>
            </a:r>
            <a:r>
              <a:rPr lang="en-US" sz="2000" dirty="0"/>
              <a:t> = 2, </a:t>
            </a:r>
            <a:r>
              <a:rPr lang="en-US" sz="2000" dirty="0" err="1"/>
              <a:t>lwd</a:t>
            </a:r>
            <a:r>
              <a:rPr lang="en-US" sz="2000" dirty="0"/>
              <a:t>=2, col = "red")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2296358" y="4522330"/>
            <a:ext cx="7914443" cy="1416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833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nstantia" charset="0"/>
              </a:rPr>
              <a:t>Correlation and t distribution</a:t>
            </a:r>
          </a:p>
          <a:p>
            <a:r>
              <a:rPr lang="en-US" dirty="0">
                <a:latin typeface="Constantia" charset="0"/>
              </a:rPr>
              <a:t>GWAS by correlation </a:t>
            </a:r>
          </a:p>
          <a:p>
            <a:r>
              <a:rPr lang="en-US" dirty="0">
                <a:latin typeface="Constantia" charset="0"/>
              </a:rPr>
              <a:t>Power and false positives</a:t>
            </a:r>
          </a:p>
          <a:p>
            <a:r>
              <a:rPr lang="en-US" dirty="0">
                <a:latin typeface="Constantia" charset="0"/>
              </a:rPr>
              <a:t>Observed null distribution</a:t>
            </a:r>
          </a:p>
          <a:p>
            <a:r>
              <a:rPr lang="en-US" dirty="0">
                <a:latin typeface="Constantia" charset="0"/>
              </a:rPr>
              <a:t>True positives</a:t>
            </a:r>
          </a:p>
          <a:p>
            <a:r>
              <a:rPr lang="en-US" dirty="0">
                <a:latin typeface="Constantia" charset="0"/>
              </a:rPr>
              <a:t>False positives</a:t>
            </a:r>
          </a:p>
          <a:p>
            <a:r>
              <a:rPr lang="en-US" dirty="0">
                <a:latin typeface="Constantia" charset="0"/>
              </a:rPr>
              <a:t>Type I error</a:t>
            </a:r>
          </a:p>
          <a:p>
            <a:r>
              <a:rPr lang="en-US" dirty="0">
                <a:latin typeface="Constantia" charset="0"/>
              </a:rPr>
              <a:t>Cut off of P values</a:t>
            </a:r>
          </a:p>
          <a:p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61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794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Null distribution of P values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80780" y="3330147"/>
            <a:ext cx="3512697" cy="46166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entury"/>
                <a:cs typeface="Century"/>
              </a:rPr>
              <a:t>hist</a:t>
            </a:r>
            <a:r>
              <a:rPr lang="en-US" sz="2400" dirty="0">
                <a:latin typeface="Century"/>
                <a:cs typeface="Century"/>
              </a:rPr>
              <a:t>(p[!index1to5])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72899"/>
            <a:ext cx="9144000" cy="441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31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006" y="-10802"/>
            <a:ext cx="8500369" cy="114777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QQ plot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2509492"/>
            <a:ext cx="9144000" cy="378565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dirty="0" err="1">
                <a:latin typeface="Century"/>
                <a:cs typeface="Century"/>
              </a:rPr>
              <a:t>p.obs</a:t>
            </a:r>
            <a:r>
              <a:rPr lang="en-US" sz="2400" dirty="0">
                <a:latin typeface="Century"/>
                <a:cs typeface="Century"/>
              </a:rPr>
              <a:t>=p[!index1to5]</a:t>
            </a:r>
          </a:p>
          <a:p>
            <a:r>
              <a:rPr lang="en-US" sz="2400" dirty="0"/>
              <a:t>m2=length(</a:t>
            </a:r>
            <a:r>
              <a:rPr lang="en-US" sz="2400" dirty="0" err="1"/>
              <a:t>p.obs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p.uni</a:t>
            </a:r>
            <a:r>
              <a:rPr lang="en-US" sz="2400" dirty="0"/>
              <a:t>=</a:t>
            </a:r>
            <a:r>
              <a:rPr lang="en-US" sz="2400" dirty="0" err="1"/>
              <a:t>runif</a:t>
            </a:r>
            <a:r>
              <a:rPr lang="en-US" sz="2400" dirty="0"/>
              <a:t>(m2,0,1)</a:t>
            </a:r>
          </a:p>
          <a:p>
            <a:r>
              <a:rPr lang="en-US" sz="2400" dirty="0" err="1"/>
              <a:t>order.obs</a:t>
            </a:r>
            <a:r>
              <a:rPr lang="en-US" sz="2400" dirty="0"/>
              <a:t>=order(</a:t>
            </a:r>
            <a:r>
              <a:rPr lang="en-US" sz="2400" dirty="0" err="1"/>
              <a:t>p.obs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order.uni</a:t>
            </a:r>
            <a:r>
              <a:rPr lang="en-US" sz="2400" dirty="0"/>
              <a:t>=order(</a:t>
            </a:r>
            <a:r>
              <a:rPr lang="en-US" sz="2400" dirty="0" err="1"/>
              <a:t>p.uni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plot(-log10(</a:t>
            </a:r>
            <a:r>
              <a:rPr lang="en-US" sz="2400" dirty="0" err="1"/>
              <a:t>p.uni</a:t>
            </a:r>
            <a:r>
              <a:rPr lang="en-US" sz="2400" dirty="0"/>
              <a:t>[</a:t>
            </a:r>
            <a:r>
              <a:rPr lang="en-US" sz="2400" dirty="0" err="1"/>
              <a:t>order.uni</a:t>
            </a:r>
            <a:r>
              <a:rPr lang="en-US" sz="2400" dirty="0"/>
              <a:t>]),-log10(</a:t>
            </a:r>
            <a:r>
              <a:rPr lang="en-US" sz="2400" dirty="0" err="1"/>
              <a:t>p.obs</a:t>
            </a:r>
            <a:r>
              <a:rPr lang="en-US" sz="2400" dirty="0"/>
              <a:t>[</a:t>
            </a:r>
            <a:r>
              <a:rPr lang="en-US" sz="2400" dirty="0" err="1"/>
              <a:t>order.obs</a:t>
            </a:r>
            <a:r>
              <a:rPr lang="en-US" sz="2400" dirty="0"/>
              <a:t>]))</a:t>
            </a:r>
          </a:p>
          <a:p>
            <a:r>
              <a:rPr lang="en-US" sz="2400" dirty="0" err="1"/>
              <a:t>abline</a:t>
            </a:r>
            <a:r>
              <a:rPr lang="en-US" sz="2400" dirty="0"/>
              <a:t>(a = 0, b = 1, col = "red")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800" y="912213"/>
            <a:ext cx="4140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95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879" y="1371600"/>
            <a:ext cx="5323114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856"/>
            <a:ext cx="8229600" cy="98565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Cutoff (Graph approach)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8436" y="876017"/>
            <a:ext cx="9144000" cy="46166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plot(</a:t>
            </a:r>
            <a:r>
              <a:rPr lang="en-US" sz="2400" dirty="0" err="1"/>
              <a:t>ecdf</a:t>
            </a:r>
            <a:r>
              <a:rPr lang="en-US" sz="2400" dirty="0"/>
              <a:t>(-log10(</a:t>
            </a:r>
            <a:r>
              <a:rPr lang="en-US" sz="2400" dirty="0" err="1"/>
              <a:t>p.obs</a:t>
            </a:r>
            <a:r>
              <a:rPr lang="en-US" sz="2400" dirty="0"/>
              <a:t>)))</a:t>
            </a:r>
            <a:endParaRPr lang="en-US" sz="2400" dirty="0">
              <a:latin typeface="Arial"/>
              <a:cs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783072" y="2592956"/>
            <a:ext cx="4625857" cy="2538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87365" y="2344039"/>
            <a:ext cx="0" cy="3445043"/>
          </a:xfrm>
          <a:prstGeom prst="line">
            <a:avLst/>
          </a:prstGeom>
          <a:ln w="254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887365" y="5029176"/>
            <a:ext cx="121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10E-3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96226" y="2344038"/>
            <a:ext cx="121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5%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31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309628"/>
            <a:ext cx="8407400" cy="42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8565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Cutoff (Exact))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1323978"/>
            <a:ext cx="9144000" cy="156966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type1=c(0.01, 0.05, 0.1, 0.2)</a:t>
            </a:r>
          </a:p>
          <a:p>
            <a:r>
              <a:rPr lang="en-US" sz="2400" dirty="0">
                <a:latin typeface="Arial"/>
                <a:cs typeface="Arial"/>
              </a:rPr>
              <a:t>cutoff=</a:t>
            </a:r>
            <a:r>
              <a:rPr lang="en-US" sz="2400" dirty="0" err="1">
                <a:latin typeface="Arial"/>
                <a:cs typeface="Arial"/>
              </a:rPr>
              <a:t>quantile</a:t>
            </a:r>
            <a:r>
              <a:rPr lang="en-US" sz="2400" dirty="0">
                <a:latin typeface="Arial"/>
                <a:cs typeface="Arial"/>
              </a:rPr>
              <a:t>(p.obs,type1,na.rm=T)</a:t>
            </a:r>
          </a:p>
          <a:p>
            <a:r>
              <a:rPr lang="en-US" sz="2400" dirty="0">
                <a:latin typeface="Arial"/>
                <a:cs typeface="Arial"/>
              </a:rPr>
              <a:t>cutoff</a:t>
            </a:r>
          </a:p>
          <a:p>
            <a:r>
              <a:rPr lang="en-US" sz="2400" dirty="0">
                <a:latin typeface="Arial"/>
                <a:cs typeface="Arial"/>
              </a:rPr>
              <a:t>plot(type1, </a:t>
            </a:r>
            <a:r>
              <a:rPr lang="en-US" sz="2400" dirty="0" err="1">
                <a:latin typeface="Arial"/>
                <a:cs typeface="Arial"/>
              </a:rPr>
              <a:t>cutoff,type</a:t>
            </a:r>
            <a:r>
              <a:rPr lang="en-US" sz="2400" dirty="0">
                <a:latin typeface="Arial"/>
                <a:cs typeface="Arial"/>
              </a:rPr>
              <a:t>=</a:t>
            </a:r>
            <a:r>
              <a:rPr lang="en-US" sz="2400" dirty="0"/>
              <a:t>"b"</a:t>
            </a:r>
            <a:r>
              <a:rPr lang="en-US" sz="2400" dirty="0">
                <a:latin typeface="Arial"/>
                <a:cs typeface="Arial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6359899"/>
            <a:ext cx="9144000" cy="46166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P value of 0.000034 is equivalent to type 1 error of 1%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286" y="2309629"/>
            <a:ext cx="5027015" cy="44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58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Highlight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nstantia" charset="0"/>
              </a:rPr>
              <a:t>Correlation and t distribution</a:t>
            </a:r>
          </a:p>
          <a:p>
            <a:r>
              <a:rPr lang="en-US" dirty="0">
                <a:latin typeface="Constantia" charset="0"/>
              </a:rPr>
              <a:t>GWAS by correlation </a:t>
            </a:r>
          </a:p>
          <a:p>
            <a:r>
              <a:rPr lang="en-US" dirty="0">
                <a:latin typeface="Constantia" charset="0"/>
              </a:rPr>
              <a:t>Power and false positives</a:t>
            </a:r>
          </a:p>
          <a:p>
            <a:r>
              <a:rPr lang="en-US" dirty="0">
                <a:latin typeface="Constantia" charset="0"/>
              </a:rPr>
              <a:t>Observed null distribution</a:t>
            </a:r>
          </a:p>
          <a:p>
            <a:r>
              <a:rPr lang="en-US" dirty="0">
                <a:latin typeface="Constantia" charset="0"/>
              </a:rPr>
              <a:t>True positives</a:t>
            </a:r>
          </a:p>
          <a:p>
            <a:r>
              <a:rPr lang="en-US" dirty="0">
                <a:latin typeface="Constantia" charset="0"/>
              </a:rPr>
              <a:t>False positives</a:t>
            </a:r>
          </a:p>
          <a:p>
            <a:r>
              <a:rPr lang="en-US" dirty="0">
                <a:latin typeface="Constantia" charset="0"/>
              </a:rPr>
              <a:t>Type I error</a:t>
            </a:r>
          </a:p>
          <a:p>
            <a:r>
              <a:rPr lang="en-US" dirty="0">
                <a:latin typeface="Constantia" charset="0"/>
              </a:rPr>
              <a:t>Cut off of P values</a:t>
            </a:r>
          </a:p>
          <a:p>
            <a:endParaRPr lang="en-US" dirty="0">
              <a:latin typeface="Constantia" charset="0"/>
            </a:endParaRPr>
          </a:p>
          <a:p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0340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CF1444F-CE8F-DC42-9F5E-3C09002DB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406" y="0"/>
            <a:ext cx="1133721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E609594-B1AB-3E4C-A094-65E0B8FBB502}"/>
              </a:ext>
            </a:extLst>
          </p:cNvPr>
          <p:cNvSpPr/>
          <p:nvPr/>
        </p:nvSpPr>
        <p:spPr>
          <a:xfrm>
            <a:off x="625152" y="4301412"/>
            <a:ext cx="4292082" cy="2280457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2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1025292"/>
              </p:ext>
            </p:extLst>
          </p:nvPr>
        </p:nvGraphicFramePr>
        <p:xfrm>
          <a:off x="2476487" y="1325563"/>
          <a:ext cx="7408864" cy="2228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2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4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9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426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Herbicide Resistant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Non herbicide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Resistant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Observed and expected frequency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9827897"/>
              </p:ext>
            </p:extLst>
          </p:nvPr>
        </p:nvGraphicFramePr>
        <p:xfrm>
          <a:off x="2476487" y="3716466"/>
          <a:ext cx="7408864" cy="2228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2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3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1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426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Herbicide Resistant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Non herbicide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Resistant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295359" y="5945158"/>
            <a:ext cx="75853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49/28+49/12+49/42+49/18=9.72, P=0.002</a:t>
            </a:r>
          </a:p>
        </p:txBody>
      </p:sp>
    </p:spTree>
    <p:extLst>
      <p:ext uri="{BB962C8B-B14F-4D97-AF65-F5344CB8AC3E}">
        <p14:creationId xmlns:p14="http://schemas.microsoft.com/office/powerpoint/2010/main" val="376317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6774657"/>
              </p:ext>
            </p:extLst>
          </p:nvPr>
        </p:nvGraphicFramePr>
        <p:xfrm>
          <a:off x="2508292" y="1376881"/>
          <a:ext cx="7408864" cy="2228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2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4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9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426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Herbicide Resistant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Non herbicide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Resistant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513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Observed and expected frequency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900841"/>
              </p:ext>
            </p:extLst>
          </p:nvPr>
        </p:nvGraphicFramePr>
        <p:xfrm>
          <a:off x="4463031" y="3754556"/>
          <a:ext cx="3265938" cy="2540000"/>
        </p:xfrm>
        <a:graphic>
          <a:graphicData uri="http://schemas.openxmlformats.org/drawingml/2006/table">
            <a:tbl>
              <a:tblPr/>
              <a:tblGrid>
                <a:gridCol w="1088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8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8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Herbcide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Marker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Count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487478" y="5183338"/>
            <a:ext cx="3180522" cy="46166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Arial"/>
                <a:cs typeface="Arial"/>
              </a:rPr>
              <a:t>r=31%</a:t>
            </a:r>
            <a:endParaRPr lang="en-US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6023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Suitable for continued variables</a:t>
            </a:r>
          </a:p>
          <a:p>
            <a:r>
              <a:rPr lang="en-US" dirty="0"/>
              <a:t>r=</a:t>
            </a:r>
            <a:r>
              <a:rPr lang="en-US" dirty="0" err="1"/>
              <a:t>Cov</a:t>
            </a:r>
            <a:r>
              <a:rPr lang="en-US" dirty="0"/>
              <a:t>(</a:t>
            </a:r>
            <a:r>
              <a:rPr lang="en-US" dirty="0" err="1"/>
              <a:t>x,y</a:t>
            </a:r>
            <a:r>
              <a:rPr lang="en-US" dirty="0"/>
              <a:t>)/(</a:t>
            </a:r>
            <a:r>
              <a:rPr lang="en-US" dirty="0" err="1"/>
              <a:t>SxSy</a:t>
            </a:r>
            <a:r>
              <a:rPr lang="en-US" dirty="0"/>
              <a:t>)</a:t>
            </a:r>
          </a:p>
          <a:p>
            <a:r>
              <a:rPr lang="en-US" dirty="0"/>
              <a:t>Range from -1 to 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t=3.2278</a:t>
            </a:r>
          </a:p>
          <a:p>
            <a:r>
              <a:rPr lang="en-US" dirty="0"/>
              <a:t>p=0.0017 (vs. 0.002 from Chi-square test)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7206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Pearson Correlation</a:t>
            </a:r>
          </a:p>
        </p:txBody>
      </p:sp>
      <p:pic>
        <p:nvPicPr>
          <p:cNvPr id="4" name="Picture 3" descr="tval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615" y="3303247"/>
            <a:ext cx="1562883" cy="139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566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0005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Approximation of t distribution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050897" y="1952725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cort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B5760C"/>
                </a:solidFill>
                <a:latin typeface="Candara" charset="0"/>
              </a:rPr>
              <a:t>function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10000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df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100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){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	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=replicate(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,{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	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rnorm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df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+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	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rnorm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df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+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	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cor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is-IS" dirty="0">
                <a:solidFill>
                  <a:srgbClr val="060087"/>
                </a:solidFill>
                <a:latin typeface="Candara" charset="0"/>
              </a:rPr>
              <a:t>	</a:t>
            </a:r>
            <a:r>
              <a:rPr lang="is-IS" dirty="0">
                <a:solidFill>
                  <a:srgbClr val="000000"/>
                </a:solidFill>
                <a:latin typeface="Candara" charset="0"/>
              </a:rPr>
              <a:t>t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is-IS" dirty="0">
                <a:solidFill>
                  <a:srgbClr val="000000"/>
                </a:solidFill>
                <a:latin typeface="Candara" charset="0"/>
              </a:rPr>
              <a:t>r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/sqrt((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-</a:t>
            </a:r>
            <a:r>
              <a:rPr lang="is-IS" dirty="0">
                <a:solidFill>
                  <a:srgbClr val="000000"/>
                </a:solidFill>
                <a:latin typeface="Candara" charset="0"/>
              </a:rPr>
              <a:t>r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^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)/(</a:t>
            </a:r>
            <a:r>
              <a:rPr lang="is-IS" dirty="0">
                <a:solidFill>
                  <a:srgbClr val="000000"/>
                </a:solidFill>
                <a:latin typeface="Candara" charset="0"/>
              </a:rPr>
              <a:t>df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))</a:t>
            </a:r>
          </a:p>
          <a:p>
            <a:r>
              <a:rPr lang="is-IS" dirty="0">
                <a:solidFill>
                  <a:srgbClr val="060087"/>
                </a:solidFill>
                <a:latin typeface="Candara" charset="0"/>
              </a:rPr>
              <a:t>	})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	return(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)}</a:t>
            </a:r>
          </a:p>
          <a:p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pt-BR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rgbClr val="060087"/>
                </a:solidFill>
                <a:latin typeface="Candara" charset="0"/>
              </a:rPr>
              <a:t>cort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10000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5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is-IS" dirty="0">
                <a:solidFill>
                  <a:srgbClr val="000000"/>
                </a:solidFill>
                <a:latin typeface="Candara" charset="0"/>
              </a:rPr>
              <a:t>t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=rt(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100000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5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plot(density(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col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"blue"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9E0003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lines(density(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col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"red"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9E0003"/>
              </a:solidFill>
              <a:latin typeface="Candar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656" y="1952725"/>
            <a:ext cx="43561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99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176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Influence of DF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99668" y="1633641"/>
            <a:ext cx="365483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=c(3,1))</a:t>
            </a:r>
          </a:p>
          <a:p>
            <a:r>
              <a:rPr lang="en-US" dirty="0" err="1">
                <a:solidFill>
                  <a:srgbClr val="FF0000"/>
                </a:solidFill>
              </a:rPr>
              <a:t>df</a:t>
            </a:r>
            <a:r>
              <a:rPr lang="en-US" dirty="0">
                <a:solidFill>
                  <a:srgbClr val="FF0000"/>
                </a:solidFill>
              </a:rPr>
              <a:t>=1</a:t>
            </a:r>
          </a:p>
          <a:p>
            <a:r>
              <a:rPr lang="pt-BR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rgbClr val="060087"/>
                </a:solidFill>
                <a:latin typeface="Candara" charset="0"/>
              </a:rPr>
              <a:t>cort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10000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df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is-IS" dirty="0">
                <a:solidFill>
                  <a:srgbClr val="000000"/>
                </a:solidFill>
                <a:latin typeface="Candara" charset="0"/>
              </a:rPr>
              <a:t>t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=rt(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100000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df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plot(density(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col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"blue"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9E0003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lines(density(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col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"red"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endParaRPr lang="en-US" dirty="0"/>
          </a:p>
          <a:p>
            <a:r>
              <a:rPr lang="en-US" dirty="0" err="1">
                <a:solidFill>
                  <a:srgbClr val="FF0000"/>
                </a:solidFill>
              </a:rPr>
              <a:t>df</a:t>
            </a:r>
            <a:r>
              <a:rPr lang="en-US" dirty="0">
                <a:solidFill>
                  <a:srgbClr val="FF0000"/>
                </a:solidFill>
              </a:rPr>
              <a:t>=3</a:t>
            </a:r>
          </a:p>
          <a:p>
            <a:r>
              <a:rPr lang="pt-BR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rgbClr val="060087"/>
                </a:solidFill>
                <a:latin typeface="Candara" charset="0"/>
              </a:rPr>
              <a:t>cort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10000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df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is-IS" dirty="0">
                <a:solidFill>
                  <a:srgbClr val="000000"/>
                </a:solidFill>
                <a:latin typeface="Candara" charset="0"/>
              </a:rPr>
              <a:t>t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=rt(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100000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df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plot(density(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col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"blue"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9E0003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lines(density(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col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"red"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endParaRPr lang="en-US" dirty="0">
              <a:solidFill>
                <a:srgbClr val="9E0003"/>
              </a:solidFill>
              <a:latin typeface="Candara" charset="0"/>
            </a:endParaRPr>
          </a:p>
          <a:p>
            <a:r>
              <a:rPr lang="en-US" dirty="0" err="1">
                <a:solidFill>
                  <a:srgbClr val="FF0000"/>
                </a:solidFill>
              </a:rPr>
              <a:t>df</a:t>
            </a:r>
            <a:r>
              <a:rPr lang="en-US" dirty="0">
                <a:solidFill>
                  <a:srgbClr val="FF0000"/>
                </a:solidFill>
              </a:rPr>
              <a:t>=5</a:t>
            </a:r>
          </a:p>
          <a:p>
            <a:r>
              <a:rPr lang="pt-BR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rgbClr val="060087"/>
                </a:solidFill>
                <a:latin typeface="Candara" charset="0"/>
              </a:rPr>
              <a:t>cort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10000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df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is-IS" dirty="0">
                <a:solidFill>
                  <a:srgbClr val="000000"/>
                </a:solidFill>
                <a:latin typeface="Candara" charset="0"/>
              </a:rPr>
              <a:t>t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=rt(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100000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df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plot(density(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col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"blue"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9E0003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lines(density(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col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"red"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989" y="1252860"/>
            <a:ext cx="2579480" cy="560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55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37065" y="1252728"/>
            <a:ext cx="8822267" cy="3450696"/>
          </a:xfrm>
        </p:spPr>
        <p:txBody>
          <a:bodyPr/>
          <a:lstStyle/>
          <a:p>
            <a:r>
              <a:rPr lang="en-US" dirty="0"/>
              <a:t>Try it</a:t>
            </a:r>
          </a:p>
          <a:p>
            <a:r>
              <a:rPr lang="en-US" dirty="0"/>
              <a:t>Sample ten SNPs as QTNs (mutations of genes)</a:t>
            </a:r>
          </a:p>
          <a:p>
            <a:r>
              <a:rPr lang="en-US" dirty="0"/>
              <a:t>Assign gene effects and make total genetic effects</a:t>
            </a:r>
          </a:p>
          <a:p>
            <a:r>
              <a:rPr lang="en-US" dirty="0"/>
              <a:t>Add residuals to make phenotypes with 75% heritability</a:t>
            </a:r>
          </a:p>
          <a:p>
            <a:r>
              <a:rPr lang="en-US" dirty="0"/>
              <a:t>Test all the SNPs and see how many can be found among the top ten associations.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37065" y="0"/>
            <a:ext cx="868236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Can we use correlation to map genes?</a:t>
            </a:r>
          </a:p>
        </p:txBody>
      </p:sp>
    </p:spTree>
    <p:extLst>
      <p:ext uri="{BB962C8B-B14F-4D97-AF65-F5344CB8AC3E}">
        <p14:creationId xmlns:p14="http://schemas.microsoft.com/office/powerpoint/2010/main" val="91180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3084" y="168677"/>
            <a:ext cx="8910320" cy="6555641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G2P=function(X,h2,alpha,NQTN,distribution){</a:t>
            </a:r>
          </a:p>
          <a:p>
            <a:r>
              <a:rPr lang="en-US" sz="2000" dirty="0"/>
              <a:t>n=</a:t>
            </a:r>
            <a:r>
              <a:rPr lang="en-US" sz="2000" dirty="0" err="1"/>
              <a:t>nrow</a:t>
            </a:r>
            <a:r>
              <a:rPr lang="en-US" sz="2000" dirty="0"/>
              <a:t>(X)</a:t>
            </a:r>
          </a:p>
          <a:p>
            <a:r>
              <a:rPr lang="en-US" sz="2000" dirty="0"/>
              <a:t>m=</a:t>
            </a:r>
            <a:r>
              <a:rPr lang="en-US" sz="2000" dirty="0" err="1"/>
              <a:t>ncol</a:t>
            </a:r>
            <a:r>
              <a:rPr lang="en-US" sz="2000" dirty="0"/>
              <a:t>(X)</a:t>
            </a:r>
          </a:p>
          <a:p>
            <a:r>
              <a:rPr lang="en-US" sz="2000" dirty="0"/>
              <a:t>#Sampling QTN</a:t>
            </a:r>
          </a:p>
          <a:p>
            <a:r>
              <a:rPr lang="en-US" sz="2000" dirty="0" err="1"/>
              <a:t>QTN.position</a:t>
            </a:r>
            <a:r>
              <a:rPr lang="en-US" sz="2000" dirty="0"/>
              <a:t>=sample(</a:t>
            </a:r>
            <a:r>
              <a:rPr lang="en-US" sz="2000" dirty="0" err="1"/>
              <a:t>m,NQTN,replace</a:t>
            </a:r>
            <a:r>
              <a:rPr lang="en-US" sz="2000" dirty="0"/>
              <a:t>=F)</a:t>
            </a:r>
          </a:p>
          <a:p>
            <a:r>
              <a:rPr lang="en-US" sz="2000" dirty="0"/>
              <a:t>SNPQ=</a:t>
            </a:r>
            <a:r>
              <a:rPr lang="en-US" sz="2000" dirty="0" err="1"/>
              <a:t>as.matrix</a:t>
            </a:r>
            <a:r>
              <a:rPr lang="en-US" sz="2000" dirty="0"/>
              <a:t>(X[,</a:t>
            </a:r>
            <a:r>
              <a:rPr lang="en-US" sz="2000" dirty="0" err="1"/>
              <a:t>QTN.position</a:t>
            </a:r>
            <a:r>
              <a:rPr lang="en-US" sz="2000" dirty="0"/>
              <a:t>])</a:t>
            </a:r>
          </a:p>
          <a:p>
            <a:r>
              <a:rPr lang="en-US" sz="2000" dirty="0" err="1"/>
              <a:t>QTN.position</a:t>
            </a:r>
            <a:endParaRPr lang="en-US" sz="2000" dirty="0"/>
          </a:p>
          <a:p>
            <a:r>
              <a:rPr lang="en-US" sz="2000" dirty="0"/>
              <a:t>#QTN effects</a:t>
            </a:r>
          </a:p>
          <a:p>
            <a:r>
              <a:rPr lang="en-US" sz="2000" dirty="0"/>
              <a:t>if(distribution=="norm")</a:t>
            </a:r>
          </a:p>
          <a:p>
            <a:r>
              <a:rPr lang="en-US" sz="2000" dirty="0"/>
              <a:t>	{</a:t>
            </a:r>
            <a:r>
              <a:rPr lang="en-US" sz="2000" dirty="0" err="1"/>
              <a:t>addeffect</a:t>
            </a:r>
            <a:r>
              <a:rPr lang="en-US" sz="2000" dirty="0"/>
              <a:t>=</a:t>
            </a:r>
            <a:r>
              <a:rPr lang="en-US" sz="2000" dirty="0" err="1"/>
              <a:t>rnorm</a:t>
            </a:r>
            <a:r>
              <a:rPr lang="en-US" sz="2000" dirty="0"/>
              <a:t>(NQTN,0,1)</a:t>
            </a:r>
          </a:p>
          <a:p>
            <a:r>
              <a:rPr lang="en-US" sz="2000" dirty="0"/>
              <a:t>	}else</a:t>
            </a:r>
          </a:p>
          <a:p>
            <a:r>
              <a:rPr lang="en-US" sz="2000" dirty="0"/>
              <a:t>	{</a:t>
            </a:r>
            <a:r>
              <a:rPr lang="en-US" sz="2000" dirty="0" err="1"/>
              <a:t>addeffect</a:t>
            </a:r>
            <a:r>
              <a:rPr lang="en-US" sz="2000" dirty="0"/>
              <a:t>=alpha^(1:NQTN)}</a:t>
            </a:r>
          </a:p>
          <a:p>
            <a:r>
              <a:rPr lang="en-US" sz="2000" dirty="0"/>
              <a:t>#Simulate phenotype</a:t>
            </a:r>
          </a:p>
          <a:p>
            <a:r>
              <a:rPr lang="en-US" sz="2000" dirty="0"/>
              <a:t>effect=SNPQ%*%</a:t>
            </a:r>
            <a:r>
              <a:rPr lang="en-US" sz="2000" dirty="0" err="1"/>
              <a:t>addeffect</a:t>
            </a:r>
            <a:endParaRPr lang="en-US" sz="2000" dirty="0"/>
          </a:p>
          <a:p>
            <a:r>
              <a:rPr lang="en-US" sz="2000" dirty="0" err="1"/>
              <a:t>effectvar</a:t>
            </a:r>
            <a:r>
              <a:rPr lang="en-US" sz="2000" dirty="0"/>
              <a:t>=</a:t>
            </a:r>
            <a:r>
              <a:rPr lang="en-US" sz="2000" dirty="0" err="1"/>
              <a:t>var</a:t>
            </a:r>
            <a:r>
              <a:rPr lang="en-US" sz="2000" dirty="0"/>
              <a:t>(effect)</a:t>
            </a:r>
          </a:p>
          <a:p>
            <a:r>
              <a:rPr lang="en-US" sz="2000" dirty="0" err="1"/>
              <a:t>residualvar</a:t>
            </a:r>
            <a:r>
              <a:rPr lang="en-US" sz="2000" dirty="0"/>
              <a:t>=(effectvar-h2*</a:t>
            </a:r>
            <a:r>
              <a:rPr lang="en-US" sz="2000" dirty="0" err="1"/>
              <a:t>effectvar</a:t>
            </a:r>
            <a:r>
              <a:rPr lang="en-US" sz="2000" dirty="0"/>
              <a:t>)/h2</a:t>
            </a:r>
          </a:p>
          <a:p>
            <a:r>
              <a:rPr lang="en-US" sz="2000" dirty="0"/>
              <a:t>residual=</a:t>
            </a:r>
            <a:r>
              <a:rPr lang="en-US" sz="2000" dirty="0" err="1"/>
              <a:t>rnorm</a:t>
            </a:r>
            <a:r>
              <a:rPr lang="en-US" sz="2000" dirty="0"/>
              <a:t>(n,0,sqrt(</a:t>
            </a:r>
            <a:r>
              <a:rPr lang="en-US" sz="2000" dirty="0" err="1"/>
              <a:t>residualvar</a:t>
            </a:r>
            <a:r>
              <a:rPr lang="en-US" sz="2000" dirty="0"/>
              <a:t>))</a:t>
            </a:r>
          </a:p>
          <a:p>
            <a:r>
              <a:rPr lang="en-US" sz="2000" dirty="0"/>
              <a:t>y=</a:t>
            </a:r>
            <a:r>
              <a:rPr lang="en-US" sz="2000" dirty="0" err="1"/>
              <a:t>effect+residual</a:t>
            </a:r>
            <a:endParaRPr lang="en-US" sz="2000" dirty="0"/>
          </a:p>
          <a:p>
            <a:r>
              <a:rPr lang="en-US" sz="2000" dirty="0"/>
              <a:t>return(list(</a:t>
            </a:r>
            <a:r>
              <a:rPr lang="en-US" sz="2000" dirty="0" err="1"/>
              <a:t>addeffect</a:t>
            </a:r>
            <a:r>
              <a:rPr lang="en-US" sz="2000" dirty="0"/>
              <a:t> = </a:t>
            </a:r>
            <a:r>
              <a:rPr lang="en-US" sz="2000" dirty="0" err="1"/>
              <a:t>addeffect</a:t>
            </a:r>
            <a:r>
              <a:rPr lang="en-US" sz="2000" dirty="0"/>
              <a:t>, y=y, add = effect, residual = residual, </a:t>
            </a:r>
            <a:r>
              <a:rPr lang="en-US" sz="2000" dirty="0" err="1"/>
              <a:t>QTN.position</a:t>
            </a:r>
            <a:r>
              <a:rPr lang="en-US" sz="2000" dirty="0"/>
              <a:t>=</a:t>
            </a:r>
            <a:r>
              <a:rPr lang="en-US" sz="2000" dirty="0" err="1"/>
              <a:t>QTN.position</a:t>
            </a:r>
            <a:r>
              <a:rPr lang="en-US" sz="2000" dirty="0"/>
              <a:t>, SNPQ=SNPQ))</a:t>
            </a:r>
          </a:p>
          <a:p>
            <a:r>
              <a:rPr lang="en-US" sz="20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249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738</TotalTime>
  <Words>1563</Words>
  <Application>Microsoft Macintosh PowerPoint</Application>
  <PresentationFormat>Widescreen</PresentationFormat>
  <Paragraphs>251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Candara</vt:lpstr>
      <vt:lpstr>Century</vt:lpstr>
      <vt:lpstr>Constantia</vt:lpstr>
      <vt:lpstr>Symbol</vt:lpstr>
      <vt:lpstr>Office Theme</vt:lpstr>
      <vt:lpstr>Statistical Genomics</vt:lpstr>
      <vt:lpstr>Outline</vt:lpstr>
      <vt:lpstr>Observed and expected frequency</vt:lpstr>
      <vt:lpstr>Observed and expected frequency</vt:lpstr>
      <vt:lpstr>Pearson Correlation</vt:lpstr>
      <vt:lpstr>Approximation of t distribution</vt:lpstr>
      <vt:lpstr>Influence of DF</vt:lpstr>
      <vt:lpstr>Can we use correlation to map genes?</vt:lpstr>
      <vt:lpstr>PowerPoint Presentation</vt:lpstr>
      <vt:lpstr>Read data and source code in R</vt:lpstr>
      <vt:lpstr>Let us have more fun!</vt:lpstr>
      <vt:lpstr>Phenotype simulation</vt:lpstr>
      <vt:lpstr>QTN positions</vt:lpstr>
      <vt:lpstr>Association test by correlation</vt:lpstr>
      <vt:lpstr>Manhattan plots</vt:lpstr>
      <vt:lpstr>Two additional findings</vt:lpstr>
      <vt:lpstr>GWAS by correlation</vt:lpstr>
      <vt:lpstr>The top ten associations</vt:lpstr>
      <vt:lpstr>The top ten associations</vt:lpstr>
      <vt:lpstr>Null distribution of P values</vt:lpstr>
      <vt:lpstr>QQ plot</vt:lpstr>
      <vt:lpstr>Cutoff (Graph approach)</vt:lpstr>
      <vt:lpstr>Cutoff (Exact))</vt:lpstr>
      <vt:lpstr>Highlight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Zhang, Zhiwu</dc:creator>
  <cp:lastModifiedBy>Zhang, Zhiwu</cp:lastModifiedBy>
  <cp:revision>74</cp:revision>
  <dcterms:created xsi:type="dcterms:W3CDTF">2020-01-18T23:14:17Z</dcterms:created>
  <dcterms:modified xsi:type="dcterms:W3CDTF">2020-02-10T22:53:54Z</dcterms:modified>
</cp:coreProperties>
</file>