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sldIdLst>
    <p:sldId id="307" r:id="rId2"/>
    <p:sldId id="426" r:id="rId3"/>
    <p:sldId id="424" r:id="rId4"/>
    <p:sldId id="367" r:id="rId5"/>
    <p:sldId id="369" r:id="rId6"/>
    <p:sldId id="388" r:id="rId7"/>
    <p:sldId id="397" r:id="rId8"/>
    <p:sldId id="395" r:id="rId9"/>
    <p:sldId id="398" r:id="rId10"/>
    <p:sldId id="364" r:id="rId11"/>
    <p:sldId id="413" r:id="rId12"/>
    <p:sldId id="400" r:id="rId13"/>
    <p:sldId id="411" r:id="rId14"/>
    <p:sldId id="412" r:id="rId15"/>
    <p:sldId id="414" r:id="rId16"/>
    <p:sldId id="422" r:id="rId17"/>
    <p:sldId id="415" r:id="rId18"/>
    <p:sldId id="416" r:id="rId19"/>
    <p:sldId id="417" r:id="rId20"/>
    <p:sldId id="418" r:id="rId21"/>
    <p:sldId id="419" r:id="rId22"/>
    <p:sldId id="420" r:id="rId23"/>
    <p:sldId id="4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36"/>
    <p:restoredTop sz="81536"/>
  </p:normalViewPr>
  <p:slideViewPr>
    <p:cSldViewPr snapToGrid="0" snapToObjects="1">
      <p:cViewPr varScale="1">
        <p:scale>
          <a:sx n="141" d="100"/>
          <a:sy n="141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012864" y="2975965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13: General Linear Model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GLM for GWAS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4495800" y="14478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 on individuals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37892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(fixed effect)</a:t>
            </a:r>
          </a:p>
        </p:txBody>
      </p: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2743200" y="5257801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7896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27"/>
          <p:cNvCxnSpPr>
            <a:cxnSpLocks noChangeShapeType="1"/>
            <a:endCxn id="37890" idx="3"/>
          </p:cNvCxnSpPr>
          <p:nvPr/>
        </p:nvCxnSpPr>
        <p:spPr bwMode="auto">
          <a:xfrm flipH="1">
            <a:off x="8763000" y="1658939"/>
            <a:ext cx="1219200" cy="269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7900" name="Straight Arrow Connector 25"/>
          <p:cNvCxnSpPr>
            <a:cxnSpLocks noChangeShapeType="1"/>
          </p:cNvCxnSpPr>
          <p:nvPr/>
        </p:nvCxnSpPr>
        <p:spPr bwMode="auto">
          <a:xfrm>
            <a:off x="3352800" y="1676400"/>
            <a:ext cx="0" cy="25733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26"/>
          <p:cNvCxnSpPr>
            <a:cxnSpLocks noChangeShapeType="1"/>
            <a:stCxn id="37890" idx="1"/>
          </p:cNvCxnSpPr>
          <p:nvPr/>
        </p:nvCxnSpPr>
        <p:spPr bwMode="auto">
          <a:xfrm flipH="1" flipV="1">
            <a:off x="3352800" y="1676401"/>
            <a:ext cx="1143000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7902" name="TextBox 34"/>
          <p:cNvSpPr txBox="1">
            <a:spLocks noChangeArrowheads="1"/>
          </p:cNvSpPr>
          <p:nvPr/>
        </p:nvSpPr>
        <p:spPr bwMode="auto">
          <a:xfrm>
            <a:off x="17526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9525000" y="42672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0860946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7909" y="3443"/>
            <a:ext cx="10515600" cy="9170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Example from the ten individuals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9766" y="920504"/>
            <a:ext cx="755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cbind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],1, </a:t>
            </a:r>
            <a:r>
              <a:rPr lang="pt-BR" sz="2400" dirty="0" err="1">
                <a:latin typeface="Candara" charset="0"/>
              </a:rPr>
              <a:t>PCA$x</a:t>
            </a:r>
            <a:r>
              <a:rPr lang="pt-BR" sz="2400" dirty="0">
                <a:latin typeface="Candara" charset="0"/>
              </a:rPr>
              <a:t>[s,2],</a:t>
            </a:r>
            <a:r>
              <a:rPr lang="pt-BR" sz="2400" dirty="0" err="1">
                <a:latin typeface="Candara" charset="0"/>
              </a:rPr>
              <a:t>Xtop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62" y="2398789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9444" y="560993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9162" y="560993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541" y="560993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8335" y="560993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3827" y="1549670"/>
            <a:ext cx="2092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6097" y="1549670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0064" y="151967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3702" y="15196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SNP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26801" y="560994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82917" y="560993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78053" y="560993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6097" y="1984455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50064" y="195446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73702" y="19544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90116" y="193401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08224" y="193401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03360" y="193400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b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48191" y="6007132"/>
            <a:ext cx="3895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err="1">
                <a:latin typeface="Candara" charset="0"/>
              </a:rPr>
              <a:t>y</a:t>
            </a:r>
            <a:r>
              <a:rPr lang="pt-BR" sz="3200" b="1" dirty="0">
                <a:latin typeface="Candara" charset="0"/>
              </a:rPr>
              <a:t> = </a:t>
            </a:r>
            <a:r>
              <a:rPr lang="pt-BR" sz="3200" b="1" dirty="0" err="1">
                <a:latin typeface="Candara" charset="0"/>
              </a:rPr>
              <a:t>Xb</a:t>
            </a:r>
            <a:r>
              <a:rPr lang="pt-BR" sz="3200" b="1" dirty="0">
                <a:latin typeface="Candara" charset="0"/>
              </a:rPr>
              <a:t> +e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069349-3FB2-AA4A-9CBF-0D008DB77058}"/>
              </a:ext>
            </a:extLst>
          </p:cNvPr>
          <p:cNvSpPr/>
          <p:nvPr/>
        </p:nvSpPr>
        <p:spPr>
          <a:xfrm>
            <a:off x="9798496" y="1799788"/>
            <a:ext cx="1635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Unknown</a:t>
            </a:r>
            <a:r>
              <a:rPr lang="pt-BR" sz="2400" dirty="0">
                <a:latin typeface="Candara" charset="0"/>
              </a:rPr>
              <a:t> </a:t>
            </a:r>
            <a:r>
              <a:rPr lang="pt-BR" sz="2400" dirty="0" err="1">
                <a:latin typeface="Candara" charset="0"/>
              </a:rPr>
              <a:t>defect</a:t>
            </a:r>
            <a:endParaRPr lang="pt-BR" sz="2400" dirty="0">
              <a:latin typeface="Candara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F14B2D-8482-DE4F-91BB-BE4E6970DF7E}"/>
              </a:ext>
            </a:extLst>
          </p:cNvPr>
          <p:cNvSpPr/>
          <p:nvPr/>
        </p:nvSpPr>
        <p:spPr>
          <a:xfrm>
            <a:off x="9955410" y="5425269"/>
            <a:ext cx="1635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known</a:t>
            </a:r>
            <a:r>
              <a:rPr lang="pt-BR" sz="2400" dirty="0">
                <a:latin typeface="Candara" charset="0"/>
              </a:rPr>
              <a:t> </a:t>
            </a:r>
            <a:r>
              <a:rPr lang="pt-BR" sz="2400" dirty="0" err="1">
                <a:latin typeface="Candara" charset="0"/>
              </a:rPr>
              <a:t>coefficient</a:t>
            </a:r>
            <a:endParaRPr lang="pt-BR" sz="2400" dirty="0">
              <a:latin typeface="Candara" charset="0"/>
            </a:endParaRPr>
          </a:p>
        </p:txBody>
      </p: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6B1CA3B4-B385-CC42-ADB2-08DCE2A0338D}"/>
              </a:ext>
            </a:extLst>
          </p:cNvPr>
          <p:cNvSpPr/>
          <p:nvPr/>
        </p:nvSpPr>
        <p:spPr>
          <a:xfrm>
            <a:off x="3857262" y="2497891"/>
            <a:ext cx="1592924" cy="2807440"/>
          </a:xfrm>
          <a:prstGeom prst="bracketPair">
            <a:avLst>
              <a:gd name="adj" fmla="val 587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>
            <a:extLst>
              <a:ext uri="{FF2B5EF4-FFF2-40B4-BE49-F238E27FC236}">
                <a16:creationId xmlns:a16="http://schemas.microsoft.com/office/drawing/2014/main" id="{45C5157C-5FE7-E543-8D33-464C0B38D1D1}"/>
              </a:ext>
            </a:extLst>
          </p:cNvPr>
          <p:cNvSpPr/>
          <p:nvPr/>
        </p:nvSpPr>
        <p:spPr>
          <a:xfrm>
            <a:off x="5661404" y="2493255"/>
            <a:ext cx="2880402" cy="2807440"/>
          </a:xfrm>
          <a:prstGeom prst="bracketPair">
            <a:avLst>
              <a:gd name="adj" fmla="val 587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5" grpId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19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Linear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007029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y=b</a:t>
            </a:r>
            <a:r>
              <a:rPr lang="en-US" sz="4000" baseline="-25000" dirty="0"/>
              <a:t>0</a:t>
            </a:r>
            <a:r>
              <a:rPr lang="en-US" sz="4000" dirty="0"/>
              <a:t> + x</a:t>
            </a:r>
            <a:r>
              <a:rPr lang="en-US" sz="4000" baseline="-25000" dirty="0"/>
              <a:t>1</a:t>
            </a:r>
            <a:r>
              <a:rPr lang="en-US" sz="4000" dirty="0"/>
              <a:t>b</a:t>
            </a:r>
            <a:r>
              <a:rPr lang="en-US" sz="4000" baseline="-25000" dirty="0"/>
              <a:t>1</a:t>
            </a:r>
            <a:r>
              <a:rPr lang="en-US" sz="4000" dirty="0"/>
              <a:t> + x</a:t>
            </a:r>
            <a:r>
              <a:rPr lang="en-US" sz="4000" baseline="-25000" dirty="0"/>
              <a:t>2</a:t>
            </a:r>
            <a:r>
              <a:rPr lang="en-US" sz="4000" dirty="0"/>
              <a:t>b</a:t>
            </a:r>
            <a:r>
              <a:rPr lang="en-US" sz="4000" baseline="-25000" dirty="0"/>
              <a:t>2</a:t>
            </a:r>
            <a:r>
              <a:rPr lang="en-US" sz="4000" dirty="0"/>
              <a:t> + … + </a:t>
            </a:r>
            <a:r>
              <a:rPr lang="en-US" sz="4000" dirty="0" err="1"/>
              <a:t>x</a:t>
            </a:r>
            <a:r>
              <a:rPr lang="en-US" sz="4000" baseline="-25000" dirty="0" err="1"/>
              <a:t>p</a:t>
            </a:r>
            <a:r>
              <a:rPr lang="en-US" sz="4000" dirty="0" err="1"/>
              <a:t>b</a:t>
            </a:r>
            <a:r>
              <a:rPr lang="en-US" sz="4000" baseline="-25000" dirty="0" err="1"/>
              <a:t>p</a:t>
            </a:r>
            <a:r>
              <a:rPr lang="en-US" sz="4000" dirty="0"/>
              <a:t> + e</a:t>
            </a:r>
          </a:p>
          <a:p>
            <a:r>
              <a:rPr lang="en-US" sz="4000" dirty="0"/>
              <a:t>y: observation, dependent variable</a:t>
            </a:r>
          </a:p>
          <a:p>
            <a:r>
              <a:rPr lang="en-US" sz="4000" dirty="0"/>
              <a:t>x: </a:t>
            </a:r>
            <a:r>
              <a:rPr lang="en-US" sz="4000" dirty="0" err="1"/>
              <a:t>Explainary</a:t>
            </a:r>
            <a:r>
              <a:rPr lang="en-US" sz="4000" dirty="0"/>
              <a:t>/independent variables</a:t>
            </a:r>
          </a:p>
          <a:p>
            <a:r>
              <a:rPr lang="en-US" sz="4000" dirty="0"/>
              <a:t>e: Residuals/errors</a:t>
            </a:r>
          </a:p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/>
              <a:t>e</a:t>
            </a:r>
            <a:r>
              <a:rPr lang="en-US" sz="4000" baseline="-25000" dirty="0"/>
              <a:t>1</a:t>
            </a:r>
            <a:r>
              <a:rPr lang="en-US" sz="4000" baseline="30000" dirty="0"/>
              <a:t>2</a:t>
            </a:r>
            <a:r>
              <a:rPr lang="en-US" sz="4000" dirty="0"/>
              <a:t> + e</a:t>
            </a:r>
            <a:r>
              <a:rPr lang="en-US" sz="4000" baseline="-25000" dirty="0"/>
              <a:t>2</a:t>
            </a:r>
            <a:r>
              <a:rPr lang="en-US" sz="4000" baseline="30000" dirty="0"/>
              <a:t>2</a:t>
            </a:r>
            <a:r>
              <a:rPr lang="en-US" sz="4000" dirty="0"/>
              <a:t> + … + e</a:t>
            </a:r>
            <a:r>
              <a:rPr lang="en-US" sz="4000" baseline="-25000" dirty="0"/>
              <a:t>n</a:t>
            </a:r>
            <a:r>
              <a:rPr lang="en-US" sz="4000" baseline="30000" dirty="0"/>
              <a:t>2</a:t>
            </a:r>
            <a:endParaRPr lang="en-US" sz="4000" dirty="0"/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=(y-</a:t>
            </a:r>
            <a:r>
              <a:rPr lang="en-US" sz="4000" dirty="0" err="1"/>
              <a:t>Xb</a:t>
            </a:r>
            <a:r>
              <a:rPr lang="en-US" sz="4000" dirty="0"/>
              <a:t>)'(y-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616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19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Optimization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007028"/>
            <a:ext cx="843203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=e</a:t>
            </a:r>
            <a:r>
              <a:rPr lang="en-US" sz="4000" baseline="30000" dirty="0"/>
              <a:t>2</a:t>
            </a:r>
            <a:r>
              <a:rPr lang="en-US" sz="4000" dirty="0"/>
              <a:t>=(y-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  <a:r>
              <a:rPr lang="en-US" sz="4000" baseline="30000" dirty="0"/>
              <a:t>2</a:t>
            </a:r>
          </a:p>
          <a:p>
            <a:r>
              <a:rPr lang="en-US" sz="4000" dirty="0"/>
              <a:t>∂</a:t>
            </a:r>
            <a:r>
              <a:rPr lang="en-US" sz="4000" dirty="0">
                <a:sym typeface="Symbol" charset="2"/>
              </a:rPr>
              <a:t>/</a:t>
            </a:r>
            <a:r>
              <a:rPr lang="en-US" sz="4000" dirty="0"/>
              <a:t>∂b</a:t>
            </a:r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/>
              <a:t>2X'(y-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  <a:p>
            <a:r>
              <a:rPr lang="en-US" sz="4000" dirty="0"/>
              <a:t>	=2X'y-2X'Xb=0</a:t>
            </a:r>
          </a:p>
          <a:p>
            <a:r>
              <a:rPr lang="en-US" sz="4000" dirty="0" err="1"/>
              <a:t>X'Xb</a:t>
            </a:r>
            <a:r>
              <a:rPr lang="en-US" sz="4000" dirty="0"/>
              <a:t>=</a:t>
            </a:r>
            <a:r>
              <a:rPr lang="en-US" sz="4000" dirty="0" err="1"/>
              <a:t>X'y</a:t>
            </a:r>
            <a:endParaRPr lang="en-US" sz="4000" dirty="0"/>
          </a:p>
          <a:p>
            <a:r>
              <a:rPr lang="en-US" sz="4000" i="1" dirty="0"/>
              <a:t>b</a:t>
            </a:r>
            <a:r>
              <a:rPr lang="en-US" sz="4000" dirty="0"/>
              <a:t>=[X’X]</a:t>
            </a:r>
            <a:r>
              <a:rPr lang="en-US" sz="4000" baseline="30000" dirty="0"/>
              <a:t>-1</a:t>
            </a:r>
            <a:r>
              <a:rPr lang="en-US" sz="4000" dirty="0"/>
              <a:t>[X’Y]</a:t>
            </a:r>
            <a:endParaRPr lang="en-US" sz="4000" baseline="30000" dirty="0"/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236084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Statistical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2507173"/>
                <a:ext cx="1499000" cy="51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507173"/>
                <a:ext cx="1499000" cy="518860"/>
              </a:xfrm>
              <a:prstGeom prst="rect">
                <a:avLst/>
              </a:prstGeom>
              <a:blipFill>
                <a:blip r:embed="rId2"/>
                <a:stretch>
                  <a:fillRect l="-6780" t="-19048" r="-508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1368" y="4355342"/>
                <a:ext cx="3797065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𝑉𝑎𝑟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368" y="4355342"/>
                <a:ext cx="3797065" cy="560090"/>
              </a:xfrm>
              <a:prstGeom prst="rect">
                <a:avLst/>
              </a:prstGeom>
              <a:blipFill>
                <a:blip r:embed="rId3"/>
                <a:stretch>
                  <a:fillRect l="-1000" t="-1777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3444467"/>
                <a:ext cx="42500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𝑦</m:t>
                      </m:r>
                      <m:r>
                        <a:rPr lang="en-US" sz="3200" i="1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)/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444467"/>
                <a:ext cx="4250074" cy="492443"/>
              </a:xfrm>
              <a:prstGeom prst="rect">
                <a:avLst/>
              </a:prstGeom>
              <a:blipFill>
                <a:blip r:embed="rId4"/>
                <a:stretch>
                  <a:fillRect l="-896" t="-17500" r="-299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48037" y="5112456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37" y="5112456"/>
                <a:ext cx="2825325" cy="1002134"/>
              </a:xfrm>
              <a:prstGeom prst="rect">
                <a:avLst/>
              </a:prstGeom>
              <a:blipFill>
                <a:blip r:embed="rId5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5252" y="5367302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~</m:t>
                      </m:r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  <m:r>
                        <a:rPr lang="en-US" sz="3200" i="1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52" y="5367302"/>
                <a:ext cx="1852045" cy="492443"/>
              </a:xfrm>
              <a:prstGeom prst="rect">
                <a:avLst/>
              </a:prstGeom>
              <a:blipFill>
                <a:blip r:embed="rId6"/>
                <a:stretch>
                  <a:fillRect l="-1361" t="-2564" r="-680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8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83818" y="28362"/>
            <a:ext cx="5060197" cy="6519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y=</a:t>
            </a:r>
            <a:r>
              <a:rPr lang="en-US" dirty="0" err="1"/>
              <a:t>mySim$y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X=</a:t>
            </a:r>
            <a:r>
              <a:rPr lang="pt-BR" dirty="0" err="1">
                <a:latin typeface="Candara" charset="0"/>
              </a:rPr>
              <a:t>cbind</a:t>
            </a:r>
            <a:r>
              <a:rPr lang="pt-BR" dirty="0">
                <a:latin typeface="Candara" charset="0"/>
              </a:rPr>
              <a:t>(1, </a:t>
            </a:r>
            <a:r>
              <a:rPr lang="pt-BR" dirty="0" err="1">
                <a:solidFill>
                  <a:srgbClr val="FF0000"/>
                </a:solidFill>
                <a:latin typeface="Candara" charset="0"/>
              </a:rPr>
              <a:t>PCA$x</a:t>
            </a:r>
            <a:r>
              <a:rPr lang="pt-BR" dirty="0">
                <a:solidFill>
                  <a:srgbClr val="FF0000"/>
                </a:solidFill>
                <a:latin typeface="Candara" charset="0"/>
              </a:rPr>
              <a:t>[,2],</a:t>
            </a:r>
            <a:r>
              <a:rPr lang="pt-BR" dirty="0" err="1">
                <a:solidFill>
                  <a:srgbClr val="FF0000"/>
                </a:solidFill>
                <a:latin typeface="Candara" charset="0"/>
              </a:rPr>
              <a:t>Xtop</a:t>
            </a:r>
            <a:r>
              <a:rPr lang="pt-BR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dirty="0">
                <a:latin typeface="Candara" charset="0"/>
              </a:rPr>
              <a:t>LHS=</a:t>
            </a:r>
            <a:r>
              <a:rPr lang="pt-BR" dirty="0" err="1">
                <a:latin typeface="Candara" charset="0"/>
              </a:rPr>
              <a:t>t</a:t>
            </a:r>
            <a:r>
              <a:rPr lang="pt-BR" dirty="0">
                <a:latin typeface="Candara" charset="0"/>
              </a:rPr>
              <a:t>(</a:t>
            </a:r>
            <a:r>
              <a:rPr lang="pt-BR" dirty="0" err="1">
                <a:latin typeface="Candara" charset="0"/>
              </a:rPr>
              <a:t>X</a:t>
            </a:r>
            <a:r>
              <a:rPr lang="pt-BR" dirty="0">
                <a:latin typeface="Candara" charset="0"/>
              </a:rPr>
              <a:t>)%*%</a:t>
            </a:r>
            <a:r>
              <a:rPr lang="pt-BR" dirty="0" err="1">
                <a:latin typeface="Candara" charset="0"/>
              </a:rPr>
              <a:t>X</a:t>
            </a:r>
            <a:endParaRPr lang="pt-BR" dirty="0">
              <a:latin typeface="Candara" charset="0"/>
            </a:endParaRPr>
          </a:p>
          <a:p>
            <a:pPr marL="0" indent="0">
              <a:buNone/>
            </a:pPr>
            <a:r>
              <a:rPr lang="pt-BR" dirty="0"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dirty="0">
                <a:latin typeface="Candara" charset="0"/>
              </a:rPr>
              <a:t>RHS=</a:t>
            </a:r>
            <a:r>
              <a:rPr lang="pt-BR" dirty="0" err="1">
                <a:latin typeface="Candara" charset="0"/>
              </a:rPr>
              <a:t>t</a:t>
            </a:r>
            <a:r>
              <a:rPr lang="pt-BR" dirty="0">
                <a:latin typeface="Candara" charset="0"/>
              </a:rPr>
              <a:t>(</a:t>
            </a:r>
            <a:r>
              <a:rPr lang="pt-BR" dirty="0" err="1">
                <a:latin typeface="Candara" charset="0"/>
              </a:rPr>
              <a:t>X</a:t>
            </a:r>
            <a:r>
              <a:rPr lang="pt-BR" dirty="0">
                <a:latin typeface="Candara" charset="0"/>
              </a:rPr>
              <a:t>)%*%</a:t>
            </a:r>
            <a:r>
              <a:rPr lang="pt-BR" dirty="0" err="1">
                <a:latin typeface="Candara" charset="0"/>
              </a:rPr>
              <a:t>y</a:t>
            </a:r>
            <a:endParaRPr lang="pt-BR" dirty="0">
              <a:latin typeface="Candara" charset="0"/>
            </a:endParaRPr>
          </a:p>
          <a:p>
            <a:pPr marL="0" indent="0">
              <a:buNone/>
            </a:pPr>
            <a:r>
              <a:rPr lang="pt-BR" dirty="0" err="1">
                <a:latin typeface="Candara" charset="0"/>
              </a:rPr>
              <a:t>b</a:t>
            </a:r>
            <a:r>
              <a:rPr lang="pt-BR" dirty="0"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dirty="0" err="1"/>
              <a:t>yb</a:t>
            </a:r>
            <a:r>
              <a:rPr lang="en-US" dirty="0"/>
              <a:t>=X%*%b</a:t>
            </a:r>
          </a:p>
          <a:p>
            <a:pPr marL="0" indent="0">
              <a:buNone/>
            </a:pPr>
            <a:r>
              <a:rPr lang="en-US" dirty="0"/>
              <a:t>e=y-</a:t>
            </a:r>
            <a:r>
              <a:rPr lang="en-US" dirty="0" err="1"/>
              <a:t>yb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n=length(y)</a:t>
            </a:r>
          </a:p>
          <a:p>
            <a:pPr marL="0" indent="0">
              <a:buNone/>
            </a:pPr>
            <a:r>
              <a:rPr lang="en-US" dirty="0" err="1"/>
              <a:t>ve</a:t>
            </a:r>
            <a:r>
              <a:rPr lang="en-US" dirty="0"/>
              <a:t>=sum(e^2)/(n-1)</a:t>
            </a:r>
          </a:p>
          <a:p>
            <a:pPr marL="0" indent="0">
              <a:buNone/>
            </a:pPr>
            <a:r>
              <a:rPr lang="en-US" dirty="0" err="1"/>
              <a:t>vt</a:t>
            </a:r>
            <a:r>
              <a:rPr lang="en-US" dirty="0"/>
              <a:t>=C*</a:t>
            </a:r>
            <a:r>
              <a:rPr lang="en-US" dirty="0" err="1"/>
              <a:t>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t=b/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dirty="0" err="1"/>
              <a:t>vt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fr-FR" dirty="0"/>
              <a:t>p=2*(1-pt(abs(</a:t>
            </a:r>
            <a:r>
              <a:rPr lang="fr-FR" dirty="0" err="1"/>
              <a:t>t</a:t>
            </a:r>
            <a:r>
              <a:rPr lang="fr-FR" dirty="0"/>
              <a:t>),n-2))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27" y="28362"/>
            <a:ext cx="3262393" cy="125272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Action in R</a:t>
            </a:r>
          </a:p>
        </p:txBody>
      </p:sp>
    </p:spTree>
    <p:extLst>
      <p:ext uri="{BB962C8B-B14F-4D97-AF65-F5344CB8AC3E}">
        <p14:creationId xmlns:p14="http://schemas.microsoft.com/office/powerpoint/2010/main" val="81729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500369" cy="143241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Phenotypes by genotypes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464" y="1945532"/>
            <a:ext cx="6758625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LM=</a:t>
            </a:r>
            <a:r>
              <a:rPr lang="en-US" sz="2400" dirty="0" err="1"/>
              <a:t>cbind</a:t>
            </a:r>
            <a:r>
              <a:rPr lang="en-US" sz="2400" dirty="0"/>
              <a:t>(b, t, </a:t>
            </a:r>
            <a:r>
              <a:rPr lang="en-US" sz="2400" dirty="0" err="1"/>
              <a:t>sqrt</a:t>
            </a:r>
            <a:r>
              <a:rPr lang="en-US" sz="2400" dirty="0"/>
              <a:t>(</a:t>
            </a:r>
            <a:r>
              <a:rPr lang="en-US" sz="2400" dirty="0" err="1"/>
              <a:t>diag</a:t>
            </a:r>
            <a:r>
              <a:rPr lang="en-US" sz="2400" dirty="0"/>
              <a:t>(</a:t>
            </a:r>
            <a:r>
              <a:rPr lang="en-US" sz="2400" dirty="0" err="1"/>
              <a:t>vt</a:t>
            </a:r>
            <a:r>
              <a:rPr lang="en-US" sz="2400" dirty="0"/>
              <a:t>)), p)</a:t>
            </a:r>
          </a:p>
          <a:p>
            <a:r>
              <a:rPr lang="en-US" sz="2400" dirty="0" err="1"/>
              <a:t>rownames</a:t>
            </a:r>
            <a:r>
              <a:rPr lang="en-US" sz="2400" dirty="0"/>
              <a:t>(LM)=</a:t>
            </a:r>
            <a:r>
              <a:rPr lang="en-US" sz="2400" dirty="0" err="1"/>
              <a:t>cbind</a:t>
            </a:r>
            <a:r>
              <a:rPr lang="en-US" sz="2400" dirty="0"/>
              <a:t>("Mean", "PC2","Xtop")</a:t>
            </a:r>
          </a:p>
          <a:p>
            <a:r>
              <a:rPr lang="en-US" sz="2400" dirty="0" err="1"/>
              <a:t>colnames</a:t>
            </a:r>
            <a:r>
              <a:rPr lang="en-US" sz="2400" dirty="0"/>
              <a:t>(LM)=</a:t>
            </a:r>
            <a:r>
              <a:rPr lang="en-US" sz="2400" dirty="0" err="1"/>
              <a:t>cbind</a:t>
            </a:r>
            <a:r>
              <a:rPr lang="en-US" sz="2400" dirty="0"/>
              <a:t>("b", "t", "</a:t>
            </a:r>
            <a:r>
              <a:rPr lang="en-US" sz="2400" dirty="0" err="1"/>
              <a:t>SD","p</a:t>
            </a:r>
            <a:r>
              <a:rPr lang="en-US" sz="2400" dirty="0"/>
              <a:t>")</a:t>
            </a:r>
          </a:p>
          <a:p>
            <a:r>
              <a:rPr lang="en-US" sz="2400" dirty="0"/>
              <a:t>LM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089" y="1432415"/>
            <a:ext cx="4282830" cy="4939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96" y="4028309"/>
            <a:ext cx="5930900" cy="124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8D6335-57F5-944A-AF63-37091B088901}"/>
              </a:ext>
            </a:extLst>
          </p:cNvPr>
          <p:cNvSpPr txBox="1"/>
          <p:nvPr/>
        </p:nvSpPr>
        <p:spPr>
          <a:xfrm>
            <a:off x="5396755" y="5272909"/>
            <a:ext cx="214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Comparing P&lt;10E-6 with </a:t>
            </a:r>
            <a:r>
              <a:rPr lang="en-US" dirty="0" err="1">
                <a:solidFill>
                  <a:srgbClr val="FF0000"/>
                </a:solidFill>
              </a:rPr>
              <a:t>GWASbyCor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150662-5498-D343-8862-DE1E3C8B7A9C}"/>
              </a:ext>
            </a:extLst>
          </p:cNvPr>
          <p:cNvSpPr/>
          <p:nvPr/>
        </p:nvSpPr>
        <p:spPr>
          <a:xfrm flipV="1">
            <a:off x="5513294" y="4936041"/>
            <a:ext cx="1555202" cy="3368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2683" y="0"/>
            <a:ext cx="3572359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G=</a:t>
            </a:r>
            <a:r>
              <a:rPr lang="en-US" sz="1600" dirty="0" err="1"/>
              <a:t>myGD</a:t>
            </a:r>
            <a:r>
              <a:rPr lang="en-US" sz="1600" dirty="0"/>
              <a:t>[,-1]</a:t>
            </a:r>
          </a:p>
          <a:p>
            <a:pPr marL="0" indent="0">
              <a:buNone/>
            </a:pPr>
            <a:r>
              <a:rPr lang="en-US" sz="1600" dirty="0"/>
              <a:t>n=</a:t>
            </a:r>
            <a:r>
              <a:rPr lang="en-US" sz="1600" dirty="0" err="1"/>
              <a:t>nrow</a:t>
            </a:r>
            <a:r>
              <a:rPr lang="en-US" sz="1600" dirty="0"/>
              <a:t>(G)</a:t>
            </a:r>
          </a:p>
          <a:p>
            <a:pPr marL="0" indent="0">
              <a:buNone/>
            </a:pPr>
            <a:r>
              <a:rPr lang="en-US" sz="1600" dirty="0"/>
              <a:t>m=</a:t>
            </a:r>
            <a:r>
              <a:rPr lang="en-US" sz="1600" dirty="0" err="1"/>
              <a:t>ncol</a:t>
            </a:r>
            <a:r>
              <a:rPr lang="en-US" sz="1600" dirty="0"/>
              <a:t>(G)</a:t>
            </a:r>
          </a:p>
          <a:p>
            <a:pPr marL="0" indent="0">
              <a:buNone/>
            </a:pPr>
            <a:r>
              <a:rPr lang="en-US" sz="1600" dirty="0"/>
              <a:t>P=matrix(NA,1,m)</a:t>
            </a:r>
          </a:p>
          <a:p>
            <a:pPr marL="0" indent="0">
              <a:buNone/>
            </a:pPr>
            <a:r>
              <a:rPr lang="fr-FR" sz="1600" dirty="0"/>
              <a:t>for (i in 1:m){</a:t>
            </a:r>
          </a:p>
          <a:p>
            <a:pPr marL="0" indent="0">
              <a:buNone/>
            </a:pPr>
            <a:r>
              <a:rPr lang="fr-FR" sz="1600" dirty="0"/>
              <a:t>x=</a:t>
            </a:r>
            <a:r>
              <a:rPr lang="pt-BR" sz="1600" dirty="0" err="1">
                <a:latin typeface="Candara" charset="0"/>
              </a:rPr>
              <a:t>G</a:t>
            </a:r>
            <a:r>
              <a:rPr lang="pt-BR" sz="1600" dirty="0">
                <a:latin typeface="Candara" charset="0"/>
              </a:rPr>
              <a:t>[,</a:t>
            </a:r>
            <a:r>
              <a:rPr lang="pt-BR" sz="1600" dirty="0" err="1">
                <a:latin typeface="Candara" charset="0"/>
              </a:rPr>
              <a:t>i</a:t>
            </a:r>
            <a:r>
              <a:rPr lang="pt-BR" sz="1600" dirty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1600" dirty="0" err="1">
                <a:latin typeface="Candara" charset="0"/>
              </a:rPr>
              <a:t>if</a:t>
            </a:r>
            <a:r>
              <a:rPr lang="pt-BR" sz="1600" dirty="0">
                <a:latin typeface="Candara" charset="0"/>
              </a:rPr>
              <a:t>(</a:t>
            </a:r>
            <a:r>
              <a:rPr lang="pt-BR" sz="1600" dirty="0" err="1">
                <a:latin typeface="Candara" charset="0"/>
              </a:rPr>
              <a:t>max</a:t>
            </a:r>
            <a:r>
              <a:rPr lang="pt-BR" sz="1600" dirty="0">
                <a:latin typeface="Candara" charset="0"/>
              </a:rPr>
              <a:t>(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)==min(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1600" dirty="0" err="1">
                <a:latin typeface="Candara" charset="0"/>
              </a:rPr>
              <a:t>p</a:t>
            </a:r>
            <a:r>
              <a:rPr lang="pt-BR" sz="1600" dirty="0">
                <a:latin typeface="Candara" charset="0"/>
              </a:rPr>
              <a:t>=1}</a:t>
            </a:r>
            <a:r>
              <a:rPr lang="pt-BR" sz="1600" dirty="0" err="1">
                <a:latin typeface="Candara" charset="0"/>
              </a:rPr>
              <a:t>else</a:t>
            </a:r>
            <a:r>
              <a:rPr lang="pt-BR" sz="1600" dirty="0">
                <a:latin typeface="Candara" charset="0"/>
              </a:rPr>
              <a:t>{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X=</a:t>
            </a:r>
            <a:r>
              <a:rPr lang="pt-BR" sz="1600" dirty="0" err="1">
                <a:latin typeface="Candara" charset="0"/>
              </a:rPr>
              <a:t>cbind</a:t>
            </a:r>
            <a:r>
              <a:rPr lang="pt-BR" sz="1600" dirty="0">
                <a:latin typeface="Candara" charset="0"/>
              </a:rPr>
              <a:t>(1, </a:t>
            </a:r>
            <a:r>
              <a:rPr lang="pt-BR" sz="1600" dirty="0" err="1">
                <a:latin typeface="Candara" charset="0"/>
              </a:rPr>
              <a:t>PCA$x</a:t>
            </a:r>
            <a:r>
              <a:rPr lang="pt-BR" sz="1600" dirty="0">
                <a:latin typeface="Candara" charset="0"/>
              </a:rPr>
              <a:t>[,2],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),n-2))</a:t>
            </a:r>
          </a:p>
          <a:p>
            <a:pPr marL="0" indent="0">
              <a:buNone/>
            </a:pPr>
            <a:r>
              <a:rPr lang="fr-FR" sz="1600" dirty="0"/>
              <a:t>} #end of </a:t>
            </a:r>
            <a:r>
              <a:rPr lang="fr-FR" sz="1600" dirty="0" err="1"/>
              <a:t>testing</a:t>
            </a:r>
            <a:r>
              <a:rPr lang="fr-FR" sz="1600" dirty="0"/>
              <a:t> variation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FF0000"/>
                </a:solidFill>
              </a:rPr>
              <a:t>P</a:t>
            </a:r>
            <a:r>
              <a:rPr lang="fr-FR" sz="1600" dirty="0"/>
              <a:t>[i]=</a:t>
            </a:r>
            <a:r>
              <a:rPr lang="fr-FR" sz="1600" dirty="0">
                <a:solidFill>
                  <a:srgbClr val="FF0000"/>
                </a:solidFill>
              </a:rPr>
              <a:t>p</a:t>
            </a:r>
            <a:r>
              <a:rPr lang="fr-FR" sz="1600" dirty="0"/>
              <a:t>[</a:t>
            </a:r>
            <a:r>
              <a:rPr lang="fr-FR" sz="1600" dirty="0" err="1"/>
              <a:t>length</a:t>
            </a:r>
            <a:r>
              <a:rPr lang="fr-FR" sz="1600" dirty="0"/>
              <a:t>(p)]</a:t>
            </a:r>
          </a:p>
          <a:p>
            <a:pPr marL="0" indent="0">
              <a:buNone/>
            </a:pPr>
            <a:r>
              <a:rPr lang="fr-FR" sz="1600" dirty="0"/>
              <a:t>} #end of looping for markers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042" y="0"/>
            <a:ext cx="5075695" cy="7465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Loop through genome</a:t>
            </a:r>
          </a:p>
        </p:txBody>
      </p:sp>
    </p:spTree>
    <p:extLst>
      <p:ext uri="{BB962C8B-B14F-4D97-AF65-F5344CB8AC3E}">
        <p14:creationId xmlns:p14="http://schemas.microsoft.com/office/powerpoint/2010/main" val="117054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431" y="0"/>
            <a:ext cx="4068305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143" y="1147770"/>
            <a:ext cx="7149333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Century"/>
                <a:cs typeface="Century"/>
              </a:rPr>
              <a:t>P</a:t>
            </a:r>
            <a:r>
              <a:rPr lang="en-US" sz="2400" dirty="0">
                <a:latin typeface="Century"/>
                <a:cs typeface="Century"/>
              </a:rPr>
              <a:t>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]), </a:t>
            </a:r>
            <a:r>
              <a:rPr lang="en-US" sz="2400" dirty="0" err="1"/>
              <a:t>ylim</a:t>
            </a:r>
            <a:r>
              <a:rPr lang="en-US" sz="2400" dirty="0"/>
              <a:t>=c(0,7))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551" b="11267"/>
          <a:stretch/>
        </p:blipFill>
        <p:spPr>
          <a:xfrm>
            <a:off x="8051800" y="0"/>
            <a:ext cx="4140200" cy="3208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845" b="11016"/>
          <a:stretch/>
        </p:blipFill>
        <p:spPr>
          <a:xfrm>
            <a:off x="7852476" y="3223646"/>
            <a:ext cx="4339525" cy="3626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81274" y="2206297"/>
            <a:ext cx="216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GWASbyCor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5288" y="3485475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GLM with PC2</a:t>
            </a:r>
          </a:p>
        </p:txBody>
      </p:sp>
    </p:spTree>
    <p:extLst>
      <p:ext uri="{BB962C8B-B14F-4D97-AF65-F5344CB8AC3E}">
        <p14:creationId xmlns:p14="http://schemas.microsoft.com/office/powerpoint/2010/main" val="9052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39486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G=</a:t>
            </a:r>
            <a:r>
              <a:rPr lang="en-US" sz="1600" dirty="0" err="1"/>
              <a:t>myGD</a:t>
            </a:r>
            <a:r>
              <a:rPr lang="en-US" sz="1600" dirty="0"/>
              <a:t>[,-1]</a:t>
            </a:r>
          </a:p>
          <a:p>
            <a:pPr marL="0" indent="0">
              <a:buNone/>
            </a:pPr>
            <a:r>
              <a:rPr lang="en-US" sz="1600" dirty="0"/>
              <a:t>n=</a:t>
            </a:r>
            <a:r>
              <a:rPr lang="en-US" sz="1600" dirty="0" err="1"/>
              <a:t>nrow</a:t>
            </a:r>
            <a:r>
              <a:rPr lang="en-US" sz="1600" dirty="0"/>
              <a:t>(G)</a:t>
            </a:r>
          </a:p>
          <a:p>
            <a:pPr marL="0" indent="0">
              <a:buNone/>
            </a:pPr>
            <a:r>
              <a:rPr lang="en-US" sz="1600" dirty="0"/>
              <a:t>m=</a:t>
            </a:r>
            <a:r>
              <a:rPr lang="en-US" sz="1600" dirty="0" err="1"/>
              <a:t>ncol</a:t>
            </a:r>
            <a:r>
              <a:rPr lang="en-US" sz="1600" dirty="0"/>
              <a:t>(G)</a:t>
            </a:r>
          </a:p>
          <a:p>
            <a:pPr marL="0" indent="0">
              <a:buNone/>
            </a:pPr>
            <a:r>
              <a:rPr lang="en-US" sz="1600" dirty="0"/>
              <a:t>P=matrix(NA,1,m)</a:t>
            </a:r>
          </a:p>
          <a:p>
            <a:pPr marL="0" indent="0">
              <a:buNone/>
            </a:pPr>
            <a:r>
              <a:rPr lang="fr-FR" sz="1600" dirty="0"/>
              <a:t>for (i in 1:m){</a:t>
            </a:r>
          </a:p>
          <a:p>
            <a:pPr marL="0" indent="0">
              <a:buNone/>
            </a:pPr>
            <a:r>
              <a:rPr lang="fr-FR" sz="1600" dirty="0"/>
              <a:t>x=</a:t>
            </a:r>
            <a:r>
              <a:rPr lang="pt-BR" sz="1600" dirty="0" err="1">
                <a:latin typeface="Candara" charset="0"/>
              </a:rPr>
              <a:t>G</a:t>
            </a:r>
            <a:r>
              <a:rPr lang="pt-BR" sz="1600" dirty="0">
                <a:latin typeface="Candara" charset="0"/>
              </a:rPr>
              <a:t>[,</a:t>
            </a:r>
            <a:r>
              <a:rPr lang="pt-BR" sz="1600" dirty="0" err="1">
                <a:latin typeface="Candara" charset="0"/>
              </a:rPr>
              <a:t>i</a:t>
            </a:r>
            <a:r>
              <a:rPr lang="pt-BR" sz="1600" dirty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1600" dirty="0" err="1">
                <a:latin typeface="Candara" charset="0"/>
              </a:rPr>
              <a:t>if</a:t>
            </a:r>
            <a:r>
              <a:rPr lang="pt-BR" sz="1600" dirty="0">
                <a:latin typeface="Candara" charset="0"/>
              </a:rPr>
              <a:t>(</a:t>
            </a:r>
            <a:r>
              <a:rPr lang="pt-BR" sz="1600" dirty="0" err="1">
                <a:latin typeface="Candara" charset="0"/>
              </a:rPr>
              <a:t>max</a:t>
            </a:r>
            <a:r>
              <a:rPr lang="pt-BR" sz="1600" dirty="0">
                <a:latin typeface="Candara" charset="0"/>
              </a:rPr>
              <a:t>(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)==min(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1600" dirty="0" err="1">
                <a:latin typeface="Candara" charset="0"/>
              </a:rPr>
              <a:t>p</a:t>
            </a:r>
            <a:r>
              <a:rPr lang="pt-BR" sz="1600" dirty="0">
                <a:latin typeface="Candara" charset="0"/>
              </a:rPr>
              <a:t>=1}</a:t>
            </a:r>
            <a:r>
              <a:rPr lang="pt-BR" sz="1600" dirty="0" err="1">
                <a:latin typeface="Candara" charset="0"/>
              </a:rPr>
              <a:t>else</a:t>
            </a:r>
            <a:r>
              <a:rPr lang="pt-BR" sz="1600" dirty="0">
                <a:latin typeface="Candara" charset="0"/>
              </a:rPr>
              <a:t>{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X=</a:t>
            </a:r>
            <a:r>
              <a:rPr lang="pt-BR" sz="1600" dirty="0" err="1">
                <a:latin typeface="Candara" charset="0"/>
              </a:rPr>
              <a:t>cbind</a:t>
            </a:r>
            <a:r>
              <a:rPr lang="pt-BR" sz="1600" dirty="0">
                <a:latin typeface="Candara" charset="0"/>
              </a:rPr>
              <a:t>(1, </a:t>
            </a:r>
            <a:r>
              <a:rPr lang="pt-BR" sz="1600" dirty="0" err="1">
                <a:latin typeface="Candara" charset="0"/>
              </a:rPr>
              <a:t>PCA$x</a:t>
            </a:r>
            <a:r>
              <a:rPr lang="pt-BR" sz="1600" dirty="0">
                <a:latin typeface="Candara" charset="0"/>
              </a:rPr>
              <a:t>[,</a:t>
            </a:r>
            <a:r>
              <a:rPr lang="pt-BR" sz="1600" dirty="0">
                <a:solidFill>
                  <a:srgbClr val="FF0000"/>
                </a:solidFill>
                <a:latin typeface="Candara" charset="0"/>
              </a:rPr>
              <a:t>1:3</a:t>
            </a:r>
            <a:r>
              <a:rPr lang="pt-BR" sz="1600" dirty="0">
                <a:latin typeface="Candara" charset="0"/>
              </a:rPr>
              <a:t>],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),n-2))</a:t>
            </a:r>
          </a:p>
          <a:p>
            <a:pPr marL="0" indent="0">
              <a:buNone/>
            </a:pPr>
            <a:r>
              <a:rPr lang="fr-FR" sz="1600" dirty="0"/>
              <a:t>} #end of </a:t>
            </a:r>
            <a:r>
              <a:rPr lang="fr-FR" sz="1600" dirty="0" err="1"/>
              <a:t>testing</a:t>
            </a:r>
            <a:r>
              <a:rPr lang="fr-FR" sz="1600" dirty="0"/>
              <a:t> variation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600" dirty="0"/>
              <a:t>P[i]=p[</a:t>
            </a:r>
            <a:r>
              <a:rPr lang="fr-FR" sz="1600" dirty="0" err="1"/>
              <a:t>length</a:t>
            </a:r>
            <a:r>
              <a:rPr lang="fr-FR" sz="1600" dirty="0"/>
              <a:t>(p)]</a:t>
            </a:r>
          </a:p>
          <a:p>
            <a:pPr marL="0" indent="0">
              <a:buNone/>
            </a:pPr>
            <a:r>
              <a:rPr lang="fr-FR" sz="1600" dirty="0"/>
              <a:t>} #end of looping for markers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105" y="139486"/>
            <a:ext cx="5075695" cy="74655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Using three PCs</a:t>
            </a:r>
          </a:p>
        </p:txBody>
      </p:sp>
    </p:spTree>
    <p:extLst>
      <p:ext uri="{BB962C8B-B14F-4D97-AF65-F5344CB8AC3E}">
        <p14:creationId xmlns:p14="http://schemas.microsoft.com/office/powerpoint/2010/main" val="361601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4659" y="1026114"/>
            <a:ext cx="295558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Heatmap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276" y="2351677"/>
            <a:ext cx="4573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heatmap(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,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Colv</a:t>
            </a:r>
            <a:r>
              <a:rPr lang="en-US" sz="2400" dirty="0"/>
              <a:t> = TRUE)</a:t>
            </a:r>
            <a:endParaRPr lang="en-US" sz="2400" dirty="0">
              <a:solidFill>
                <a:srgbClr val="000000"/>
              </a:solidFill>
              <a:latin typeface="Candar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A4358-5115-EC49-9530-F2E49CCFD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55" y="0"/>
            <a:ext cx="6686145" cy="68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307" y="17398"/>
            <a:ext cx="4068305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]), </a:t>
            </a:r>
            <a:r>
              <a:rPr lang="en-US" sz="2400" dirty="0" err="1"/>
              <a:t>ylim</a:t>
            </a:r>
            <a:r>
              <a:rPr lang="en-US" sz="2400" dirty="0"/>
              <a:t>=c(0,7))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845" b="11016"/>
          <a:stretch/>
        </p:blipFill>
        <p:spPr>
          <a:xfrm>
            <a:off x="6328476" y="17398"/>
            <a:ext cx="4339525" cy="362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300" b="14260"/>
          <a:stretch/>
        </p:blipFill>
        <p:spPr>
          <a:xfrm>
            <a:off x="6328476" y="3417376"/>
            <a:ext cx="4339525" cy="3440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7783" y="269429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GLM with PC2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7783" y="3644003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GLM with PC1:3</a:t>
            </a:r>
          </a:p>
        </p:txBody>
      </p:sp>
    </p:spTree>
    <p:extLst>
      <p:ext uri="{BB962C8B-B14F-4D97-AF65-F5344CB8AC3E}">
        <p14:creationId xmlns:p14="http://schemas.microsoft.com/office/powerpoint/2010/main" val="6880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97" y="0"/>
            <a:ext cx="4068305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786" y="1015465"/>
            <a:ext cx="6139685" cy="440120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 err="1">
                <a:latin typeface="Century"/>
                <a:cs typeface="Century"/>
              </a:rPr>
              <a:t>p.obs</a:t>
            </a:r>
            <a:r>
              <a:rPr lang="en-US" sz="2800" dirty="0">
                <a:latin typeface="Century"/>
                <a:cs typeface="Century"/>
              </a:rPr>
              <a:t>=P</a:t>
            </a:r>
          </a:p>
          <a:p>
            <a:r>
              <a:rPr lang="en-US" sz="2800" dirty="0"/>
              <a:t>m2=length(</a:t>
            </a:r>
            <a:r>
              <a:rPr lang="en-US" sz="2800" dirty="0" err="1"/>
              <a:t>p.obs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p.uni</a:t>
            </a:r>
            <a:r>
              <a:rPr lang="en-US" sz="2800" dirty="0"/>
              <a:t>=</a:t>
            </a:r>
            <a:r>
              <a:rPr lang="en-US" sz="2800" dirty="0" err="1"/>
              <a:t>runif</a:t>
            </a:r>
            <a:r>
              <a:rPr lang="en-US" sz="2800" dirty="0"/>
              <a:t>(m2,0,1)</a:t>
            </a:r>
          </a:p>
          <a:p>
            <a:r>
              <a:rPr lang="en-US" sz="2800" dirty="0" err="1"/>
              <a:t>order.obs</a:t>
            </a:r>
            <a:r>
              <a:rPr lang="en-US" sz="2800" dirty="0"/>
              <a:t>=order(</a:t>
            </a:r>
            <a:r>
              <a:rPr lang="en-US" sz="2800" dirty="0" err="1"/>
              <a:t>p.obs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order.uni</a:t>
            </a:r>
            <a:r>
              <a:rPr lang="en-US" sz="2800" dirty="0"/>
              <a:t>=order(</a:t>
            </a:r>
            <a:r>
              <a:rPr lang="en-US" sz="2800" dirty="0" err="1"/>
              <a:t>p.uni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plot(-log10(</a:t>
            </a:r>
            <a:r>
              <a:rPr lang="en-US" sz="2800" dirty="0" err="1"/>
              <a:t>p.uni</a:t>
            </a:r>
            <a:r>
              <a:rPr lang="en-US" sz="2800" dirty="0"/>
              <a:t>[</a:t>
            </a:r>
            <a:r>
              <a:rPr lang="en-US" sz="2800" dirty="0" err="1"/>
              <a:t>order.uni</a:t>
            </a:r>
            <a:r>
              <a:rPr lang="en-US" sz="2800" dirty="0"/>
              <a:t>]),</a:t>
            </a:r>
          </a:p>
          <a:p>
            <a:r>
              <a:rPr lang="en-US" sz="2800" dirty="0"/>
              <a:t>-log10(</a:t>
            </a:r>
            <a:r>
              <a:rPr lang="en-US" sz="2800" dirty="0" err="1"/>
              <a:t>p.obs</a:t>
            </a:r>
            <a:r>
              <a:rPr lang="en-US" sz="2800" dirty="0"/>
              <a:t>[</a:t>
            </a:r>
            <a:r>
              <a:rPr lang="en-US" sz="2800" dirty="0" err="1"/>
              <a:t>order.obs</a:t>
            </a:r>
            <a:r>
              <a:rPr lang="en-US" sz="2800" dirty="0"/>
              <a:t>]), )</a:t>
            </a:r>
          </a:p>
          <a:p>
            <a:r>
              <a:rPr lang="en-US" sz="2800" dirty="0" err="1"/>
              <a:t>abline</a:t>
            </a:r>
            <a:r>
              <a:rPr lang="en-US" sz="2800" dirty="0"/>
              <a:t>(a = 0, b = 1, col = "red")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472" y="383698"/>
            <a:ext cx="5362629" cy="5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8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t="19022" r="4887" b="22747"/>
          <a:stretch/>
        </p:blipFill>
        <p:spPr>
          <a:xfrm>
            <a:off x="1524000" y="0"/>
            <a:ext cx="9144000" cy="3312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1286" y="633765"/>
            <a:ext cx="8328321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/>
              <a:t>)</a:t>
            </a:r>
          </a:p>
          <a:p>
            <a:r>
              <a:rPr lang="en-US" sz="2000" dirty="0"/>
              <a:t>plot(t(-log10(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3729" t="11915" r="2881" b="13951"/>
          <a:stretch/>
        </p:blipFill>
        <p:spPr>
          <a:xfrm>
            <a:off x="1809750" y="3124200"/>
            <a:ext cx="8810626" cy="37338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A969E9-0E7F-9741-BCF8-01DDBBB03BB7}"/>
              </a:ext>
            </a:extLst>
          </p:cNvPr>
          <p:cNvCxnSpPr/>
          <p:nvPr/>
        </p:nvCxnSpPr>
        <p:spPr>
          <a:xfrm>
            <a:off x="2145426" y="4315075"/>
            <a:ext cx="83283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391DB4-E8A5-1E41-8207-EE6B0665218E}"/>
              </a:ext>
            </a:extLst>
          </p:cNvPr>
          <p:cNvCxnSpPr/>
          <p:nvPr/>
        </p:nvCxnSpPr>
        <p:spPr>
          <a:xfrm>
            <a:off x="2181286" y="2298016"/>
            <a:ext cx="83283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C960DC-3484-0A44-BED0-715C617671F2}"/>
              </a:ext>
            </a:extLst>
          </p:cNvPr>
          <p:cNvSpPr txBox="1"/>
          <p:nvPr/>
        </p:nvSpPr>
        <p:spPr>
          <a:xfrm rot="16200000">
            <a:off x="9458654" y="1335742"/>
            <a:ext cx="2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without mistake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E6DCC-196E-8942-99E2-9598692707F6}"/>
              </a:ext>
            </a:extLst>
          </p:cNvPr>
          <p:cNvSpPr txBox="1"/>
          <p:nvPr/>
        </p:nvSpPr>
        <p:spPr>
          <a:xfrm rot="16200000">
            <a:off x="9464488" y="4733365"/>
            <a:ext cx="2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without mistake</a:t>
            </a:r>
          </a:p>
        </p:txBody>
      </p:sp>
    </p:spTree>
    <p:extLst>
      <p:ext uri="{BB962C8B-B14F-4D97-AF65-F5344CB8AC3E}">
        <p14:creationId xmlns:p14="http://schemas.microsoft.com/office/powerpoint/2010/main" val="24982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Spurious association</a:t>
            </a:r>
          </a:p>
          <a:p>
            <a:r>
              <a:rPr lang="en-US" sz="3200" dirty="0"/>
              <a:t>Covariates</a:t>
            </a:r>
          </a:p>
          <a:p>
            <a:r>
              <a:rPr lang="en-US" sz="3200" dirty="0"/>
              <a:t>LS concept</a:t>
            </a:r>
          </a:p>
          <a:p>
            <a:r>
              <a:rPr lang="en-US" sz="3200" dirty="0"/>
              <a:t>Linear model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2598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Spurious association</a:t>
            </a:r>
          </a:p>
          <a:p>
            <a:r>
              <a:rPr lang="en-US" sz="3200" dirty="0"/>
              <a:t>Covariates</a:t>
            </a:r>
          </a:p>
          <a:p>
            <a:r>
              <a:rPr lang="en-US" sz="3200" dirty="0"/>
              <a:t>LS concept</a:t>
            </a:r>
          </a:p>
          <a:p>
            <a:r>
              <a:rPr lang="en-US" sz="3200" dirty="0"/>
              <a:t>Linear model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7146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QTNs 0n CHR 1-5, leave 6-10 empty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841" y="1252728"/>
            <a:ext cx="113984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/2020/R/G2P.R")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</a:t>
            </a:r>
            <a:r>
              <a:rPr lang="en-US" sz="2400" dirty="0" err="1"/>
              <a:t>GWASbyCor.R</a:t>
            </a:r>
            <a:r>
              <a:rPr lang="en-US" sz="2400" dirty="0"/>
              <a:t>")</a:t>
            </a:r>
          </a:p>
          <a:p>
            <a:r>
              <a:rPr lang="en-US" sz="2400" dirty="0"/>
              <a:t>X=</a:t>
            </a:r>
            <a:r>
              <a:rPr lang="en-US" sz="2400" dirty="0" err="1"/>
              <a:t>myGD</a:t>
            </a:r>
            <a:r>
              <a:rPr lang="en-US" sz="2400" dirty="0"/>
              <a:t>[,-1]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</a:t>
            </a:r>
          </a:p>
          <a:p>
            <a:r>
              <a:rPr lang="en-US" sz="2400" dirty="0"/>
              <a:t>X1to5 = X[,index1to5]</a:t>
            </a:r>
          </a:p>
          <a:p>
            <a:r>
              <a:rPr lang="nl-NL" sz="2400" dirty="0" err="1"/>
              <a:t>set.seed</a:t>
            </a:r>
            <a:r>
              <a:rPr lang="nl-NL" sz="2400" dirty="0"/>
              <a:t>(99164)</a:t>
            </a:r>
            <a:endParaRPr lang="en-US" sz="2400" dirty="0"/>
          </a:p>
          <a:p>
            <a:r>
              <a:rPr lang="en-US" sz="2400" dirty="0" err="1"/>
              <a:t>mySim</a:t>
            </a:r>
            <a:r>
              <a:rPr lang="en-US" sz="2400" dirty="0"/>
              <a:t>=G2P(X= X1to5,h2=.75,alpha=1,NQTN=10,distribution="norm")</a:t>
            </a:r>
          </a:p>
          <a:p>
            <a:r>
              <a:rPr lang="en-US" sz="2400" dirty="0"/>
              <a:t>p= </a:t>
            </a:r>
            <a:r>
              <a:rPr lang="en-US" sz="2400" dirty="0" err="1"/>
              <a:t>GWASbyCor</a:t>
            </a:r>
            <a:r>
              <a:rPr lang="en-US" sz="2400" dirty="0"/>
              <a:t>(X=</a:t>
            </a:r>
            <a:r>
              <a:rPr lang="en-US" sz="2400" dirty="0" err="1"/>
              <a:t>X,y</a:t>
            </a:r>
            <a:r>
              <a:rPr lang="en-US" sz="2400" dirty="0"/>
              <a:t>=</a:t>
            </a:r>
            <a:r>
              <a:rPr lang="en-US" sz="2400" dirty="0" err="1"/>
              <a:t>mySim$y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97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False positives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535" y="1325563"/>
            <a:ext cx="10130927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rep(c("deepskyblue","orange","forestgreen","indianred3"),10)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</a:t>
            </a:r>
            <a:r>
              <a:rPr lang="en-US" sz="2400" dirty="0" err="1"/>
              <a:t>seq</a:t>
            </a:r>
            <a:r>
              <a:rPr lang="en-US" sz="2400" dirty="0"/>
              <a:t>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915"/>
          <a:stretch/>
        </p:blipFill>
        <p:spPr>
          <a:xfrm>
            <a:off x="1524000" y="2832100"/>
            <a:ext cx="9144000" cy="440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1700" y="3403600"/>
            <a:ext cx="2870200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6DB51-8DE5-8346-BDBB-70C99024B2D9}"/>
              </a:ext>
            </a:extLst>
          </p:cNvPr>
          <p:cNvSpPr txBox="1"/>
          <p:nvPr/>
        </p:nvSpPr>
        <p:spPr>
          <a:xfrm>
            <a:off x="10480241" y="3851454"/>
            <a:ext cx="11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P&lt;10E-6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5B983F-7D23-E446-ACF5-02557FF8C2DD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9453657" y="4036120"/>
            <a:ext cx="102658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783" y="1393761"/>
            <a:ext cx="7413017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912213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500369" cy="16602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Phenotypes by genotypes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725" y="1660288"/>
            <a:ext cx="5503818" cy="224676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order.obs</a:t>
            </a:r>
            <a:r>
              <a:rPr lang="en-US" sz="2800" dirty="0"/>
              <a:t>=order(</a:t>
            </a:r>
            <a:r>
              <a:rPr lang="en-US" sz="2800" dirty="0" err="1"/>
              <a:t>p.obs</a:t>
            </a:r>
            <a:r>
              <a:rPr lang="en-US" sz="2800" dirty="0"/>
              <a:t>)</a:t>
            </a:r>
            <a:endParaRPr lang="en-US" sz="2800" dirty="0">
              <a:latin typeface="Century"/>
              <a:cs typeface="Century"/>
            </a:endParaRPr>
          </a:p>
          <a:p>
            <a:r>
              <a:rPr lang="en-US" sz="2800" dirty="0">
                <a:latin typeface="Century"/>
                <a:cs typeface="Century"/>
              </a:rPr>
              <a:t>X6to10=X[,!index1to5]</a:t>
            </a:r>
          </a:p>
          <a:p>
            <a:r>
              <a:rPr lang="en-US" sz="2800" dirty="0" err="1"/>
              <a:t>Xtop</a:t>
            </a:r>
            <a:r>
              <a:rPr lang="en-US" sz="2800" dirty="0"/>
              <a:t>=X6to10[,</a:t>
            </a:r>
            <a:r>
              <a:rPr lang="en-US" sz="2800" dirty="0" err="1"/>
              <a:t>order.obs</a:t>
            </a:r>
            <a:r>
              <a:rPr lang="en-US" sz="2800" dirty="0"/>
              <a:t>[1]]</a:t>
            </a:r>
          </a:p>
          <a:p>
            <a:endParaRPr lang="en-US" sz="2800" dirty="0"/>
          </a:p>
          <a:p>
            <a:r>
              <a:rPr lang="en-US" sz="2800" dirty="0"/>
              <a:t>boxplot(</a:t>
            </a:r>
            <a:r>
              <a:rPr lang="en-US" sz="2800" dirty="0" err="1"/>
              <a:t>mySim$y~Xtop</a:t>
            </a:r>
            <a:r>
              <a:rPr lang="en-US" sz="28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148"/>
          <a:stretch/>
        </p:blipFill>
        <p:spPr>
          <a:xfrm>
            <a:off x="6139543" y="1660287"/>
            <a:ext cx="4371063" cy="42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799"/>
          <a:stretch/>
        </p:blipFill>
        <p:spPr>
          <a:xfrm>
            <a:off x="6311899" y="1660289"/>
            <a:ext cx="5398914" cy="4740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3706" y="1728609"/>
            <a:ext cx="5498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PCA=</a:t>
            </a:r>
            <a:r>
              <a:rPr lang="en-US" sz="2800" dirty="0" err="1"/>
              <a:t>prcomp</a:t>
            </a:r>
            <a:r>
              <a:rPr lang="en-US" sz="2800" dirty="0"/>
              <a:t>(X)</a:t>
            </a:r>
          </a:p>
          <a:p>
            <a:r>
              <a:rPr lang="pt-BR" sz="2800" dirty="0" err="1">
                <a:latin typeface="Candara" charset="0"/>
              </a:rPr>
              <a:t>plot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r>
              <a:rPr lang="pt-BR" sz="2800" dirty="0">
                <a:latin typeface="Candara" charset="0"/>
              </a:rPr>
              <a:t>cor(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endParaRPr lang="pt-BR" sz="28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74695" y="2074423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r=-0.32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5FD89C-B9A8-3C44-AE2D-CB0765AB3DE6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500369" cy="166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95327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987" b="13953"/>
          <a:stretch/>
        </p:blipFill>
        <p:spPr>
          <a:xfrm>
            <a:off x="6045199" y="2499066"/>
            <a:ext cx="4888720" cy="38935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9065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Least Square Error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894" y="2394631"/>
            <a:ext cx="464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>
                <a:latin typeface="Candara" charset="0"/>
              </a:rPr>
              <a:t>set.seed</a:t>
            </a:r>
            <a:r>
              <a:rPr lang="pt-BR" sz="2400" dirty="0">
                <a:latin typeface="Candara" charset="0"/>
              </a:rPr>
              <a:t>(99164)</a:t>
            </a:r>
          </a:p>
          <a:p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sample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length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),10)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],</a:t>
            </a:r>
            <a:r>
              <a:rPr lang="pt-BR" sz="2400" dirty="0" err="1">
                <a:latin typeface="Candara" charset="0"/>
              </a:rPr>
              <a:t>PCA$x</a:t>
            </a:r>
            <a:r>
              <a:rPr lang="pt-BR" sz="2400" dirty="0">
                <a:latin typeface="Candara" charset="0"/>
              </a:rPr>
              <a:t>[s,2])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],</a:t>
            </a:r>
            <a:r>
              <a:rPr lang="pt-BR" sz="2400" dirty="0" err="1">
                <a:latin typeface="Candara" charset="0"/>
              </a:rPr>
              <a:t>PCA$x</a:t>
            </a:r>
            <a:r>
              <a:rPr lang="pt-BR" sz="2400" dirty="0">
                <a:latin typeface="Candara" charset="0"/>
              </a:rPr>
              <a:t>[s,2])</a:t>
            </a:r>
          </a:p>
          <a:p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64059" y="2550394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r=-0.18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799927" y="4093343"/>
            <a:ext cx="1230736" cy="141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714799" y="5001141"/>
            <a:ext cx="540567" cy="64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562137" y="3681790"/>
            <a:ext cx="654884" cy="76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928329" y="3339547"/>
            <a:ext cx="535770" cy="631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680749" y="3278589"/>
            <a:ext cx="421133" cy="504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002922" y="3674914"/>
            <a:ext cx="299303" cy="34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869139" y="4371354"/>
            <a:ext cx="243513" cy="286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23797" y="6311732"/>
            <a:ext cx="120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5505426" y="3988921"/>
            <a:ext cx="1470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84111" y="4624503"/>
            <a:ext cx="46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>
                <a:latin typeface="Candara" charset="0"/>
              </a:rPr>
              <a:t>y</a:t>
            </a:r>
            <a:r>
              <a:rPr lang="pt-BR" sz="3600" dirty="0">
                <a:latin typeface="Candara" charset="0"/>
              </a:rPr>
              <a:t> = a + </a:t>
            </a:r>
            <a:r>
              <a:rPr lang="pt-BR" sz="3600" dirty="0" err="1">
                <a:latin typeface="Candara" charset="0"/>
              </a:rPr>
              <a:t>cx</a:t>
            </a:r>
            <a:r>
              <a:rPr lang="pt-BR" sz="3600" dirty="0">
                <a:latin typeface="Candara" charset="0"/>
              </a:rPr>
              <a:t> + 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65552" y="2671322"/>
            <a:ext cx="3189697" cy="2382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B2ABABA2-E9EF-8B49-BC33-860EBC429F1A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500369" cy="166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31775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1562</Words>
  <Application>Microsoft Macintosh PowerPoint</Application>
  <PresentationFormat>Widescreen</PresentationFormat>
  <Paragraphs>229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Cambria Math</vt:lpstr>
      <vt:lpstr>Candara</vt:lpstr>
      <vt:lpstr>Century</vt:lpstr>
      <vt:lpstr>Symbol</vt:lpstr>
      <vt:lpstr>Verdana</vt:lpstr>
      <vt:lpstr>Office Theme</vt:lpstr>
      <vt:lpstr>Statistical Genomics</vt:lpstr>
      <vt:lpstr>Heatmap</vt:lpstr>
      <vt:lpstr>Outline</vt:lpstr>
      <vt:lpstr>QTNs 0n CHR 1-5, leave 6-10 empty</vt:lpstr>
      <vt:lpstr>False positives</vt:lpstr>
      <vt:lpstr>QQ plot</vt:lpstr>
      <vt:lpstr>Phenotypes by genotypes</vt:lpstr>
      <vt:lpstr>PowerPoint Presentation</vt:lpstr>
      <vt:lpstr>Least Square Error</vt:lpstr>
      <vt:lpstr>GLM for GWAS</vt:lpstr>
      <vt:lpstr>Example from the ten individuals</vt:lpstr>
      <vt:lpstr>Linear model</vt:lpstr>
      <vt:lpstr>Optimization</vt:lpstr>
      <vt:lpstr>Statistical test</vt:lpstr>
      <vt:lpstr>Action in R</vt:lpstr>
      <vt:lpstr>Phenotypes by genotypes</vt:lpstr>
      <vt:lpstr>Loop through genome</vt:lpstr>
      <vt:lpstr>QQ plot</vt:lpstr>
      <vt:lpstr>Using three PCs</vt:lpstr>
      <vt:lpstr>QQ plot</vt:lpstr>
      <vt:lpstr>QQ plot</vt:lpstr>
      <vt:lpstr>PowerPoint Presentation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79</cp:revision>
  <dcterms:created xsi:type="dcterms:W3CDTF">2020-01-18T23:14:17Z</dcterms:created>
  <dcterms:modified xsi:type="dcterms:W3CDTF">2020-02-24T23:04:07Z</dcterms:modified>
</cp:coreProperties>
</file>