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3"/>
  </p:notesMasterIdLst>
  <p:sldIdLst>
    <p:sldId id="307" r:id="rId2"/>
    <p:sldId id="336" r:id="rId3"/>
    <p:sldId id="395" r:id="rId4"/>
    <p:sldId id="391" r:id="rId5"/>
    <p:sldId id="392" r:id="rId6"/>
    <p:sldId id="396" r:id="rId7"/>
    <p:sldId id="397" r:id="rId8"/>
    <p:sldId id="372" r:id="rId9"/>
    <p:sldId id="373" r:id="rId10"/>
    <p:sldId id="374" r:id="rId11"/>
    <p:sldId id="375" r:id="rId12"/>
    <p:sldId id="481" r:id="rId13"/>
    <p:sldId id="385" r:id="rId14"/>
    <p:sldId id="377" r:id="rId15"/>
    <p:sldId id="485" r:id="rId16"/>
    <p:sldId id="482" r:id="rId17"/>
    <p:sldId id="484" r:id="rId18"/>
    <p:sldId id="386" r:id="rId19"/>
    <p:sldId id="483" r:id="rId20"/>
    <p:sldId id="381" r:id="rId21"/>
    <p:sldId id="39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92"/>
    <p:restoredTop sz="81536"/>
  </p:normalViewPr>
  <p:slideViewPr>
    <p:cSldViewPr snapToGrid="0" snapToObjects="1">
      <p:cViewPr>
        <p:scale>
          <a:sx n="125" d="100"/>
          <a:sy n="125" d="100"/>
        </p:scale>
        <p:origin x="1648" y="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2881-2D3C-384C-B2E5-5A6FFE92557B}" type="datetimeFigureOut">
              <a:rPr lang="en-US" smtClean="0"/>
              <a:t>4/1/20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E7E5-1986-184D-9714-100ED52F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2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D15F-A8BE-E54B-9202-76E9C8AC610C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701" y="2036495"/>
            <a:ext cx="8857883" cy="1072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Statistical Genomics</a:t>
            </a: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87" y="5049539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36699" y="3844956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92F9A08-CAA6-2340-9D23-075F72215EA7}"/>
              </a:ext>
            </a:extLst>
          </p:cNvPr>
          <p:cNvSpPr txBox="1">
            <a:spLocks/>
          </p:cNvSpPr>
          <p:nvPr/>
        </p:nvSpPr>
        <p:spPr bwMode="auto">
          <a:xfrm>
            <a:off x="2457002" y="3044856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Lecture 22: Marker Assisted Selection</a:t>
            </a:r>
          </a:p>
        </p:txBody>
      </p:sp>
    </p:spTree>
    <p:extLst>
      <p:ext uri="{BB962C8B-B14F-4D97-AF65-F5344CB8AC3E}">
        <p14:creationId xmlns:p14="http://schemas.microsoft.com/office/powerpoint/2010/main" val="60005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+mn-lt"/>
              </a:rPr>
              <a:t>GAPIT.Phenotype.Simulation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86607" y="1325563"/>
            <a:ext cx="841878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function(GD,</a:t>
            </a:r>
          </a:p>
          <a:p>
            <a:r>
              <a:rPr lang="en-US" sz="2800" dirty="0"/>
              <a:t>GM=NULL,</a:t>
            </a:r>
          </a:p>
          <a:p>
            <a:r>
              <a:rPr lang="en-US" sz="2800" dirty="0"/>
              <a:t>h2=.75,</a:t>
            </a:r>
          </a:p>
          <a:p>
            <a:r>
              <a:rPr lang="en-US" sz="2800" dirty="0"/>
              <a:t>NQTN=10,</a:t>
            </a:r>
          </a:p>
          <a:p>
            <a:r>
              <a:rPr lang="en-US" sz="2800" dirty="0" err="1"/>
              <a:t>QTNDist</a:t>
            </a:r>
            <a:r>
              <a:rPr lang="en-US" sz="2800" dirty="0"/>
              <a:t>="normal",</a:t>
            </a:r>
          </a:p>
          <a:p>
            <a:r>
              <a:rPr lang="en-US" sz="2800" dirty="0" err="1"/>
              <a:t>effectunit</a:t>
            </a:r>
            <a:r>
              <a:rPr lang="en-US" sz="2800" dirty="0"/>
              <a:t>=1,</a:t>
            </a:r>
          </a:p>
          <a:p>
            <a:r>
              <a:rPr lang="en-US" sz="2800" dirty="0"/>
              <a:t>category=1,</a:t>
            </a:r>
          </a:p>
          <a:p>
            <a:r>
              <a:rPr lang="en-US" sz="2800" dirty="0"/>
              <a:t>r=0.25,</a:t>
            </a:r>
          </a:p>
          <a:p>
            <a:r>
              <a:rPr lang="en-US" sz="2800" dirty="0"/>
              <a:t>CV,</a:t>
            </a:r>
          </a:p>
          <a:p>
            <a:r>
              <a:rPr lang="en-US" sz="2800" dirty="0" err="1"/>
              <a:t>cveff</a:t>
            </a:r>
            <a:r>
              <a:rPr lang="en-US" sz="2800" dirty="0"/>
              <a:t>=NULL){</a:t>
            </a:r>
          </a:p>
          <a:p>
            <a:r>
              <a:rPr lang="is-IS" sz="2800" dirty="0"/>
              <a:t>…, environment component,...</a:t>
            </a:r>
            <a:endParaRPr lang="en-US" sz="2800" dirty="0"/>
          </a:p>
          <a:p>
            <a:r>
              <a:rPr lang="en-US" sz="2800" dirty="0"/>
              <a:t>})</a:t>
            </a:r>
          </a:p>
        </p:txBody>
      </p:sp>
    </p:spTree>
    <p:extLst>
      <p:ext uri="{BB962C8B-B14F-4D97-AF65-F5344CB8AC3E}">
        <p14:creationId xmlns:p14="http://schemas.microsoft.com/office/powerpoint/2010/main" val="2519510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0317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Environment component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1981200" y="2600049"/>
            <a:ext cx="84187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vy</a:t>
            </a:r>
            <a:r>
              <a:rPr lang="en-US" sz="2800" dirty="0"/>
              <a:t>=</a:t>
            </a:r>
            <a:r>
              <a:rPr lang="en-US" sz="2800" dirty="0" err="1"/>
              <a:t>effectvar+residualvar</a:t>
            </a:r>
            <a:endParaRPr lang="en-US" sz="2800" dirty="0"/>
          </a:p>
          <a:p>
            <a:r>
              <a:rPr lang="en-US" sz="2800" dirty="0" err="1"/>
              <a:t>ev</a:t>
            </a:r>
            <a:r>
              <a:rPr lang="en-US" sz="2800" dirty="0"/>
              <a:t>=</a:t>
            </a:r>
            <a:r>
              <a:rPr lang="en-US" sz="2800" dirty="0" err="1"/>
              <a:t>cveff</a:t>
            </a:r>
            <a:r>
              <a:rPr lang="en-US" sz="2800" dirty="0"/>
              <a:t>*</a:t>
            </a:r>
            <a:r>
              <a:rPr lang="en-US" sz="2800" dirty="0" err="1"/>
              <a:t>vy</a:t>
            </a:r>
            <a:r>
              <a:rPr lang="en-US" sz="2800" dirty="0"/>
              <a:t>/(1-cveff)</a:t>
            </a:r>
          </a:p>
          <a:p>
            <a:r>
              <a:rPr lang="de-DE" sz="2800" dirty="0"/>
              <a:t>ec=</a:t>
            </a:r>
            <a:r>
              <a:rPr lang="de-DE" sz="2800" dirty="0" err="1"/>
              <a:t>sqrt</a:t>
            </a:r>
            <a:r>
              <a:rPr lang="de-DE" sz="2800" dirty="0"/>
              <a:t>(</a:t>
            </a:r>
            <a:r>
              <a:rPr lang="de-DE" sz="2800" dirty="0" err="1"/>
              <a:t>ev</a:t>
            </a:r>
            <a:r>
              <a:rPr lang="de-DE" sz="2800" dirty="0"/>
              <a:t>)/</a:t>
            </a:r>
            <a:r>
              <a:rPr lang="de-DE" sz="2800" dirty="0" err="1"/>
              <a:t>sqrt</a:t>
            </a:r>
            <a:r>
              <a:rPr lang="de-DE" sz="2800" dirty="0"/>
              <a:t>(</a:t>
            </a:r>
            <a:r>
              <a:rPr lang="de-DE" sz="2800" dirty="0" err="1"/>
              <a:t>diag</a:t>
            </a:r>
            <a:r>
              <a:rPr lang="de-DE" sz="2800" dirty="0"/>
              <a:t>(</a:t>
            </a:r>
            <a:r>
              <a:rPr lang="de-DE" sz="2800" dirty="0" err="1"/>
              <a:t>var</a:t>
            </a:r>
            <a:r>
              <a:rPr lang="de-DE" sz="2800" dirty="0"/>
              <a:t>(CV[,-1])))    </a:t>
            </a:r>
          </a:p>
          <a:p>
            <a:r>
              <a:rPr lang="de-DE" sz="2800" dirty="0" err="1"/>
              <a:t>enveff</a:t>
            </a:r>
            <a:r>
              <a:rPr lang="de-DE" sz="2800" dirty="0"/>
              <a:t>=</a:t>
            </a:r>
            <a:r>
              <a:rPr lang="de-DE" sz="2800" dirty="0" err="1"/>
              <a:t>as.matrix</a:t>
            </a:r>
            <a:r>
              <a:rPr lang="de-DE" sz="2800" dirty="0"/>
              <a:t>(</a:t>
            </a:r>
            <a:r>
              <a:rPr lang="de-DE" sz="2800" dirty="0" err="1"/>
              <a:t>myCV</a:t>
            </a:r>
            <a:r>
              <a:rPr lang="de-DE" sz="2800" dirty="0"/>
              <a:t>[,-1])%*%ec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6442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Import GAPIT/data and simulation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1734801"/>
            <a:ext cx="1025652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setwd</a:t>
            </a:r>
            <a:r>
              <a:rPr lang="en-US" dirty="0"/>
              <a:t>("~/Desktop/temp")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compiler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 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#required for 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cmpfun</a:t>
            </a:r>
            <a:endParaRPr lang="en-US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source(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www.zzlab.net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/GAPIT/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gapit_functions.txt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#Import demo data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read.table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file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zzlab.net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/GAPIT/data/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mdp_numeric.txt"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head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B5760C"/>
                </a:solidFill>
                <a:latin typeface="Candara" charset="0"/>
              </a:rPr>
              <a:t>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read.table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file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zzlab.net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/GAPIT/data/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mdp_SNP_information.txt"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head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B5760C"/>
                </a:solidFill>
                <a:latin typeface="Candara" charset="0"/>
              </a:rPr>
              <a:t>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myCV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read.table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file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zzlab.net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/GAPIT/data/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mdp_env.txt"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head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B5760C"/>
                </a:solidFill>
                <a:latin typeface="Candara" charset="0"/>
              </a:rPr>
              <a:t>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Simultate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 10 QTN on the first half chromosomes</a:t>
            </a:r>
          </a:p>
          <a:p>
            <a:r>
              <a:rPr lang="pt-BR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myGD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-1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</a:t>
            </a:r>
          </a:p>
          <a:p>
            <a:r>
              <a:rPr lang="pt-BR" dirty="0">
                <a:solidFill>
                  <a:srgbClr val="000000"/>
                </a:solidFill>
                <a:latin typeface="Candara" charset="0"/>
              </a:rPr>
              <a:t>index1to5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myGM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]&lt;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6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Candara" charset="0"/>
              </a:rPr>
              <a:t>X1to5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= 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index1to5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</a:t>
            </a:r>
          </a:p>
          <a:p>
            <a:r>
              <a:rPr lang="pt-BR" dirty="0">
                <a:solidFill>
                  <a:srgbClr val="000000"/>
                </a:solidFill>
                <a:latin typeface="Candara" charset="0"/>
              </a:rPr>
              <a:t>taxa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myGD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</a:t>
            </a:r>
          </a:p>
          <a:p>
            <a:r>
              <a:rPr lang="is-IS" dirty="0">
                <a:solidFill>
                  <a:srgbClr val="060087"/>
                </a:solidFill>
                <a:latin typeface="Candara" charset="0"/>
              </a:rPr>
              <a:t>set.seed(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99164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GD.candidate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cbind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taxa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X1to5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GAPIT.Phenotype.Simulation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GD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GD.candidate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GM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index1to5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,],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h2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NQTN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10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effectunit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.95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QTNDist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normal"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CV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myCV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cveff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=c(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.51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.51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2839222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65434" y="0"/>
            <a:ext cx="8229600" cy="94593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GWAS with GAPIT</a:t>
            </a:r>
          </a:p>
        </p:txBody>
      </p:sp>
      <p:sp>
        <p:nvSpPr>
          <p:cNvPr id="2" name="Rectangle 1"/>
          <p:cNvSpPr/>
          <p:nvPr/>
        </p:nvSpPr>
        <p:spPr>
          <a:xfrm>
            <a:off x="231228" y="1596322"/>
            <a:ext cx="4261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myGAPIT_GLM</a:t>
            </a:r>
            <a:r>
              <a:rPr lang="en-US" dirty="0"/>
              <a:t> &lt;- GAPIT(</a:t>
            </a:r>
          </a:p>
          <a:p>
            <a:r>
              <a:rPr lang="en-US" dirty="0"/>
              <a:t>Y=</a:t>
            </a:r>
            <a:r>
              <a:rPr lang="en-US" dirty="0" err="1"/>
              <a:t>mySim$Y</a:t>
            </a:r>
            <a:r>
              <a:rPr lang="en-US" dirty="0"/>
              <a:t>,</a:t>
            </a:r>
          </a:p>
          <a:p>
            <a:r>
              <a:rPr lang="en-US" dirty="0"/>
              <a:t>GD=</a:t>
            </a:r>
            <a:r>
              <a:rPr lang="en-US" dirty="0" err="1"/>
              <a:t>myGD</a:t>
            </a:r>
            <a:r>
              <a:rPr lang="en-US" dirty="0"/>
              <a:t>,#Genotype</a:t>
            </a:r>
          </a:p>
          <a:p>
            <a:r>
              <a:rPr lang="en-US" dirty="0"/>
              <a:t>GM=</a:t>
            </a:r>
            <a:r>
              <a:rPr lang="en-US" dirty="0" err="1"/>
              <a:t>myGM</a:t>
            </a:r>
            <a:r>
              <a:rPr lang="en-US" dirty="0"/>
              <a:t>,#Map information</a:t>
            </a:r>
          </a:p>
          <a:p>
            <a:r>
              <a:rPr lang="en-US" dirty="0" err="1"/>
              <a:t>PCA.total</a:t>
            </a:r>
            <a:r>
              <a:rPr lang="en-US" dirty="0"/>
              <a:t>=3,</a:t>
            </a:r>
          </a:p>
          <a:p>
            <a:r>
              <a:rPr lang="en-US" dirty="0"/>
              <a:t>CV=</a:t>
            </a:r>
            <a:r>
              <a:rPr lang="en-US" dirty="0" err="1"/>
              <a:t>myCV</a:t>
            </a:r>
            <a:r>
              <a:rPr lang="en-US" dirty="0"/>
              <a:t>,</a:t>
            </a:r>
          </a:p>
          <a:p>
            <a:r>
              <a:rPr lang="en-US" dirty="0" err="1"/>
              <a:t>QTN.position</a:t>
            </a:r>
            <a:r>
              <a:rPr lang="en-US" dirty="0"/>
              <a:t>=</a:t>
            </a:r>
            <a:r>
              <a:rPr lang="en-US" dirty="0" err="1"/>
              <a:t>mySim$QTN.position</a:t>
            </a:r>
            <a:r>
              <a:rPr lang="en-US" dirty="0"/>
              <a:t>,</a:t>
            </a:r>
          </a:p>
          <a:p>
            <a:r>
              <a:rPr lang="en-US" dirty="0"/>
              <a:t>model="GLM",# MLM CMLM GLM SUPER MLMM FarmCPU Blink</a:t>
            </a:r>
          </a:p>
          <a:p>
            <a:r>
              <a:rPr lang="en-US" dirty="0"/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10B46B-6EE7-6E4D-813A-B36EAF224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063" y="1234675"/>
            <a:ext cx="7262419" cy="321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9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GAPIT output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7692FF-3991-ED4D-9202-F3C3B0D48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7275"/>
            <a:ext cx="12192000" cy="448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81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65434" y="0"/>
            <a:ext cx="8229600" cy="94593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Prediction with PC</a:t>
            </a:r>
          </a:p>
        </p:txBody>
      </p:sp>
      <p:sp>
        <p:nvSpPr>
          <p:cNvPr id="2" name="Rectangle 1"/>
          <p:cNvSpPr/>
          <p:nvPr/>
        </p:nvSpPr>
        <p:spPr>
          <a:xfrm>
            <a:off x="1665891" y="1502688"/>
            <a:ext cx="47138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myGAPIT</a:t>
            </a:r>
            <a:r>
              <a:rPr lang="en-US" dirty="0"/>
              <a:t> &lt;- GAPIT(</a:t>
            </a:r>
          </a:p>
          <a:p>
            <a:r>
              <a:rPr lang="en-US" dirty="0"/>
              <a:t>Y=</a:t>
            </a:r>
            <a:r>
              <a:rPr lang="en-US" dirty="0" err="1"/>
              <a:t>mySim$Y</a:t>
            </a:r>
            <a:r>
              <a:rPr lang="en-US" dirty="0"/>
              <a:t>,</a:t>
            </a:r>
          </a:p>
          <a:p>
            <a:r>
              <a:rPr lang="en-US" dirty="0"/>
              <a:t>GD=</a:t>
            </a:r>
            <a:r>
              <a:rPr lang="en-US" dirty="0" err="1"/>
              <a:t>myGD</a:t>
            </a:r>
            <a:r>
              <a:rPr lang="en-US" dirty="0"/>
              <a:t>,</a:t>
            </a:r>
          </a:p>
          <a:p>
            <a:r>
              <a:rPr lang="en-US" dirty="0"/>
              <a:t>GM=</a:t>
            </a:r>
            <a:r>
              <a:rPr lang="en-US" dirty="0" err="1"/>
              <a:t>myGM</a:t>
            </a:r>
            <a:r>
              <a:rPr lang="en-US" dirty="0"/>
              <a:t>,</a:t>
            </a:r>
          </a:p>
          <a:p>
            <a:r>
              <a:rPr lang="en-US" dirty="0" err="1"/>
              <a:t>PCA.total</a:t>
            </a:r>
            <a:r>
              <a:rPr lang="en-US" dirty="0"/>
              <a:t>=3,</a:t>
            </a:r>
          </a:p>
          <a:p>
            <a:r>
              <a:rPr lang="en-US" dirty="0"/>
              <a:t>#CV=</a:t>
            </a:r>
            <a:r>
              <a:rPr lang="en-US" dirty="0" err="1"/>
              <a:t>myCV</a:t>
            </a:r>
            <a:r>
              <a:rPr lang="en-US" dirty="0"/>
              <a:t>,</a:t>
            </a:r>
          </a:p>
          <a:p>
            <a:r>
              <a:rPr lang="en-US" dirty="0" err="1"/>
              <a:t>QTN.position</a:t>
            </a:r>
            <a:r>
              <a:rPr lang="en-US" dirty="0"/>
              <a:t>=</a:t>
            </a:r>
            <a:r>
              <a:rPr lang="en-US" dirty="0" err="1"/>
              <a:t>mySim$QTN.position</a:t>
            </a:r>
            <a:r>
              <a:rPr lang="en-US" dirty="0"/>
              <a:t>,</a:t>
            </a:r>
          </a:p>
          <a:p>
            <a:r>
              <a:rPr lang="en-US" dirty="0"/>
              <a:t>model="GLM"</a:t>
            </a:r>
            <a:r>
              <a:rPr lang="is-IS" dirty="0"/>
              <a:t>)</a:t>
            </a:r>
          </a:p>
          <a:p>
            <a:endParaRPr lang="is-IS" dirty="0"/>
          </a:p>
          <a:p>
            <a:r>
              <a:rPr lang="en-US" dirty="0"/>
              <a:t>ry2=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myGAPIT$Pred</a:t>
            </a:r>
            <a:r>
              <a:rPr lang="en-US" dirty="0"/>
              <a:t>[,8],</a:t>
            </a:r>
            <a:r>
              <a:rPr lang="en-US" dirty="0" err="1"/>
              <a:t>mySim$Y</a:t>
            </a:r>
            <a:r>
              <a:rPr lang="en-US" dirty="0"/>
              <a:t>[,2])^2</a:t>
            </a:r>
          </a:p>
          <a:p>
            <a:r>
              <a:rPr lang="en-US" dirty="0"/>
              <a:t>ru2=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myGAPIT$Pred</a:t>
            </a:r>
            <a:r>
              <a:rPr lang="en-US" dirty="0"/>
              <a:t>[,8],</a:t>
            </a:r>
            <a:r>
              <a:rPr lang="en-US" dirty="0" err="1"/>
              <a:t>mySim$u</a:t>
            </a:r>
            <a:r>
              <a:rPr lang="en-US" dirty="0"/>
              <a:t>)^2</a:t>
            </a:r>
          </a:p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=c(2,1), mar = c(3,4,1,1))</a:t>
            </a:r>
          </a:p>
          <a:p>
            <a:r>
              <a:rPr lang="en-US" dirty="0"/>
              <a:t>plot(</a:t>
            </a:r>
            <a:r>
              <a:rPr lang="en-US" dirty="0" err="1"/>
              <a:t>myGAPIT$Pred</a:t>
            </a:r>
            <a:r>
              <a:rPr lang="en-US" dirty="0"/>
              <a:t>[,8],</a:t>
            </a:r>
            <a:r>
              <a:rPr lang="en-US" dirty="0" err="1"/>
              <a:t>mySim$Y</a:t>
            </a:r>
            <a:r>
              <a:rPr lang="en-US" dirty="0"/>
              <a:t>[,2])</a:t>
            </a:r>
          </a:p>
          <a:p>
            <a:r>
              <a:rPr lang="en-US" dirty="0" err="1"/>
              <a:t>mtext</a:t>
            </a:r>
            <a:r>
              <a:rPr lang="en-US" dirty="0"/>
              <a:t>(paste("R square=",ry2,sep=""), side = 3)</a:t>
            </a:r>
          </a:p>
          <a:p>
            <a:r>
              <a:rPr lang="en-US" dirty="0"/>
              <a:t>plot(</a:t>
            </a:r>
            <a:r>
              <a:rPr lang="en-US" dirty="0" err="1"/>
              <a:t>myGAPIT$Pred</a:t>
            </a:r>
            <a:r>
              <a:rPr lang="en-US" dirty="0"/>
              <a:t>[,8],</a:t>
            </a:r>
            <a:r>
              <a:rPr lang="en-US" dirty="0" err="1"/>
              <a:t>mySim$u</a:t>
            </a:r>
            <a:r>
              <a:rPr lang="en-US" dirty="0"/>
              <a:t>)</a:t>
            </a:r>
          </a:p>
          <a:p>
            <a:r>
              <a:rPr lang="en-US" dirty="0" err="1"/>
              <a:t>mtext</a:t>
            </a:r>
            <a:r>
              <a:rPr lang="en-US" dirty="0"/>
              <a:t>(paste("R square=",ru2,sep=""), side = 3)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E9CDCE-76B2-194B-BB6B-1D2034B92289}"/>
              </a:ext>
            </a:extLst>
          </p:cNvPr>
          <p:cNvSpPr/>
          <p:nvPr/>
        </p:nvSpPr>
        <p:spPr>
          <a:xfrm rot="16200000">
            <a:off x="9797414" y="2068765"/>
            <a:ext cx="2110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Phenotype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F84058-5DF3-7645-9996-E62219D18390}"/>
              </a:ext>
            </a:extLst>
          </p:cNvPr>
          <p:cNvSpPr/>
          <p:nvPr/>
        </p:nvSpPr>
        <p:spPr>
          <a:xfrm rot="16200000">
            <a:off x="9797414" y="4898675"/>
            <a:ext cx="2110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Breeding value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D1D5B2-C691-7A43-8515-876DEF1663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544" r="3547"/>
          <a:stretch/>
        </p:blipFill>
        <p:spPr>
          <a:xfrm>
            <a:off x="8089900" y="1300480"/>
            <a:ext cx="2486660" cy="476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53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65434" y="0"/>
            <a:ext cx="8229600" cy="94593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Prediction with ENV</a:t>
            </a:r>
          </a:p>
        </p:txBody>
      </p:sp>
      <p:sp>
        <p:nvSpPr>
          <p:cNvPr id="2" name="Rectangle 1"/>
          <p:cNvSpPr/>
          <p:nvPr/>
        </p:nvSpPr>
        <p:spPr>
          <a:xfrm>
            <a:off x="1665891" y="1502688"/>
            <a:ext cx="47138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myGAPIT</a:t>
            </a:r>
            <a:r>
              <a:rPr lang="en-US" dirty="0"/>
              <a:t> &lt;- GAPIT(</a:t>
            </a:r>
          </a:p>
          <a:p>
            <a:r>
              <a:rPr lang="en-US" dirty="0"/>
              <a:t>Y=</a:t>
            </a:r>
            <a:r>
              <a:rPr lang="en-US" dirty="0" err="1"/>
              <a:t>mySim$Y</a:t>
            </a:r>
            <a:r>
              <a:rPr lang="en-US" dirty="0"/>
              <a:t>,</a:t>
            </a:r>
          </a:p>
          <a:p>
            <a:r>
              <a:rPr lang="en-US" dirty="0"/>
              <a:t>GD=</a:t>
            </a:r>
            <a:r>
              <a:rPr lang="en-US" dirty="0" err="1"/>
              <a:t>myGD</a:t>
            </a:r>
            <a:r>
              <a:rPr lang="en-US" dirty="0"/>
              <a:t>,</a:t>
            </a:r>
          </a:p>
          <a:p>
            <a:r>
              <a:rPr lang="en-US" dirty="0"/>
              <a:t>GM=</a:t>
            </a:r>
            <a:r>
              <a:rPr lang="en-US" dirty="0" err="1"/>
              <a:t>myGM</a:t>
            </a:r>
            <a:r>
              <a:rPr lang="en-US" dirty="0"/>
              <a:t>,</a:t>
            </a:r>
          </a:p>
          <a:p>
            <a:r>
              <a:rPr lang="en-US" dirty="0" err="1"/>
              <a:t>PCA.total</a:t>
            </a:r>
            <a:r>
              <a:rPr lang="en-US" dirty="0"/>
              <a:t>=0,</a:t>
            </a:r>
          </a:p>
          <a:p>
            <a:r>
              <a:rPr lang="en-US" dirty="0"/>
              <a:t>CV=</a:t>
            </a:r>
            <a:r>
              <a:rPr lang="en-US" dirty="0" err="1"/>
              <a:t>myCV</a:t>
            </a:r>
            <a:r>
              <a:rPr lang="en-US" dirty="0"/>
              <a:t>,</a:t>
            </a:r>
          </a:p>
          <a:p>
            <a:r>
              <a:rPr lang="en-US" dirty="0" err="1"/>
              <a:t>QTN.position</a:t>
            </a:r>
            <a:r>
              <a:rPr lang="en-US" dirty="0"/>
              <a:t>=</a:t>
            </a:r>
            <a:r>
              <a:rPr lang="en-US" dirty="0" err="1"/>
              <a:t>mySim$QTN.position</a:t>
            </a:r>
            <a:r>
              <a:rPr lang="en-US" dirty="0"/>
              <a:t>,</a:t>
            </a:r>
          </a:p>
          <a:p>
            <a:r>
              <a:rPr lang="en-US" dirty="0"/>
              <a:t>model="GLM"</a:t>
            </a:r>
            <a:r>
              <a:rPr lang="is-IS" dirty="0"/>
              <a:t>)</a:t>
            </a:r>
          </a:p>
          <a:p>
            <a:endParaRPr lang="is-IS" dirty="0"/>
          </a:p>
          <a:p>
            <a:r>
              <a:rPr lang="en-US" dirty="0"/>
              <a:t>ry2=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myGAPIT$Pred</a:t>
            </a:r>
            <a:r>
              <a:rPr lang="en-US" dirty="0"/>
              <a:t>[,8],</a:t>
            </a:r>
            <a:r>
              <a:rPr lang="en-US" dirty="0" err="1"/>
              <a:t>mySim$Y</a:t>
            </a:r>
            <a:r>
              <a:rPr lang="en-US" dirty="0"/>
              <a:t>[,2])^2</a:t>
            </a:r>
          </a:p>
          <a:p>
            <a:r>
              <a:rPr lang="en-US" dirty="0"/>
              <a:t>ru2=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myGAPIT$Pred</a:t>
            </a:r>
            <a:r>
              <a:rPr lang="en-US" dirty="0"/>
              <a:t>[,8],</a:t>
            </a:r>
            <a:r>
              <a:rPr lang="en-US" dirty="0" err="1"/>
              <a:t>mySim$u</a:t>
            </a:r>
            <a:r>
              <a:rPr lang="en-US" dirty="0"/>
              <a:t>)^2</a:t>
            </a:r>
          </a:p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=c(2,1), mar = c(3,4,1,1))</a:t>
            </a:r>
          </a:p>
          <a:p>
            <a:r>
              <a:rPr lang="en-US" dirty="0"/>
              <a:t>plot(</a:t>
            </a:r>
            <a:r>
              <a:rPr lang="en-US" dirty="0" err="1"/>
              <a:t>myGAPIT$Pred</a:t>
            </a:r>
            <a:r>
              <a:rPr lang="en-US" dirty="0"/>
              <a:t>[,8],</a:t>
            </a:r>
            <a:r>
              <a:rPr lang="en-US" dirty="0" err="1"/>
              <a:t>mySim$Y</a:t>
            </a:r>
            <a:r>
              <a:rPr lang="en-US" dirty="0"/>
              <a:t>[,2])</a:t>
            </a:r>
          </a:p>
          <a:p>
            <a:r>
              <a:rPr lang="en-US" dirty="0" err="1"/>
              <a:t>mtext</a:t>
            </a:r>
            <a:r>
              <a:rPr lang="en-US" dirty="0"/>
              <a:t>(paste("R square=",ry2,sep=""), side = 3)</a:t>
            </a:r>
          </a:p>
          <a:p>
            <a:r>
              <a:rPr lang="en-US" dirty="0"/>
              <a:t>plot(</a:t>
            </a:r>
            <a:r>
              <a:rPr lang="en-US" dirty="0" err="1"/>
              <a:t>myGAPIT$Pred</a:t>
            </a:r>
            <a:r>
              <a:rPr lang="en-US" dirty="0"/>
              <a:t>[,8],</a:t>
            </a:r>
            <a:r>
              <a:rPr lang="en-US" dirty="0" err="1"/>
              <a:t>mySim$u</a:t>
            </a:r>
            <a:r>
              <a:rPr lang="en-US" dirty="0"/>
              <a:t>)</a:t>
            </a:r>
          </a:p>
          <a:p>
            <a:r>
              <a:rPr lang="en-US" dirty="0" err="1"/>
              <a:t>mtext</a:t>
            </a:r>
            <a:r>
              <a:rPr lang="en-US" dirty="0"/>
              <a:t>(paste("R square=",ru2,sep=""), side = 3)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E9CDCE-76B2-194B-BB6B-1D2034B92289}"/>
              </a:ext>
            </a:extLst>
          </p:cNvPr>
          <p:cNvSpPr/>
          <p:nvPr/>
        </p:nvSpPr>
        <p:spPr>
          <a:xfrm rot="16200000">
            <a:off x="9797414" y="2068765"/>
            <a:ext cx="2110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Phenotype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F84058-5DF3-7645-9996-E62219D18390}"/>
              </a:ext>
            </a:extLst>
          </p:cNvPr>
          <p:cNvSpPr/>
          <p:nvPr/>
        </p:nvSpPr>
        <p:spPr>
          <a:xfrm rot="16200000">
            <a:off x="9797414" y="4898675"/>
            <a:ext cx="2110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Breeding value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A4EBCF-95A1-CE49-AED4-E4FF33F989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7"/>
          <a:stretch/>
        </p:blipFill>
        <p:spPr>
          <a:xfrm>
            <a:off x="8140700" y="1209039"/>
            <a:ext cx="2527300" cy="476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11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65434" y="0"/>
            <a:ext cx="8229600" cy="94593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Prediction with PC and ENV</a:t>
            </a:r>
          </a:p>
        </p:txBody>
      </p:sp>
      <p:sp>
        <p:nvSpPr>
          <p:cNvPr id="2" name="Rectangle 1"/>
          <p:cNvSpPr/>
          <p:nvPr/>
        </p:nvSpPr>
        <p:spPr>
          <a:xfrm>
            <a:off x="1665891" y="1502688"/>
            <a:ext cx="47138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myGAPIT</a:t>
            </a:r>
            <a:r>
              <a:rPr lang="en-US" dirty="0"/>
              <a:t> &lt;- GAPIT(</a:t>
            </a:r>
          </a:p>
          <a:p>
            <a:r>
              <a:rPr lang="en-US" dirty="0"/>
              <a:t>Y=</a:t>
            </a:r>
            <a:r>
              <a:rPr lang="en-US" dirty="0" err="1"/>
              <a:t>mySim$Y</a:t>
            </a:r>
            <a:r>
              <a:rPr lang="en-US" dirty="0"/>
              <a:t>,</a:t>
            </a:r>
          </a:p>
          <a:p>
            <a:r>
              <a:rPr lang="en-US" dirty="0"/>
              <a:t>GD=</a:t>
            </a:r>
            <a:r>
              <a:rPr lang="en-US" dirty="0" err="1"/>
              <a:t>myGD</a:t>
            </a:r>
            <a:r>
              <a:rPr lang="en-US" dirty="0"/>
              <a:t>,</a:t>
            </a:r>
          </a:p>
          <a:p>
            <a:r>
              <a:rPr lang="en-US" dirty="0"/>
              <a:t>GM=</a:t>
            </a:r>
            <a:r>
              <a:rPr lang="en-US" dirty="0" err="1"/>
              <a:t>myGM</a:t>
            </a:r>
            <a:r>
              <a:rPr lang="en-US" dirty="0"/>
              <a:t>,</a:t>
            </a:r>
          </a:p>
          <a:p>
            <a:r>
              <a:rPr lang="en-US" dirty="0" err="1"/>
              <a:t>PCA.total</a:t>
            </a:r>
            <a:r>
              <a:rPr lang="en-US" dirty="0"/>
              <a:t>=3,</a:t>
            </a:r>
          </a:p>
          <a:p>
            <a:r>
              <a:rPr lang="en-US" dirty="0"/>
              <a:t>CV=</a:t>
            </a:r>
            <a:r>
              <a:rPr lang="en-US" dirty="0" err="1"/>
              <a:t>myCV</a:t>
            </a:r>
            <a:r>
              <a:rPr lang="en-US" dirty="0"/>
              <a:t>,</a:t>
            </a:r>
          </a:p>
          <a:p>
            <a:r>
              <a:rPr lang="en-US" dirty="0" err="1"/>
              <a:t>QTN.position</a:t>
            </a:r>
            <a:r>
              <a:rPr lang="en-US" dirty="0"/>
              <a:t>=</a:t>
            </a:r>
            <a:r>
              <a:rPr lang="en-US" dirty="0" err="1"/>
              <a:t>mySim$QTN.position</a:t>
            </a:r>
            <a:r>
              <a:rPr lang="en-US" dirty="0"/>
              <a:t>,</a:t>
            </a:r>
          </a:p>
          <a:p>
            <a:r>
              <a:rPr lang="en-US" dirty="0"/>
              <a:t>model="GLM"</a:t>
            </a:r>
            <a:r>
              <a:rPr lang="is-IS" dirty="0"/>
              <a:t>)</a:t>
            </a:r>
          </a:p>
          <a:p>
            <a:endParaRPr lang="is-IS" dirty="0"/>
          </a:p>
          <a:p>
            <a:r>
              <a:rPr lang="en-US" dirty="0"/>
              <a:t>ry2=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myGAPIT$Pred</a:t>
            </a:r>
            <a:r>
              <a:rPr lang="en-US" dirty="0"/>
              <a:t>[,8],</a:t>
            </a:r>
            <a:r>
              <a:rPr lang="en-US" dirty="0" err="1"/>
              <a:t>mySim$Y</a:t>
            </a:r>
            <a:r>
              <a:rPr lang="en-US" dirty="0"/>
              <a:t>[,2])^2</a:t>
            </a:r>
          </a:p>
          <a:p>
            <a:r>
              <a:rPr lang="en-US" dirty="0"/>
              <a:t>ru2=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myGAPIT$Pred</a:t>
            </a:r>
            <a:r>
              <a:rPr lang="en-US" dirty="0"/>
              <a:t>[,8],</a:t>
            </a:r>
            <a:r>
              <a:rPr lang="en-US" dirty="0" err="1"/>
              <a:t>mySim$u</a:t>
            </a:r>
            <a:r>
              <a:rPr lang="en-US" dirty="0"/>
              <a:t>)^2</a:t>
            </a:r>
          </a:p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=c(2,1), mar = c(3,4,1,1))</a:t>
            </a:r>
          </a:p>
          <a:p>
            <a:r>
              <a:rPr lang="en-US" dirty="0"/>
              <a:t>plot(</a:t>
            </a:r>
            <a:r>
              <a:rPr lang="en-US" dirty="0" err="1"/>
              <a:t>myGAPIT$Pred</a:t>
            </a:r>
            <a:r>
              <a:rPr lang="en-US" dirty="0"/>
              <a:t>[,8],</a:t>
            </a:r>
            <a:r>
              <a:rPr lang="en-US" dirty="0" err="1"/>
              <a:t>mySim$Y</a:t>
            </a:r>
            <a:r>
              <a:rPr lang="en-US" dirty="0"/>
              <a:t>[,2])</a:t>
            </a:r>
          </a:p>
          <a:p>
            <a:r>
              <a:rPr lang="en-US" dirty="0" err="1"/>
              <a:t>mtext</a:t>
            </a:r>
            <a:r>
              <a:rPr lang="en-US" dirty="0"/>
              <a:t>(paste("R square=",ry2,sep=""), side = 3)</a:t>
            </a:r>
          </a:p>
          <a:p>
            <a:r>
              <a:rPr lang="en-US" dirty="0"/>
              <a:t>plot(</a:t>
            </a:r>
            <a:r>
              <a:rPr lang="en-US" dirty="0" err="1"/>
              <a:t>myGAPIT$Pred</a:t>
            </a:r>
            <a:r>
              <a:rPr lang="en-US" dirty="0"/>
              <a:t>[,8],</a:t>
            </a:r>
            <a:r>
              <a:rPr lang="en-US" dirty="0" err="1"/>
              <a:t>mySim$u</a:t>
            </a:r>
            <a:r>
              <a:rPr lang="en-US" dirty="0"/>
              <a:t>)</a:t>
            </a:r>
          </a:p>
          <a:p>
            <a:r>
              <a:rPr lang="en-US" dirty="0" err="1"/>
              <a:t>mtext</a:t>
            </a:r>
            <a:r>
              <a:rPr lang="en-US" dirty="0"/>
              <a:t>(paste("R square=",ru2,sep=""), side = 3)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E9CDCE-76B2-194B-BB6B-1D2034B92289}"/>
              </a:ext>
            </a:extLst>
          </p:cNvPr>
          <p:cNvSpPr/>
          <p:nvPr/>
        </p:nvSpPr>
        <p:spPr>
          <a:xfrm rot="16200000">
            <a:off x="9797414" y="2068765"/>
            <a:ext cx="2110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Phenotype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F84058-5DF3-7645-9996-E62219D18390}"/>
              </a:ext>
            </a:extLst>
          </p:cNvPr>
          <p:cNvSpPr/>
          <p:nvPr/>
        </p:nvSpPr>
        <p:spPr>
          <a:xfrm rot="16200000">
            <a:off x="9797414" y="4898675"/>
            <a:ext cx="2110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Breeding value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80A11C-8150-C14A-AD5E-758106B371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4"/>
          <a:stretch/>
        </p:blipFill>
        <p:spPr>
          <a:xfrm>
            <a:off x="8128000" y="1355464"/>
            <a:ext cx="2540000" cy="478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86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65434" y="0"/>
            <a:ext cx="8229600" cy="10414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Prediction with top ten SNPs</a:t>
            </a:r>
          </a:p>
        </p:txBody>
      </p:sp>
      <p:sp>
        <p:nvSpPr>
          <p:cNvPr id="2" name="Rectangle 1"/>
          <p:cNvSpPr/>
          <p:nvPr/>
        </p:nvSpPr>
        <p:spPr>
          <a:xfrm>
            <a:off x="438468" y="1041400"/>
            <a:ext cx="527145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err="1"/>
              <a:t>ntop</a:t>
            </a:r>
            <a:r>
              <a:rPr lang="fi-FI" dirty="0"/>
              <a:t>=10</a:t>
            </a:r>
          </a:p>
          <a:p>
            <a:r>
              <a:rPr lang="fi-FI" dirty="0" err="1"/>
              <a:t>index</a:t>
            </a:r>
            <a:r>
              <a:rPr lang="fi-FI" dirty="0"/>
              <a:t>=</a:t>
            </a:r>
            <a:r>
              <a:rPr lang="fi-FI" dirty="0" err="1"/>
              <a:t>order</a:t>
            </a:r>
            <a:r>
              <a:rPr lang="fi-FI" dirty="0"/>
              <a:t>(</a:t>
            </a:r>
            <a:r>
              <a:rPr lang="fi-FI" dirty="0" err="1"/>
              <a:t>myGAPIT$GWAS</a:t>
            </a:r>
            <a:r>
              <a:rPr lang="fi-FI" dirty="0"/>
              <a:t>[,4])</a:t>
            </a:r>
          </a:p>
          <a:p>
            <a:r>
              <a:rPr lang="fi-FI" dirty="0"/>
              <a:t>top=</a:t>
            </a:r>
            <a:r>
              <a:rPr lang="fi-FI" dirty="0" err="1"/>
              <a:t>index</a:t>
            </a:r>
            <a:r>
              <a:rPr lang="fi-FI" dirty="0"/>
              <a:t>[1:ntop]</a:t>
            </a:r>
          </a:p>
          <a:p>
            <a:r>
              <a:rPr lang="fi-FI" dirty="0" err="1"/>
              <a:t>myCV</a:t>
            </a:r>
            <a:r>
              <a:rPr lang="fi-FI" dirty="0"/>
              <a:t>=</a:t>
            </a:r>
            <a:r>
              <a:rPr lang="fi-FI" dirty="0" err="1"/>
              <a:t>cbind</a:t>
            </a:r>
            <a:r>
              <a:rPr lang="fi-FI" dirty="0"/>
              <a:t>(</a:t>
            </a:r>
            <a:r>
              <a:rPr lang="fi-FI" dirty="0" err="1"/>
              <a:t>myGAPIT$PCA,myGD</a:t>
            </a:r>
            <a:r>
              <a:rPr lang="fi-FI" dirty="0"/>
              <a:t>[,c(top+1)])</a:t>
            </a:r>
          </a:p>
          <a:p>
            <a:endParaRPr lang="fi-FI" dirty="0"/>
          </a:p>
          <a:p>
            <a:r>
              <a:rPr lang="en-US" dirty="0"/>
              <a:t>myGAPIT2 &lt;- GAPIT(</a:t>
            </a:r>
          </a:p>
          <a:p>
            <a:r>
              <a:rPr lang="en-US" dirty="0"/>
              <a:t>Y=</a:t>
            </a:r>
            <a:r>
              <a:rPr lang="en-US" dirty="0" err="1"/>
              <a:t>mySim$Y</a:t>
            </a:r>
            <a:r>
              <a:rPr lang="en-US" dirty="0"/>
              <a:t>,</a:t>
            </a:r>
          </a:p>
          <a:p>
            <a:r>
              <a:rPr lang="en-US" dirty="0"/>
              <a:t>GD=</a:t>
            </a:r>
            <a:r>
              <a:rPr lang="en-US" dirty="0" err="1"/>
              <a:t>myGD</a:t>
            </a:r>
            <a:r>
              <a:rPr lang="en-US" dirty="0"/>
              <a:t>,</a:t>
            </a:r>
          </a:p>
          <a:p>
            <a:r>
              <a:rPr lang="en-US" dirty="0"/>
              <a:t>GM=</a:t>
            </a:r>
            <a:r>
              <a:rPr lang="en-US" dirty="0" err="1"/>
              <a:t>myGM</a:t>
            </a:r>
            <a:r>
              <a:rPr lang="en-US" dirty="0"/>
              <a:t>,</a:t>
            </a:r>
          </a:p>
          <a:p>
            <a:r>
              <a:rPr lang="en-US" dirty="0"/>
              <a:t>#</a:t>
            </a:r>
            <a:r>
              <a:rPr lang="en-US" dirty="0" err="1"/>
              <a:t>PCA.total</a:t>
            </a:r>
            <a:r>
              <a:rPr lang="en-US" dirty="0"/>
              <a:t>=3,</a:t>
            </a:r>
          </a:p>
          <a:p>
            <a:r>
              <a:rPr lang="en-US" dirty="0"/>
              <a:t>CV=</a:t>
            </a:r>
            <a:r>
              <a:rPr lang="en-US" dirty="0" err="1"/>
              <a:t>myCV</a:t>
            </a:r>
            <a:r>
              <a:rPr lang="en-US" dirty="0"/>
              <a:t>,</a:t>
            </a:r>
          </a:p>
          <a:p>
            <a:r>
              <a:rPr lang="en-US" dirty="0" err="1"/>
              <a:t>QTN.position</a:t>
            </a:r>
            <a:r>
              <a:rPr lang="en-US" dirty="0"/>
              <a:t>=</a:t>
            </a:r>
            <a:r>
              <a:rPr lang="en-US" dirty="0" err="1"/>
              <a:t>mySim$QTN.position</a:t>
            </a:r>
            <a:r>
              <a:rPr lang="en-US" dirty="0"/>
              <a:t>,</a:t>
            </a:r>
          </a:p>
          <a:p>
            <a:r>
              <a:rPr lang="en-US" dirty="0"/>
              <a:t>model="GLM"</a:t>
            </a:r>
            <a:r>
              <a:rPr lang="is-IS" dirty="0"/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E76F17-043E-4842-91A0-77CCBECC6DAA}"/>
              </a:ext>
            </a:extLst>
          </p:cNvPr>
          <p:cNvSpPr/>
          <p:nvPr/>
        </p:nvSpPr>
        <p:spPr>
          <a:xfrm rot="16200000">
            <a:off x="9797414" y="2068765"/>
            <a:ext cx="2110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Phenotype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4ADF33-F5AE-CF49-84EC-8EADADF0A443}"/>
              </a:ext>
            </a:extLst>
          </p:cNvPr>
          <p:cNvSpPr/>
          <p:nvPr/>
        </p:nvSpPr>
        <p:spPr>
          <a:xfrm rot="16200000">
            <a:off x="9797414" y="4898675"/>
            <a:ext cx="2110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Breeding value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65F4BA-66BE-2845-BE56-37BE3EA7D7D9}"/>
              </a:ext>
            </a:extLst>
          </p:cNvPr>
          <p:cNvSpPr/>
          <p:nvPr/>
        </p:nvSpPr>
        <p:spPr>
          <a:xfrm>
            <a:off x="438468" y="482667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ry2=</a:t>
            </a:r>
            <a:r>
              <a:rPr lang="en-US" dirty="0" err="1"/>
              <a:t>cor</a:t>
            </a:r>
            <a:r>
              <a:rPr lang="en-US" dirty="0"/>
              <a:t>(myGAPIT2$Pred[,8],</a:t>
            </a:r>
            <a:r>
              <a:rPr lang="en-US" dirty="0" err="1"/>
              <a:t>mySim$Y</a:t>
            </a:r>
            <a:r>
              <a:rPr lang="en-US" dirty="0"/>
              <a:t>[,2])^2</a:t>
            </a:r>
          </a:p>
          <a:p>
            <a:r>
              <a:rPr lang="en-US" dirty="0"/>
              <a:t>ru2=</a:t>
            </a:r>
            <a:r>
              <a:rPr lang="en-US" dirty="0" err="1"/>
              <a:t>cor</a:t>
            </a:r>
            <a:r>
              <a:rPr lang="en-US" dirty="0"/>
              <a:t>(myGAPIT2$Pred[,8],</a:t>
            </a:r>
            <a:r>
              <a:rPr lang="en-US" dirty="0" err="1"/>
              <a:t>mySim$u</a:t>
            </a:r>
            <a:r>
              <a:rPr lang="en-US" dirty="0"/>
              <a:t>)^2</a:t>
            </a:r>
          </a:p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=c(2,1), mar = c(3,4,1,1))</a:t>
            </a:r>
          </a:p>
          <a:p>
            <a:r>
              <a:rPr lang="en-US" dirty="0"/>
              <a:t>plot(myGAPIT2$Pred[,8],</a:t>
            </a:r>
            <a:r>
              <a:rPr lang="en-US" dirty="0" err="1"/>
              <a:t>mySim$Y</a:t>
            </a:r>
            <a:r>
              <a:rPr lang="en-US" dirty="0"/>
              <a:t>[,2])</a:t>
            </a:r>
          </a:p>
          <a:p>
            <a:r>
              <a:rPr lang="en-US" dirty="0" err="1"/>
              <a:t>mtext</a:t>
            </a:r>
            <a:r>
              <a:rPr lang="en-US" dirty="0"/>
              <a:t>(paste("R square=",ry2,sep=""), side = 3)</a:t>
            </a:r>
          </a:p>
          <a:p>
            <a:r>
              <a:rPr lang="en-US" dirty="0"/>
              <a:t>plot(myGAPIT2$Pred[,8],</a:t>
            </a:r>
            <a:r>
              <a:rPr lang="en-US" dirty="0" err="1"/>
              <a:t>mySim$u</a:t>
            </a:r>
            <a:r>
              <a:rPr lang="en-US" dirty="0"/>
              <a:t>)</a:t>
            </a:r>
          </a:p>
          <a:p>
            <a:r>
              <a:rPr lang="en-US" dirty="0" err="1"/>
              <a:t>mtext</a:t>
            </a:r>
            <a:r>
              <a:rPr lang="en-US" dirty="0"/>
              <a:t>(paste("R square=",ru2,sep=""), side = 3)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2401B4-8A00-CE4C-930B-F0E7D7970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1287136"/>
            <a:ext cx="25146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16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65434" y="0"/>
            <a:ext cx="8229600" cy="10414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Prediction with top ten SNPs</a:t>
            </a:r>
          </a:p>
        </p:txBody>
      </p:sp>
      <p:sp>
        <p:nvSpPr>
          <p:cNvPr id="2" name="Rectangle 1"/>
          <p:cNvSpPr/>
          <p:nvPr/>
        </p:nvSpPr>
        <p:spPr>
          <a:xfrm>
            <a:off x="438468" y="1041400"/>
            <a:ext cx="527145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err="1"/>
              <a:t>ntop</a:t>
            </a:r>
            <a:r>
              <a:rPr lang="fi-FI" dirty="0"/>
              <a:t>=200</a:t>
            </a:r>
          </a:p>
          <a:p>
            <a:r>
              <a:rPr lang="fi-FI" dirty="0" err="1"/>
              <a:t>index</a:t>
            </a:r>
            <a:r>
              <a:rPr lang="fi-FI" dirty="0"/>
              <a:t>=</a:t>
            </a:r>
            <a:r>
              <a:rPr lang="fi-FI" dirty="0" err="1"/>
              <a:t>order</a:t>
            </a:r>
            <a:r>
              <a:rPr lang="fi-FI" dirty="0"/>
              <a:t>(</a:t>
            </a:r>
            <a:r>
              <a:rPr lang="fi-FI" dirty="0" err="1"/>
              <a:t>myGAPIT$GWAS</a:t>
            </a:r>
            <a:r>
              <a:rPr lang="fi-FI" dirty="0"/>
              <a:t>[,4])</a:t>
            </a:r>
          </a:p>
          <a:p>
            <a:r>
              <a:rPr lang="fi-FI" dirty="0"/>
              <a:t>top=</a:t>
            </a:r>
            <a:r>
              <a:rPr lang="fi-FI" dirty="0" err="1"/>
              <a:t>index</a:t>
            </a:r>
            <a:r>
              <a:rPr lang="fi-FI" dirty="0"/>
              <a:t>[1:ntop]</a:t>
            </a:r>
          </a:p>
          <a:p>
            <a:r>
              <a:rPr lang="fi-FI" dirty="0" err="1"/>
              <a:t>myCV</a:t>
            </a:r>
            <a:r>
              <a:rPr lang="fi-FI" dirty="0"/>
              <a:t>=</a:t>
            </a:r>
            <a:r>
              <a:rPr lang="fi-FI" dirty="0" err="1"/>
              <a:t>cbind</a:t>
            </a:r>
            <a:r>
              <a:rPr lang="fi-FI" dirty="0"/>
              <a:t>(</a:t>
            </a:r>
            <a:r>
              <a:rPr lang="fi-FI" dirty="0" err="1"/>
              <a:t>myGAPIT$PCA,myGD</a:t>
            </a:r>
            <a:r>
              <a:rPr lang="fi-FI" dirty="0"/>
              <a:t>[,c(top+1)])</a:t>
            </a:r>
          </a:p>
          <a:p>
            <a:endParaRPr lang="fi-FI" dirty="0"/>
          </a:p>
          <a:p>
            <a:r>
              <a:rPr lang="en-US" dirty="0"/>
              <a:t>myGAPIT2 &lt;- GAPIT(</a:t>
            </a:r>
          </a:p>
          <a:p>
            <a:r>
              <a:rPr lang="en-US" dirty="0"/>
              <a:t>Y=</a:t>
            </a:r>
            <a:r>
              <a:rPr lang="en-US" dirty="0" err="1"/>
              <a:t>mySim$Y</a:t>
            </a:r>
            <a:r>
              <a:rPr lang="en-US" dirty="0"/>
              <a:t>,</a:t>
            </a:r>
          </a:p>
          <a:p>
            <a:r>
              <a:rPr lang="en-US" dirty="0"/>
              <a:t>GD=</a:t>
            </a:r>
            <a:r>
              <a:rPr lang="en-US" dirty="0" err="1"/>
              <a:t>myGD</a:t>
            </a:r>
            <a:r>
              <a:rPr lang="en-US" dirty="0"/>
              <a:t>,</a:t>
            </a:r>
          </a:p>
          <a:p>
            <a:r>
              <a:rPr lang="en-US" dirty="0"/>
              <a:t>GM=</a:t>
            </a:r>
            <a:r>
              <a:rPr lang="en-US" dirty="0" err="1"/>
              <a:t>myGM</a:t>
            </a:r>
            <a:r>
              <a:rPr lang="en-US" dirty="0"/>
              <a:t>,</a:t>
            </a:r>
          </a:p>
          <a:p>
            <a:r>
              <a:rPr lang="en-US" dirty="0"/>
              <a:t>#</a:t>
            </a:r>
            <a:r>
              <a:rPr lang="en-US" dirty="0" err="1"/>
              <a:t>PCA.total</a:t>
            </a:r>
            <a:r>
              <a:rPr lang="en-US" dirty="0"/>
              <a:t>=3,</a:t>
            </a:r>
          </a:p>
          <a:p>
            <a:r>
              <a:rPr lang="en-US" dirty="0"/>
              <a:t>CV=</a:t>
            </a:r>
            <a:r>
              <a:rPr lang="en-US" dirty="0" err="1"/>
              <a:t>myCV</a:t>
            </a:r>
            <a:r>
              <a:rPr lang="en-US" dirty="0"/>
              <a:t>,</a:t>
            </a:r>
          </a:p>
          <a:p>
            <a:r>
              <a:rPr lang="en-US" dirty="0" err="1"/>
              <a:t>QTN.position</a:t>
            </a:r>
            <a:r>
              <a:rPr lang="en-US" dirty="0"/>
              <a:t>=</a:t>
            </a:r>
            <a:r>
              <a:rPr lang="en-US" dirty="0" err="1"/>
              <a:t>mySim$QTN.position</a:t>
            </a:r>
            <a:r>
              <a:rPr lang="en-US" dirty="0"/>
              <a:t>,</a:t>
            </a:r>
          </a:p>
          <a:p>
            <a:r>
              <a:rPr lang="en-US" dirty="0"/>
              <a:t>model="GLM"</a:t>
            </a:r>
            <a:r>
              <a:rPr lang="is-IS" dirty="0"/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E76F17-043E-4842-91A0-77CCBECC6DAA}"/>
              </a:ext>
            </a:extLst>
          </p:cNvPr>
          <p:cNvSpPr/>
          <p:nvPr/>
        </p:nvSpPr>
        <p:spPr>
          <a:xfrm rot="16200000">
            <a:off x="9797414" y="2068765"/>
            <a:ext cx="2110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Phenotype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4ADF33-F5AE-CF49-84EC-8EADADF0A443}"/>
              </a:ext>
            </a:extLst>
          </p:cNvPr>
          <p:cNvSpPr/>
          <p:nvPr/>
        </p:nvSpPr>
        <p:spPr>
          <a:xfrm rot="16200000">
            <a:off x="9797414" y="4898675"/>
            <a:ext cx="2110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Breeding value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65F4BA-66BE-2845-BE56-37BE3EA7D7D9}"/>
              </a:ext>
            </a:extLst>
          </p:cNvPr>
          <p:cNvSpPr/>
          <p:nvPr/>
        </p:nvSpPr>
        <p:spPr>
          <a:xfrm>
            <a:off x="438468" y="482667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ry2=</a:t>
            </a:r>
            <a:r>
              <a:rPr lang="en-US" dirty="0" err="1"/>
              <a:t>cor</a:t>
            </a:r>
            <a:r>
              <a:rPr lang="en-US" dirty="0"/>
              <a:t>(myGAPIT2$Pred[,8],</a:t>
            </a:r>
            <a:r>
              <a:rPr lang="en-US" dirty="0" err="1"/>
              <a:t>mySim$Y</a:t>
            </a:r>
            <a:r>
              <a:rPr lang="en-US" dirty="0"/>
              <a:t>[,2])^2</a:t>
            </a:r>
          </a:p>
          <a:p>
            <a:r>
              <a:rPr lang="en-US" dirty="0"/>
              <a:t>ru2=</a:t>
            </a:r>
            <a:r>
              <a:rPr lang="en-US" dirty="0" err="1"/>
              <a:t>cor</a:t>
            </a:r>
            <a:r>
              <a:rPr lang="en-US" dirty="0"/>
              <a:t>(myGAPIT2$Pred[,8],</a:t>
            </a:r>
            <a:r>
              <a:rPr lang="en-US" dirty="0" err="1"/>
              <a:t>mySim$u</a:t>
            </a:r>
            <a:r>
              <a:rPr lang="en-US" dirty="0"/>
              <a:t>)^2</a:t>
            </a:r>
          </a:p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=c(2,1), mar = c(3,4,1,1))</a:t>
            </a:r>
          </a:p>
          <a:p>
            <a:r>
              <a:rPr lang="en-US" dirty="0"/>
              <a:t>plot(myGAPIT2$Pred[,8],</a:t>
            </a:r>
            <a:r>
              <a:rPr lang="en-US" dirty="0" err="1"/>
              <a:t>mySim$Y</a:t>
            </a:r>
            <a:r>
              <a:rPr lang="en-US" dirty="0"/>
              <a:t>[,2])</a:t>
            </a:r>
          </a:p>
          <a:p>
            <a:r>
              <a:rPr lang="en-US" dirty="0" err="1"/>
              <a:t>mtext</a:t>
            </a:r>
            <a:r>
              <a:rPr lang="en-US" dirty="0"/>
              <a:t>(paste("R square=",ry2,sep=""), side = 3)</a:t>
            </a:r>
          </a:p>
          <a:p>
            <a:r>
              <a:rPr lang="en-US" dirty="0"/>
              <a:t>plot(myGAPIT2$Pred[,8],</a:t>
            </a:r>
            <a:r>
              <a:rPr lang="en-US" dirty="0" err="1"/>
              <a:t>mySim$u</a:t>
            </a:r>
            <a:r>
              <a:rPr lang="en-US" dirty="0"/>
              <a:t>)</a:t>
            </a:r>
          </a:p>
          <a:p>
            <a:r>
              <a:rPr lang="en-US" dirty="0" err="1"/>
              <a:t>mtext</a:t>
            </a:r>
            <a:r>
              <a:rPr lang="en-US" dirty="0"/>
              <a:t>(paste("R square=",ru2,sep=""), side = 3)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2B206C-36BC-E740-B8EB-3F5EDF272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700" y="1280786"/>
            <a:ext cx="25273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86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Success of MAS</a:t>
            </a:r>
          </a:p>
          <a:p>
            <a:r>
              <a:rPr lang="en-US" dirty="0">
                <a:latin typeface="Constantia" charset="0"/>
              </a:rPr>
              <a:t>Reasons of low impact</a:t>
            </a:r>
          </a:p>
          <a:p>
            <a:r>
              <a:rPr lang="en-US" dirty="0">
                <a:latin typeface="Constantia" charset="0"/>
              </a:rPr>
              <a:t>Complex traits</a:t>
            </a:r>
          </a:p>
          <a:p>
            <a:r>
              <a:rPr lang="en-US" dirty="0">
                <a:latin typeface="Constantia" charset="0"/>
              </a:rPr>
              <a:t>Environment effect</a:t>
            </a:r>
          </a:p>
          <a:p>
            <a:r>
              <a:rPr lang="en-US" dirty="0">
                <a:latin typeface="Constantia" charset="0"/>
              </a:rPr>
              <a:t>Prediction by GAPIT</a:t>
            </a:r>
          </a:p>
          <a:p>
            <a:r>
              <a:rPr lang="en-US" dirty="0">
                <a:latin typeface="Constantia" charset="0"/>
              </a:rPr>
              <a:t>Modeling MAS</a:t>
            </a:r>
          </a:p>
        </p:txBody>
      </p:sp>
    </p:spTree>
    <p:extLst>
      <p:ext uri="{BB962C8B-B14F-4D97-AF65-F5344CB8AC3E}">
        <p14:creationId xmlns:p14="http://schemas.microsoft.com/office/powerpoint/2010/main" val="285940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3379073"/>
              </p:ext>
            </p:extLst>
          </p:nvPr>
        </p:nvGraphicFramePr>
        <p:xfrm>
          <a:off x="1744717" y="1325563"/>
          <a:ext cx="8702565" cy="4391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0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1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0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1970">
                <a:tc>
                  <a:txBody>
                    <a:bodyPr/>
                    <a:lstStyle/>
                    <a:p>
                      <a:r>
                        <a:rPr lang="en-US" sz="2000" dirty="0"/>
                        <a:t>Model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Phenotype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Breeding 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970">
                <a:tc>
                  <a:txBody>
                    <a:bodyPr/>
                    <a:lstStyle/>
                    <a:p>
                      <a:r>
                        <a:rPr lang="en-US" sz="2000" dirty="0"/>
                        <a:t>y=PC + 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970">
                <a:tc>
                  <a:txBody>
                    <a:bodyPr/>
                    <a:lstStyle/>
                    <a:p>
                      <a:r>
                        <a:rPr lang="en-US" sz="2000" dirty="0"/>
                        <a:t>y=C1 + </a:t>
                      </a:r>
                      <a:r>
                        <a:rPr lang="is-IS" sz="2000" dirty="0"/>
                        <a:t>… + C10 + 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0.07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y=C1 + </a:t>
                      </a:r>
                      <a:r>
                        <a:rPr lang="is-IS" sz="2000" dirty="0"/>
                        <a:t>… + C10 + PC + 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970">
                <a:tc>
                  <a:txBody>
                    <a:bodyPr/>
                    <a:lstStyle/>
                    <a:p>
                      <a:r>
                        <a:rPr lang="en-US" sz="2000" dirty="0"/>
                        <a:t>y=C1 + </a:t>
                      </a:r>
                      <a:r>
                        <a:rPr lang="is-IS" sz="2000" dirty="0"/>
                        <a:t>… + C10 + PC+ ENV+ 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970">
                <a:tc>
                  <a:txBody>
                    <a:bodyPr/>
                    <a:lstStyle/>
                    <a:p>
                      <a:r>
                        <a:rPr lang="en-US" sz="2000" dirty="0"/>
                        <a:t>y=C1 + </a:t>
                      </a:r>
                      <a:r>
                        <a:rPr lang="is-IS" sz="2000" dirty="0"/>
                        <a:t>… + C200 + PC + ENV + 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Prediction accuracy </a:t>
            </a:r>
          </a:p>
        </p:txBody>
      </p:sp>
    </p:spTree>
    <p:extLst>
      <p:ext uri="{BB962C8B-B14F-4D97-AF65-F5344CB8AC3E}">
        <p14:creationId xmlns:p14="http://schemas.microsoft.com/office/powerpoint/2010/main" val="1557633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Success of MAS</a:t>
            </a:r>
          </a:p>
          <a:p>
            <a:r>
              <a:rPr lang="en-US" dirty="0">
                <a:latin typeface="Constantia" charset="0"/>
              </a:rPr>
              <a:t>Reasons of low impact</a:t>
            </a:r>
          </a:p>
          <a:p>
            <a:r>
              <a:rPr lang="en-US" dirty="0">
                <a:latin typeface="Constantia" charset="0"/>
              </a:rPr>
              <a:t>Complex traits</a:t>
            </a:r>
          </a:p>
          <a:p>
            <a:r>
              <a:rPr lang="en-US" dirty="0">
                <a:latin typeface="Constantia" charset="0"/>
              </a:rPr>
              <a:t>Environment effect</a:t>
            </a:r>
          </a:p>
          <a:p>
            <a:r>
              <a:rPr lang="en-US" dirty="0">
                <a:latin typeface="Constantia" charset="0"/>
              </a:rPr>
              <a:t>Prediction by GAPIT</a:t>
            </a:r>
          </a:p>
          <a:p>
            <a:r>
              <a:rPr lang="en-US">
                <a:latin typeface="Constantia" charset="0"/>
              </a:rPr>
              <a:t>Modeling MAS</a:t>
            </a:r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93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MAS Rice2.gif"/>
          <p:cNvPicPr>
            <a:picLocks noChangeAspect="1"/>
          </p:cNvPicPr>
          <p:nvPr/>
        </p:nvPicPr>
        <p:blipFill rotWithShape="1">
          <a:blip r:embed="rId2" cstate="print"/>
          <a:srcRect b="73806"/>
          <a:stretch/>
        </p:blipFill>
        <p:spPr>
          <a:xfrm>
            <a:off x="1524001" y="1598144"/>
            <a:ext cx="7683291" cy="172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1000" y="1062082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30 progeny per backcross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6800" y="6367800"/>
            <a:ext cx="41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Tanksley</a:t>
            </a:r>
            <a:r>
              <a:rPr lang="en-US" dirty="0"/>
              <a:t> et al. </a:t>
            </a:r>
            <a:r>
              <a:rPr lang="en-US" i="1" dirty="0"/>
              <a:t>Biotechnology</a:t>
            </a:r>
            <a:r>
              <a:rPr lang="en-US" dirty="0"/>
              <a:t> 1989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095281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Recurrent genome recovery </a:t>
            </a:r>
          </a:p>
        </p:txBody>
      </p:sp>
      <p:pic>
        <p:nvPicPr>
          <p:cNvPr id="7" name="Picture 6" descr="MAS Rice2.gif"/>
          <p:cNvPicPr>
            <a:picLocks noChangeAspect="1"/>
          </p:cNvPicPr>
          <p:nvPr/>
        </p:nvPicPr>
        <p:blipFill rotWithShape="1">
          <a:blip r:embed="rId2" cstate="print"/>
          <a:srcRect t="26553" b="47516"/>
          <a:stretch/>
        </p:blipFill>
        <p:spPr>
          <a:xfrm>
            <a:off x="1524001" y="3349449"/>
            <a:ext cx="7683291" cy="17082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0" y="1623849"/>
            <a:ext cx="1219200" cy="412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14500" y="5171846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Traditional method achieve only 99% in 6 generations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1400" y="5585157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100% can be achieved in only three generations by MAS</a:t>
            </a:r>
          </a:p>
        </p:txBody>
      </p:sp>
      <p:pic>
        <p:nvPicPr>
          <p:cNvPr id="12" name="Picture 11" descr="MAS Rice2.gif"/>
          <p:cNvPicPr>
            <a:picLocks noChangeAspect="1"/>
          </p:cNvPicPr>
          <p:nvPr/>
        </p:nvPicPr>
        <p:blipFill rotWithShape="1">
          <a:blip r:embed="rId2" cstate="print"/>
          <a:srcRect l="57201" t="27369" r="25378" b="51571"/>
          <a:stretch/>
        </p:blipFill>
        <p:spPr>
          <a:xfrm>
            <a:off x="9291417" y="1866153"/>
            <a:ext cx="1338470" cy="13873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272545" y="1727654"/>
            <a:ext cx="12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Backcross 100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038" y="2225637"/>
            <a:ext cx="409492" cy="13914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303166" y="1756824"/>
            <a:ext cx="1300357" cy="14082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887565" y="1660664"/>
            <a:ext cx="1346035" cy="299773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25272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A high impact review article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sz="2700" b="1" dirty="0">
                <a:solidFill>
                  <a:schemeClr val="accent1"/>
                </a:solidFill>
              </a:rPr>
              <a:t>(1500 citations by March 31, 2020)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91057"/>
            <a:ext cx="9144000" cy="2898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912" y="4489225"/>
            <a:ext cx="34290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6825" y="445684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38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7646" y="1639084"/>
            <a:ext cx="11674365" cy="490307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(a) Still at the early stages of DNA marker technology development </a:t>
            </a:r>
          </a:p>
          <a:p>
            <a:pPr marL="0" indent="0">
              <a:buNone/>
            </a:pPr>
            <a:r>
              <a:rPr lang="en-US" dirty="0"/>
              <a:t>(b) Marker-assisted selection results may not be published</a:t>
            </a:r>
          </a:p>
          <a:p>
            <a:pPr marL="0" indent="0">
              <a:buNone/>
            </a:pPr>
            <a:r>
              <a:rPr lang="en-US" dirty="0"/>
              <a:t>(c) Reliability and accuracy of quantitative trait loci mapping studies</a:t>
            </a:r>
          </a:p>
          <a:p>
            <a:pPr marL="0" indent="0">
              <a:buNone/>
            </a:pPr>
            <a:r>
              <a:rPr lang="en-US" dirty="0"/>
              <a:t>(d) Insufficient linkage between marker and gene/ quantitative trait locus</a:t>
            </a:r>
          </a:p>
          <a:p>
            <a:pPr marL="0" indent="0">
              <a:buNone/>
            </a:pPr>
            <a:r>
              <a:rPr lang="en-US" dirty="0"/>
              <a:t>(e) Limited markers and limited polymorphism of markers in breeding material</a:t>
            </a:r>
          </a:p>
          <a:p>
            <a:pPr marL="0" indent="0">
              <a:buNone/>
            </a:pPr>
            <a:r>
              <a:rPr lang="en-US" dirty="0"/>
              <a:t>(f ) Effects of genetic background</a:t>
            </a:r>
          </a:p>
          <a:p>
            <a:pPr marL="0" indent="0">
              <a:buNone/>
            </a:pPr>
            <a:r>
              <a:rPr lang="en-US" dirty="0"/>
              <a:t>(g) Quantitative trait loci x environment effects </a:t>
            </a:r>
          </a:p>
          <a:p>
            <a:pPr marL="0" indent="0">
              <a:buNone/>
            </a:pPr>
            <a:r>
              <a:rPr lang="en-US" dirty="0"/>
              <a:t>(h) High cost of marker-assisted selection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‘Application gap’ between research laboratories and plant breeding institutes</a:t>
            </a:r>
          </a:p>
          <a:p>
            <a:pPr marL="0" indent="0">
              <a:buNone/>
            </a:pPr>
            <a:r>
              <a:rPr lang="en-US" dirty="0"/>
              <a:t>(j) ‘Knowledge gap’ among molecular biologists, plant breeders and other disciplines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78725" y="0"/>
            <a:ext cx="8418785" cy="1252728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+mn-lt"/>
              </a:rPr>
              <a:t>Explanations on low impact of MAS</a:t>
            </a:r>
          </a:p>
        </p:txBody>
      </p:sp>
      <p:sp>
        <p:nvSpPr>
          <p:cNvPr id="4" name="Rectangle 3"/>
          <p:cNvSpPr/>
          <p:nvPr/>
        </p:nvSpPr>
        <p:spPr>
          <a:xfrm>
            <a:off x="1965436" y="1261240"/>
            <a:ext cx="8418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dvPS858B" charset="0"/>
              </a:rPr>
              <a:t>Bertrand C. Y. Collard and David J. </a:t>
            </a:r>
            <a:r>
              <a:rPr lang="en-US" dirty="0" err="1">
                <a:solidFill>
                  <a:schemeClr val="accent1"/>
                </a:solidFill>
                <a:latin typeface="AdvPS858B" charset="0"/>
              </a:rPr>
              <a:t>Mackill</a:t>
            </a:r>
            <a:r>
              <a:rPr lang="en-US" dirty="0">
                <a:solidFill>
                  <a:schemeClr val="accent1"/>
                </a:solidFill>
                <a:latin typeface="AdvPS858B" charset="0"/>
              </a:rPr>
              <a:t>, </a:t>
            </a:r>
            <a:r>
              <a:rPr lang="is-IS" dirty="0">
                <a:solidFill>
                  <a:schemeClr val="accent1"/>
                </a:solidFill>
              </a:rPr>
              <a:t>Phil. Trans. R. Soc. B (2008) 363, 557–572 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215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338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Missing heritability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641" y="1314058"/>
            <a:ext cx="7537077" cy="47734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395381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charset="0"/>
              </a:rPr>
              <a:t>Teri A. </a:t>
            </a:r>
            <a:r>
              <a:rPr lang="en-US" dirty="0" err="1">
                <a:latin typeface="Times New Roman" charset="0"/>
              </a:rPr>
              <a:t>Manolio</a:t>
            </a:r>
            <a:r>
              <a:rPr lang="en-US" dirty="0">
                <a:latin typeface="Times New Roman" charset="0"/>
              </a:rPr>
              <a:t> et al. , Finding the missing heritability of complex diseases, Nature, 2009 October 8; 461(7265): 747–753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5600" y="1314058"/>
            <a:ext cx="8611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 New Roman" charset="0"/>
              </a:rPr>
              <a:t>Over 100 known loci only explained 20% of variation of human height that has70~80</a:t>
            </a:r>
            <a:r>
              <a:rPr lang="en-US" sz="1200">
                <a:solidFill>
                  <a:schemeClr val="bg1"/>
                </a:solidFill>
                <a:latin typeface="Times New Roman" charset="0"/>
              </a:rPr>
              <a:t>%  heritability </a:t>
            </a:r>
            <a:endParaRPr lang="en-US" sz="1200" dirty="0">
              <a:solidFill>
                <a:schemeClr val="bg1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44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 genes</a:t>
            </a:r>
          </a:p>
          <a:p>
            <a:r>
              <a:rPr lang="en-US" dirty="0"/>
              <a:t>50% heritability</a:t>
            </a:r>
          </a:p>
          <a:p>
            <a:r>
              <a:rPr lang="en-US" dirty="0"/>
              <a:t>Environmental effects</a:t>
            </a:r>
          </a:p>
          <a:p>
            <a:r>
              <a:rPr lang="en-US" dirty="0"/>
              <a:t>QTL by GWAS</a:t>
            </a:r>
          </a:p>
          <a:p>
            <a:r>
              <a:rPr lang="en-US" dirty="0"/>
              <a:t>Predicting phenotype and breeding value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Predicting a complex trait</a:t>
            </a:r>
          </a:p>
        </p:txBody>
      </p:sp>
    </p:spTree>
    <p:extLst>
      <p:ext uri="{BB962C8B-B14F-4D97-AF65-F5344CB8AC3E}">
        <p14:creationId xmlns:p14="http://schemas.microsoft.com/office/powerpoint/2010/main" val="405864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Simulation of environment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nstantia" charset="0"/>
              </a:rPr>
              <a:t>Examples: Nursery of  maize 282 association panel</a:t>
            </a:r>
          </a:p>
          <a:p>
            <a:r>
              <a:rPr lang="en-US" dirty="0">
                <a:latin typeface="Constantia" charset="0"/>
              </a:rPr>
              <a:t>Tropical lines: planting one week earlier</a:t>
            </a:r>
          </a:p>
          <a:p>
            <a:r>
              <a:rPr lang="en-US" dirty="0">
                <a:latin typeface="Constantia" charset="0"/>
              </a:rPr>
              <a:t> Stiff Stalk lines: removing tillers</a:t>
            </a: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72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4552" y="0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+mn-lt"/>
              </a:rPr>
              <a:t>mdp_env.txt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101947"/>
              </p:ext>
            </p:extLst>
          </p:nvPr>
        </p:nvGraphicFramePr>
        <p:xfrm>
          <a:off x="2539562" y="1325563"/>
          <a:ext cx="7537230" cy="476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6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6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62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62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Taxa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SS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NSS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Tropical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Early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Tiller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>
                          <a:effectLst/>
                        </a:rPr>
                        <a:t>33-16</a:t>
                      </a:r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0.014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0.972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0.014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38-11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0.993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0.004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4226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u="none" strike="noStrike">
                          <a:effectLst/>
                        </a:rPr>
                        <a:t>0.071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0.917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0.012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4722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0.035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0.854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0.111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>
                          <a:effectLst/>
                        </a:rPr>
                        <a:t>A188</a:t>
                      </a:r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u="none" strike="noStrike">
                          <a:effectLst/>
                        </a:rPr>
                        <a:t>0.013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0.982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0.005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A214N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0.762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0.017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0.221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A239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0.035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0.963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A272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0.019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>
                          <a:effectLst/>
                        </a:rPr>
                        <a:t>0.122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 dirty="0">
                          <a:effectLst/>
                        </a:rPr>
                        <a:t>0.859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u="none" strike="noStrike">
                          <a:effectLst/>
                        </a:rPr>
                        <a:t>A441-5</a:t>
                      </a:r>
                      <a:endParaRPr lang="uk-UA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0.005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0.531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0.464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A554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0.019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>
                          <a:effectLst/>
                        </a:rPr>
                        <a:t>0.979</a:t>
                      </a:r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A556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0.004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0.994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0.967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A619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0.009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0.99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0.001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A632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0.993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0.004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1284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</TotalTime>
  <Words>1710</Words>
  <Application>Microsoft Macintosh PowerPoint</Application>
  <PresentationFormat>Widescreen</PresentationFormat>
  <Paragraphs>312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AdvPS858B</vt:lpstr>
      <vt:lpstr>Arial</vt:lpstr>
      <vt:lpstr>Calibri</vt:lpstr>
      <vt:lpstr>Calibri Light</vt:lpstr>
      <vt:lpstr>Candara</vt:lpstr>
      <vt:lpstr>Constantia</vt:lpstr>
      <vt:lpstr>Symbol</vt:lpstr>
      <vt:lpstr>Times New Roman</vt:lpstr>
      <vt:lpstr>Office Theme</vt:lpstr>
      <vt:lpstr>Statistical Genomics</vt:lpstr>
      <vt:lpstr>Outline</vt:lpstr>
      <vt:lpstr>Recurrent genome recovery </vt:lpstr>
      <vt:lpstr>A high impact review article (1500 citations by March 31, 2020)</vt:lpstr>
      <vt:lpstr>Explanations on low impact of MAS</vt:lpstr>
      <vt:lpstr>Missing heritability</vt:lpstr>
      <vt:lpstr>Predicting a complex trait</vt:lpstr>
      <vt:lpstr>Simulation of environment effects</vt:lpstr>
      <vt:lpstr>mdp_env.txt</vt:lpstr>
      <vt:lpstr>GAPIT.Phenotype.Simulation</vt:lpstr>
      <vt:lpstr>Environment component</vt:lpstr>
      <vt:lpstr>Import GAPIT/data and simulation</vt:lpstr>
      <vt:lpstr>GWAS with GAPIT</vt:lpstr>
      <vt:lpstr>GAPIT output</vt:lpstr>
      <vt:lpstr>Prediction with PC</vt:lpstr>
      <vt:lpstr>Prediction with ENV</vt:lpstr>
      <vt:lpstr>Prediction with PC and ENV</vt:lpstr>
      <vt:lpstr>Prediction with top ten SNPs</vt:lpstr>
      <vt:lpstr>Prediction with top ten SNPs</vt:lpstr>
      <vt:lpstr>Prediction accuracy </vt:lpstr>
      <vt:lpstr>Outline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Zhiwu</dc:creator>
  <cp:lastModifiedBy>Zhang, Zhiwu</cp:lastModifiedBy>
  <cp:revision>86</cp:revision>
  <dcterms:created xsi:type="dcterms:W3CDTF">2020-01-18T23:14:17Z</dcterms:created>
  <dcterms:modified xsi:type="dcterms:W3CDTF">2020-04-01T23:38:42Z</dcterms:modified>
</cp:coreProperties>
</file>