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2"/>
  </p:notesMasterIdLst>
  <p:sldIdLst>
    <p:sldId id="307" r:id="rId2"/>
    <p:sldId id="336" r:id="rId3"/>
    <p:sldId id="408" r:id="rId4"/>
    <p:sldId id="409" r:id="rId5"/>
    <p:sldId id="439" r:id="rId6"/>
    <p:sldId id="406" r:id="rId7"/>
    <p:sldId id="405" r:id="rId8"/>
    <p:sldId id="445" r:id="rId9"/>
    <p:sldId id="446" r:id="rId10"/>
    <p:sldId id="447" r:id="rId11"/>
    <p:sldId id="449" r:id="rId12"/>
    <p:sldId id="448" r:id="rId13"/>
    <p:sldId id="450" r:id="rId14"/>
    <p:sldId id="438" r:id="rId15"/>
    <p:sldId id="426" r:id="rId16"/>
    <p:sldId id="407" r:id="rId17"/>
    <p:sldId id="451" r:id="rId18"/>
    <p:sldId id="441" r:id="rId19"/>
    <p:sldId id="442" r:id="rId20"/>
    <p:sldId id="443" r:id="rId21"/>
    <p:sldId id="444" r:id="rId22"/>
    <p:sldId id="425" r:id="rId23"/>
    <p:sldId id="440" r:id="rId24"/>
    <p:sldId id="394" r:id="rId25"/>
    <p:sldId id="399" r:id="rId26"/>
    <p:sldId id="468" r:id="rId27"/>
    <p:sldId id="413" r:id="rId28"/>
    <p:sldId id="414" r:id="rId29"/>
    <p:sldId id="415" r:id="rId30"/>
    <p:sldId id="43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56"/>
    <p:restoredTop sz="81536"/>
  </p:normalViewPr>
  <p:slideViewPr>
    <p:cSldViewPr snapToGrid="0" snapToObjects="1">
      <p:cViewPr>
        <p:scale>
          <a:sx n="148" d="100"/>
          <a:sy n="148" d="100"/>
        </p:scale>
        <p:origin x="279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02881-2D3C-384C-B2E5-5A6FFE92557B}" type="datetimeFigureOut">
              <a:rPr lang="en-US" smtClean="0"/>
              <a:t>5/7/20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5E7E5-1986-184D-9714-100ED52F2D8C}" type="slidenum">
              <a:rPr lang="en-US" smtClean="0"/>
              <a:t>‹#›</a:t>
            </a:fld>
            <a:endParaRPr lang="en-US"/>
          </a:p>
        </p:txBody>
      </p:sp>
    </p:spTree>
    <p:extLst>
      <p:ext uri="{BB962C8B-B14F-4D97-AF65-F5344CB8AC3E}">
        <p14:creationId xmlns:p14="http://schemas.microsoft.com/office/powerpoint/2010/main" val="210741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Figure 6.The cost time of computing genomic prediction in three</a:t>
            </a:r>
            <a:r>
              <a:rPr lang="en-US" altLang="zh-CN" sz="1200" b="1" kern="1200" baseline="0" dirty="0">
                <a:solidFill>
                  <a:schemeClr val="tx1"/>
                </a:solidFill>
                <a:effectLst/>
                <a:latin typeface="+mn-lt"/>
                <a:ea typeface="+mn-ea"/>
                <a:cs typeface="+mn-cs"/>
              </a:rPr>
              <a:t> method</a:t>
            </a:r>
            <a:r>
              <a:rPr lang="en-US" altLang="zh-CN" sz="1200" b="1"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Bayesion method (green) cost most time than other methods, and gBLUP (blue) is the least. The cost time of scBLUP (orange) computing genomic prediction depend on the number of individuals of population (compression) and the number</a:t>
            </a:r>
            <a:r>
              <a:rPr lang="en-US" altLang="zh-CN" sz="1200" kern="1200" baseline="0" dirty="0">
                <a:solidFill>
                  <a:schemeClr val="tx1"/>
                </a:solidFill>
                <a:effectLst/>
                <a:latin typeface="+mn-lt"/>
                <a:ea typeface="+mn-ea"/>
                <a:cs typeface="+mn-cs"/>
              </a:rPr>
              <a:t> of markers (SUPER)</a:t>
            </a:r>
            <a:r>
              <a:rPr lang="en-US" altLang="zh-CN" sz="1200" kern="1200" dirty="0">
                <a:solidFill>
                  <a:schemeClr val="tx1"/>
                </a:solidFill>
                <a:effectLst/>
                <a:latin typeface="+mn-lt"/>
                <a:ea typeface="+mn-ea"/>
                <a:cs typeface="+mn-cs"/>
              </a:rPr>
              <a:t>. The computing time is calculated by CPU computing time.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89B226F-8E5F-4D41-9BB2-18245FD05AF8}" type="slidenum">
              <a:rPr lang="en-US" smtClean="0"/>
              <a:t>14</a:t>
            </a:fld>
            <a:endParaRPr lang="en-US" dirty="0"/>
          </a:p>
        </p:txBody>
      </p:sp>
    </p:spTree>
    <p:extLst>
      <p:ext uri="{BB962C8B-B14F-4D97-AF65-F5344CB8AC3E}">
        <p14:creationId xmlns:p14="http://schemas.microsoft.com/office/powerpoint/2010/main" val="72935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9118C-3815-CA4B-AC0B-0E3BA5F81B45}" type="slidenum">
              <a:rPr lang="en-US" smtClean="0"/>
              <a:t>23</a:t>
            </a:fld>
            <a:endParaRPr lang="en-US"/>
          </a:p>
        </p:txBody>
      </p:sp>
    </p:spTree>
    <p:extLst>
      <p:ext uri="{BB962C8B-B14F-4D97-AF65-F5344CB8AC3E}">
        <p14:creationId xmlns:p14="http://schemas.microsoft.com/office/powerpoint/2010/main" val="107648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42D15F-A8BE-E54B-9202-76E9C8AC610C}"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272512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42D15F-A8BE-E54B-9202-76E9C8AC610C}"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313304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42D15F-A8BE-E54B-9202-76E9C8AC610C}"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1074477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42D15F-A8BE-E54B-9202-76E9C8AC610C}"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2658526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42D15F-A8BE-E54B-9202-76E9C8AC610C}"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263282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42D15F-A8BE-E54B-9202-76E9C8AC610C}" type="datetimeFigureOut">
              <a:rPr lang="en-US" smtClean="0"/>
              <a:t>5/7/20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630336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42D15F-A8BE-E54B-9202-76E9C8AC610C}" type="datetimeFigureOut">
              <a:rPr lang="en-US" smtClean="0"/>
              <a:t>5/7/20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898695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42D15F-A8BE-E54B-9202-76E9C8AC610C}" type="datetimeFigureOut">
              <a:rPr lang="en-US" smtClean="0"/>
              <a:t>5/7/20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244970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2D15F-A8BE-E54B-9202-76E9C8AC610C}" type="datetimeFigureOut">
              <a:rPr lang="en-US" smtClean="0"/>
              <a:t>5/7/20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91270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2D15F-A8BE-E54B-9202-76E9C8AC610C}" type="datetimeFigureOut">
              <a:rPr lang="en-US" smtClean="0"/>
              <a:t>5/7/20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141307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2D15F-A8BE-E54B-9202-76E9C8AC610C}" type="datetimeFigureOut">
              <a:rPr lang="en-US" smtClean="0"/>
              <a:t>5/7/20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3DB2E-DE22-DF44-A0EC-916AAC02DA7C}" type="slidenum">
              <a:rPr lang="en-US" smtClean="0"/>
              <a:t>‹#›</a:t>
            </a:fld>
            <a:endParaRPr lang="en-US"/>
          </a:p>
        </p:txBody>
      </p:sp>
    </p:spTree>
    <p:extLst>
      <p:ext uri="{BB962C8B-B14F-4D97-AF65-F5344CB8AC3E}">
        <p14:creationId xmlns:p14="http://schemas.microsoft.com/office/powerpoint/2010/main" val="345696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2D15F-A8BE-E54B-9202-76E9C8AC610C}" type="datetimeFigureOut">
              <a:rPr lang="en-US" smtClean="0"/>
              <a:t>5/7/20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3DB2E-DE22-DF44-A0EC-916AAC02DA7C}" type="slidenum">
              <a:rPr lang="en-US" smtClean="0"/>
              <a:t>‹#›</a:t>
            </a:fld>
            <a:endParaRPr lang="en-US"/>
          </a:p>
        </p:txBody>
      </p:sp>
    </p:spTree>
    <p:extLst>
      <p:ext uri="{BB962C8B-B14F-4D97-AF65-F5344CB8AC3E}">
        <p14:creationId xmlns:p14="http://schemas.microsoft.com/office/powerpoint/2010/main" val="39191180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michaelnielsen.org/" TargetMode="External"/><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zzlab.net/mMAP"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hyperlink" Target="http://zzlab.net/mMAP"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edia.autoexpress.co.uk/image/private/s--AgytYsMD--/t_content-image-desktop@1/v1563183852/autoexpress/2016/10/dsc_2334.jpg" TargetMode="External"/><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G.jpg"/>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 name="Title 2"/>
          <p:cNvSpPr>
            <a:spLocks noGrp="1"/>
          </p:cNvSpPr>
          <p:nvPr>
            <p:ph type="title"/>
          </p:nvPr>
        </p:nvSpPr>
        <p:spPr>
          <a:xfrm>
            <a:off x="1771701" y="2036495"/>
            <a:ext cx="8857883" cy="1072859"/>
          </a:xfrm>
          <a:effectLst>
            <a:outerShdw blurRad="50800" dist="38100" dir="2700000" algn="tl" rotWithShape="0">
              <a:prstClr val="black">
                <a:alpha val="40000"/>
              </a:prstClr>
            </a:outerShdw>
          </a:effectLst>
        </p:spPr>
        <p:txBody>
          <a:bodyPr>
            <a:normAutofit/>
          </a:bodyPr>
          <a:lstStyle/>
          <a:p>
            <a:pPr algn="ctr"/>
            <a:r>
              <a:rPr lang="en-US" sz="4000" b="1" dirty="0">
                <a:solidFill>
                  <a:schemeClr val="accent5"/>
                </a:solidFill>
              </a:rPr>
              <a:t>Statistical Genomics</a:t>
            </a:r>
          </a:p>
        </p:txBody>
      </p:sp>
      <p:pic>
        <p:nvPicPr>
          <p:cNvPr id="4" name="Picture 7" descr="Washington_State_Couga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3887" y="5049539"/>
            <a:ext cx="14335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ubtitle 2"/>
          <p:cNvSpPr txBox="1">
            <a:spLocks/>
          </p:cNvSpPr>
          <p:nvPr/>
        </p:nvSpPr>
        <p:spPr>
          <a:xfrm>
            <a:off x="3036699" y="3844956"/>
            <a:ext cx="6400800" cy="120458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a:t>Zhiwu Zhang</a:t>
            </a:r>
          </a:p>
          <a:p>
            <a:pPr marL="0" indent="0" algn="ctr">
              <a:buNone/>
            </a:pPr>
            <a:r>
              <a:rPr lang="en-US" sz="2800" dirty="0"/>
              <a:t>Washington State University</a:t>
            </a:r>
          </a:p>
        </p:txBody>
      </p:sp>
      <p:sp>
        <p:nvSpPr>
          <p:cNvPr id="8" name="Title 2">
            <a:extLst>
              <a:ext uri="{FF2B5EF4-FFF2-40B4-BE49-F238E27FC236}">
                <a16:creationId xmlns:a16="http://schemas.microsoft.com/office/drawing/2014/main" id="{192F9A08-CAA6-2340-9D23-075F72215EA7}"/>
              </a:ext>
            </a:extLst>
          </p:cNvPr>
          <p:cNvSpPr txBox="1">
            <a:spLocks/>
          </p:cNvSpPr>
          <p:nvPr/>
        </p:nvSpPr>
        <p:spPr bwMode="auto">
          <a:xfrm>
            <a:off x="2457002" y="3044856"/>
            <a:ext cx="7487279" cy="5334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2800" b="1" dirty="0">
                <a:solidFill>
                  <a:schemeClr val="bg2">
                    <a:lumMod val="50000"/>
                  </a:schemeClr>
                </a:solidFill>
              </a:rPr>
              <a:t>Lecture 30: Machine Learning</a:t>
            </a:r>
          </a:p>
        </p:txBody>
      </p:sp>
    </p:spTree>
    <p:extLst>
      <p:ext uri="{BB962C8B-B14F-4D97-AF65-F5344CB8AC3E}">
        <p14:creationId xmlns:p14="http://schemas.microsoft.com/office/powerpoint/2010/main" val="600057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pPr algn="ctr"/>
            <a:r>
              <a:rPr lang="en-US" b="1" dirty="0">
                <a:solidFill>
                  <a:schemeClr val="accent1"/>
                </a:solidFill>
                <a:latin typeface="+mn-lt"/>
              </a:rPr>
              <a:t>Theoretical Proof</a:t>
            </a:r>
          </a:p>
        </p:txBody>
      </p:sp>
      <p:pic>
        <p:nvPicPr>
          <p:cNvPr id="6" name="Image" descr="Image">
            <a:extLst>
              <a:ext uri="{FF2B5EF4-FFF2-40B4-BE49-F238E27FC236}">
                <a16:creationId xmlns:a16="http://schemas.microsoft.com/office/drawing/2014/main" id="{F258154A-1C8A-9D40-8BB8-50C5D0835B54}"/>
              </a:ext>
            </a:extLst>
          </p:cNvPr>
          <p:cNvPicPr>
            <a:picLocks noChangeAspect="1"/>
          </p:cNvPicPr>
          <p:nvPr/>
        </p:nvPicPr>
        <p:blipFill>
          <a:blip r:embed="rId2">
            <a:extLst/>
          </a:blip>
          <a:stretch>
            <a:fillRect/>
          </a:stretch>
        </p:blipFill>
        <p:spPr>
          <a:xfrm>
            <a:off x="2302722" y="1222651"/>
            <a:ext cx="7586555" cy="5635349"/>
          </a:xfrm>
          <a:prstGeom prst="rect">
            <a:avLst/>
          </a:prstGeom>
          <a:ln w="25400">
            <a:solidFill>
              <a:srgbClr val="000000"/>
            </a:solidFill>
            <a:miter lim="400000"/>
          </a:ln>
        </p:spPr>
      </p:pic>
      <p:sp>
        <p:nvSpPr>
          <p:cNvPr id="5" name="Rectangle 4">
            <a:extLst>
              <a:ext uri="{FF2B5EF4-FFF2-40B4-BE49-F238E27FC236}">
                <a16:creationId xmlns:a16="http://schemas.microsoft.com/office/drawing/2014/main" id="{EDD37A73-5F37-3F47-83C4-12BB59616CB0}"/>
              </a:ext>
            </a:extLst>
          </p:cNvPr>
          <p:cNvSpPr/>
          <p:nvPr/>
        </p:nvSpPr>
        <p:spPr>
          <a:xfrm>
            <a:off x="2302721" y="2475954"/>
            <a:ext cx="7586555" cy="1077218"/>
          </a:xfrm>
          <a:prstGeom prst="rect">
            <a:avLst/>
          </a:prstGeom>
        </p:spPr>
        <p:txBody>
          <a:bodyPr wrap="square">
            <a:spAutoFit/>
          </a:bodyPr>
          <a:lstStyle/>
          <a:p>
            <a:pPr algn="ctr"/>
            <a:r>
              <a:rPr lang="en-US" sz="3200" dirty="0">
                <a:solidFill>
                  <a:srgbClr val="FF0000"/>
                </a:solidFill>
              </a:rPr>
              <a:t>Simple neural networks can </a:t>
            </a:r>
            <a:r>
              <a:rPr lang="en-US" sz="3200" i="1" dirty="0">
                <a:solidFill>
                  <a:srgbClr val="FF0000"/>
                </a:solidFill>
              </a:rPr>
              <a:t>represent</a:t>
            </a:r>
            <a:r>
              <a:rPr lang="en-US" sz="3200" dirty="0">
                <a:solidFill>
                  <a:srgbClr val="FF0000"/>
                </a:solidFill>
              </a:rPr>
              <a:t> a wide variety of interesting functions </a:t>
            </a:r>
          </a:p>
        </p:txBody>
      </p:sp>
    </p:spTree>
    <p:extLst>
      <p:ext uri="{BB962C8B-B14F-4D97-AF65-F5344CB8AC3E}">
        <p14:creationId xmlns:p14="http://schemas.microsoft.com/office/powerpoint/2010/main" val="29049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pPr algn="ctr"/>
            <a:r>
              <a:rPr lang="en-US" b="1" dirty="0">
                <a:solidFill>
                  <a:schemeClr val="accent1"/>
                </a:solidFill>
                <a:latin typeface="+mn-lt"/>
              </a:rPr>
              <a:t>Computer demonstration</a:t>
            </a:r>
          </a:p>
        </p:txBody>
      </p:sp>
      <p:pic>
        <p:nvPicPr>
          <p:cNvPr id="7" name="Image" descr="Image">
            <a:extLst>
              <a:ext uri="{FF2B5EF4-FFF2-40B4-BE49-F238E27FC236}">
                <a16:creationId xmlns:a16="http://schemas.microsoft.com/office/drawing/2014/main" id="{DB27DB8C-2941-5045-9FBF-9AB692E7F15B}"/>
              </a:ext>
            </a:extLst>
          </p:cNvPr>
          <p:cNvPicPr>
            <a:picLocks noChangeAspect="1"/>
          </p:cNvPicPr>
          <p:nvPr/>
        </p:nvPicPr>
        <p:blipFill>
          <a:blip r:embed="rId2">
            <a:extLst/>
          </a:blip>
          <a:stretch>
            <a:fillRect/>
          </a:stretch>
        </p:blipFill>
        <p:spPr>
          <a:xfrm>
            <a:off x="838200" y="1550507"/>
            <a:ext cx="7166664" cy="846970"/>
          </a:xfrm>
          <a:prstGeom prst="rect">
            <a:avLst/>
          </a:prstGeom>
          <a:ln w="25400">
            <a:solidFill>
              <a:srgbClr val="000000"/>
            </a:solidFill>
            <a:miter lim="400000"/>
          </a:ln>
        </p:spPr>
      </p:pic>
      <p:pic>
        <p:nvPicPr>
          <p:cNvPr id="8" name="Image" descr="Image">
            <a:extLst>
              <a:ext uri="{FF2B5EF4-FFF2-40B4-BE49-F238E27FC236}">
                <a16:creationId xmlns:a16="http://schemas.microsoft.com/office/drawing/2014/main" id="{4C3FDDA9-305C-6048-BD81-BD775EC84932}"/>
              </a:ext>
            </a:extLst>
          </p:cNvPr>
          <p:cNvPicPr>
            <a:picLocks noChangeAspect="1"/>
          </p:cNvPicPr>
          <p:nvPr/>
        </p:nvPicPr>
        <p:blipFill>
          <a:blip r:embed="rId3">
            <a:extLst/>
          </a:blip>
          <a:stretch>
            <a:fillRect/>
          </a:stretch>
        </p:blipFill>
        <p:spPr>
          <a:xfrm>
            <a:off x="838200" y="2895045"/>
            <a:ext cx="7166664" cy="3460035"/>
          </a:xfrm>
          <a:prstGeom prst="rect">
            <a:avLst/>
          </a:prstGeom>
          <a:ln w="25400">
            <a:solidFill>
              <a:srgbClr val="000000"/>
            </a:solidFill>
            <a:miter lim="400000"/>
          </a:ln>
        </p:spPr>
      </p:pic>
      <p:pic>
        <p:nvPicPr>
          <p:cNvPr id="2" name="Picture 1">
            <a:extLst>
              <a:ext uri="{FF2B5EF4-FFF2-40B4-BE49-F238E27FC236}">
                <a16:creationId xmlns:a16="http://schemas.microsoft.com/office/drawing/2014/main" id="{072918F4-F030-3748-93E4-92F189EF3311}"/>
              </a:ext>
            </a:extLst>
          </p:cNvPr>
          <p:cNvPicPr>
            <a:picLocks noChangeAspect="1"/>
          </p:cNvPicPr>
          <p:nvPr/>
        </p:nvPicPr>
        <p:blipFill>
          <a:blip r:embed="rId4"/>
          <a:stretch>
            <a:fillRect/>
          </a:stretch>
        </p:blipFill>
        <p:spPr>
          <a:xfrm>
            <a:off x="8821420" y="1550507"/>
            <a:ext cx="2316080" cy="2478206"/>
          </a:xfrm>
          <a:prstGeom prst="rect">
            <a:avLst/>
          </a:prstGeom>
        </p:spPr>
      </p:pic>
      <p:sp>
        <p:nvSpPr>
          <p:cNvPr id="4" name="Rectangle 3">
            <a:extLst>
              <a:ext uri="{FF2B5EF4-FFF2-40B4-BE49-F238E27FC236}">
                <a16:creationId xmlns:a16="http://schemas.microsoft.com/office/drawing/2014/main" id="{CDB79E26-948C-FD40-A737-E03A60BD4866}"/>
              </a:ext>
            </a:extLst>
          </p:cNvPr>
          <p:cNvSpPr/>
          <p:nvPr/>
        </p:nvSpPr>
        <p:spPr>
          <a:xfrm>
            <a:off x="8323397" y="5164574"/>
            <a:ext cx="3312125" cy="369332"/>
          </a:xfrm>
          <a:prstGeom prst="rect">
            <a:avLst/>
          </a:prstGeom>
        </p:spPr>
        <p:txBody>
          <a:bodyPr wrap="none">
            <a:spAutoFit/>
          </a:bodyPr>
          <a:lstStyle/>
          <a:p>
            <a:r>
              <a:rPr lang="en-US" dirty="0">
                <a:solidFill>
                  <a:srgbClr val="333333"/>
                </a:solidFill>
                <a:latin typeface="Georgia" panose="02040502050405020303" pitchFamily="18" charset="0"/>
              </a:rPr>
              <a:t>By </a:t>
            </a:r>
            <a:r>
              <a:rPr lang="en-US" dirty="0">
                <a:solidFill>
                  <a:srgbClr val="2A6EA6"/>
                </a:solidFill>
                <a:latin typeface="Georgia" panose="02040502050405020303" pitchFamily="18" charset="0"/>
                <a:hlinkClick r:id="rId5"/>
              </a:rPr>
              <a:t>Michael Nielsen</a:t>
            </a:r>
            <a:r>
              <a:rPr lang="en-US" dirty="0">
                <a:solidFill>
                  <a:srgbClr val="333333"/>
                </a:solidFill>
                <a:latin typeface="Georgia" panose="02040502050405020303" pitchFamily="18" charset="0"/>
              </a:rPr>
              <a:t> / Dec 2019</a:t>
            </a:r>
            <a:endParaRPr lang="en-US" dirty="0"/>
          </a:p>
        </p:txBody>
      </p:sp>
    </p:spTree>
    <p:extLst>
      <p:ext uri="{BB962C8B-B14F-4D97-AF65-F5344CB8AC3E}">
        <p14:creationId xmlns:p14="http://schemas.microsoft.com/office/powerpoint/2010/main" val="2271058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FD6159-2D14-4149-9C3E-8FDAA50B8582}"/>
              </a:ext>
            </a:extLst>
          </p:cNvPr>
          <p:cNvPicPr>
            <a:picLocks noChangeAspect="1"/>
          </p:cNvPicPr>
          <p:nvPr/>
        </p:nvPicPr>
        <p:blipFill>
          <a:blip r:embed="rId2">
            <a:alphaModFix amt="57000"/>
          </a:blip>
          <a:stretch>
            <a:fillRect/>
          </a:stretch>
        </p:blipFill>
        <p:spPr>
          <a:xfrm>
            <a:off x="5381852" y="1663284"/>
            <a:ext cx="2022995" cy="1757349"/>
          </a:xfrm>
          <a:prstGeom prst="rect">
            <a:avLst/>
          </a:prstGeom>
        </p:spPr>
      </p:pic>
      <p:pic>
        <p:nvPicPr>
          <p:cNvPr id="59" name="Picture 58">
            <a:extLst>
              <a:ext uri="{FF2B5EF4-FFF2-40B4-BE49-F238E27FC236}">
                <a16:creationId xmlns:a16="http://schemas.microsoft.com/office/drawing/2014/main" id="{0C492E06-1FB5-6A49-92F1-80AB3A277670}"/>
              </a:ext>
            </a:extLst>
          </p:cNvPr>
          <p:cNvPicPr>
            <a:picLocks noChangeAspect="1"/>
          </p:cNvPicPr>
          <p:nvPr/>
        </p:nvPicPr>
        <p:blipFill>
          <a:blip r:embed="rId3"/>
          <a:stretch>
            <a:fillRect/>
          </a:stretch>
        </p:blipFill>
        <p:spPr>
          <a:xfrm>
            <a:off x="7923428" y="2698115"/>
            <a:ext cx="545256" cy="492060"/>
          </a:xfrm>
          <a:prstGeom prst="rect">
            <a:avLst/>
          </a:prstGeom>
        </p:spPr>
      </p:pic>
      <p:pic>
        <p:nvPicPr>
          <p:cNvPr id="28" name="Picture 27">
            <a:extLst>
              <a:ext uri="{FF2B5EF4-FFF2-40B4-BE49-F238E27FC236}">
                <a16:creationId xmlns:a16="http://schemas.microsoft.com/office/drawing/2014/main" id="{EB7D2FD1-DD12-274C-815D-C73BD3FF8A93}"/>
              </a:ext>
            </a:extLst>
          </p:cNvPr>
          <p:cNvPicPr>
            <a:picLocks noChangeAspect="1"/>
          </p:cNvPicPr>
          <p:nvPr/>
        </p:nvPicPr>
        <p:blipFill>
          <a:blip r:embed="rId3"/>
          <a:stretch>
            <a:fillRect/>
          </a:stretch>
        </p:blipFill>
        <p:spPr>
          <a:xfrm>
            <a:off x="6538969" y="3569008"/>
            <a:ext cx="3543835" cy="3198093"/>
          </a:xfrm>
          <a:prstGeom prst="rect">
            <a:avLst/>
          </a:prstGeom>
        </p:spPr>
      </p:pic>
      <p:pic>
        <p:nvPicPr>
          <p:cNvPr id="30" name="Picture 29">
            <a:extLst>
              <a:ext uri="{FF2B5EF4-FFF2-40B4-BE49-F238E27FC236}">
                <a16:creationId xmlns:a16="http://schemas.microsoft.com/office/drawing/2014/main" id="{87FA1621-E500-3A40-99AC-5F14EB9814E7}"/>
              </a:ext>
            </a:extLst>
          </p:cNvPr>
          <p:cNvPicPr>
            <a:picLocks noChangeAspect="1"/>
          </p:cNvPicPr>
          <p:nvPr/>
        </p:nvPicPr>
        <p:blipFill>
          <a:blip r:embed="rId4"/>
          <a:stretch>
            <a:fillRect/>
          </a:stretch>
        </p:blipFill>
        <p:spPr>
          <a:xfrm>
            <a:off x="203720" y="1739637"/>
            <a:ext cx="4059237" cy="4059237"/>
          </a:xfrm>
          <a:prstGeom prst="rect">
            <a:avLst/>
          </a:prstGeom>
        </p:spPr>
      </p:pic>
      <p:sp>
        <p:nvSpPr>
          <p:cNvPr id="3" name="Title 2"/>
          <p:cNvSpPr>
            <a:spLocks noGrp="1"/>
          </p:cNvSpPr>
          <p:nvPr>
            <p:ph type="title"/>
          </p:nvPr>
        </p:nvSpPr>
        <p:spPr>
          <a:xfrm>
            <a:off x="838200" y="0"/>
            <a:ext cx="10515600" cy="1325563"/>
          </a:xfrm>
        </p:spPr>
        <p:txBody>
          <a:bodyPr/>
          <a:lstStyle/>
          <a:p>
            <a:pPr algn="ctr"/>
            <a:r>
              <a:rPr lang="en-US" b="1" dirty="0">
                <a:solidFill>
                  <a:schemeClr val="accent1"/>
                </a:solidFill>
                <a:latin typeface="+mn-lt"/>
              </a:rPr>
              <a:t>Weight and Bias</a:t>
            </a:r>
          </a:p>
        </p:txBody>
      </p:sp>
      <p:sp>
        <p:nvSpPr>
          <p:cNvPr id="7" name="Oval 6">
            <a:extLst>
              <a:ext uri="{FF2B5EF4-FFF2-40B4-BE49-F238E27FC236}">
                <a16:creationId xmlns:a16="http://schemas.microsoft.com/office/drawing/2014/main" id="{BFB996EA-659C-FC48-B58C-169DF7C09325}"/>
              </a:ext>
            </a:extLst>
          </p:cNvPr>
          <p:cNvSpPr/>
          <p:nvPr/>
        </p:nvSpPr>
        <p:spPr>
          <a:xfrm flipH="1">
            <a:off x="8048562" y="2463980"/>
            <a:ext cx="229662" cy="2214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cxnSp>
        <p:nvCxnSpPr>
          <p:cNvPr id="8" name="Straight Connector 7">
            <a:extLst>
              <a:ext uri="{FF2B5EF4-FFF2-40B4-BE49-F238E27FC236}">
                <a16:creationId xmlns:a16="http://schemas.microsoft.com/office/drawing/2014/main" id="{A7D02971-3906-E64B-9F45-13A1BC4D54C0}"/>
              </a:ext>
            </a:extLst>
          </p:cNvPr>
          <p:cNvCxnSpPr>
            <a:cxnSpLocks/>
            <a:stCxn id="46" idx="5"/>
            <a:endCxn id="15" idx="1"/>
          </p:cNvCxnSpPr>
          <p:nvPr/>
        </p:nvCxnSpPr>
        <p:spPr>
          <a:xfrm flipH="1">
            <a:off x="5119830" y="1832799"/>
            <a:ext cx="2955562" cy="673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0F49CE-BF16-CA40-B253-B6502D416CDE}"/>
              </a:ext>
            </a:extLst>
          </p:cNvPr>
          <p:cNvCxnSpPr>
            <a:cxnSpLocks/>
            <a:stCxn id="7" idx="6"/>
            <a:endCxn id="15" idx="2"/>
          </p:cNvCxnSpPr>
          <p:nvPr/>
        </p:nvCxnSpPr>
        <p:spPr>
          <a:xfrm flipH="1">
            <a:off x="5153463" y="2574708"/>
            <a:ext cx="2895099" cy="10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66F1A3-7D28-C543-BD7F-B891BF9AF446}"/>
              </a:ext>
            </a:extLst>
          </p:cNvPr>
          <p:cNvCxnSpPr>
            <a:cxnSpLocks/>
            <a:stCxn id="47" idx="6"/>
            <a:endCxn id="15" idx="3"/>
          </p:cNvCxnSpPr>
          <p:nvPr/>
        </p:nvCxnSpPr>
        <p:spPr>
          <a:xfrm flipH="1" flipV="1">
            <a:off x="5119830" y="2663221"/>
            <a:ext cx="2961395" cy="6352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2C99EA-5056-6A40-ABE8-FD8FD5205F06}"/>
              </a:ext>
            </a:extLst>
          </p:cNvPr>
          <p:cNvCxnSpPr>
            <a:cxnSpLocks/>
            <a:stCxn id="17" idx="6"/>
            <a:endCxn id="7" idx="2"/>
          </p:cNvCxnSpPr>
          <p:nvPr/>
        </p:nvCxnSpPr>
        <p:spPr>
          <a:xfrm flipH="1" flipV="1">
            <a:off x="8278224" y="2574708"/>
            <a:ext cx="2533673" cy="10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F072B82-9586-8540-9508-D3151BEEA73D}"/>
              </a:ext>
            </a:extLst>
          </p:cNvPr>
          <p:cNvSpPr/>
          <p:nvPr/>
        </p:nvSpPr>
        <p:spPr>
          <a:xfrm flipH="1">
            <a:off x="4923801" y="2474196"/>
            <a:ext cx="229662" cy="221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17" name="Oval 16">
            <a:extLst>
              <a:ext uri="{FF2B5EF4-FFF2-40B4-BE49-F238E27FC236}">
                <a16:creationId xmlns:a16="http://schemas.microsoft.com/office/drawing/2014/main" id="{2418D991-55E3-A646-BE22-61978FE86618}"/>
              </a:ext>
            </a:extLst>
          </p:cNvPr>
          <p:cNvSpPr/>
          <p:nvPr/>
        </p:nvSpPr>
        <p:spPr>
          <a:xfrm flipH="1">
            <a:off x="10811897" y="2474196"/>
            <a:ext cx="229662" cy="22145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32" name="TextBox 31">
            <a:extLst>
              <a:ext uri="{FF2B5EF4-FFF2-40B4-BE49-F238E27FC236}">
                <a16:creationId xmlns:a16="http://schemas.microsoft.com/office/drawing/2014/main" id="{F9883349-96DF-D34A-BE48-3C87C73F773C}"/>
              </a:ext>
            </a:extLst>
          </p:cNvPr>
          <p:cNvSpPr txBox="1"/>
          <p:nvPr/>
        </p:nvSpPr>
        <p:spPr>
          <a:xfrm>
            <a:off x="6157934" y="2547511"/>
            <a:ext cx="1029979" cy="369332"/>
          </a:xfrm>
          <a:prstGeom prst="rect">
            <a:avLst/>
          </a:prstGeom>
          <a:noFill/>
        </p:spPr>
        <p:txBody>
          <a:bodyPr wrap="square" rtlCol="0">
            <a:spAutoFit/>
          </a:bodyPr>
          <a:lstStyle/>
          <a:p>
            <a:pPr algn="ctr"/>
            <a:r>
              <a:rPr lang="en-US" dirty="0">
                <a:effectLst>
                  <a:outerShdw blurRad="50800" dist="38100" dir="2700000" algn="tl" rotWithShape="0">
                    <a:prstClr val="black">
                      <a:alpha val="40000"/>
                    </a:prstClr>
                  </a:outerShdw>
                </a:effectLst>
              </a:rPr>
              <a:t>Weight2</a:t>
            </a:r>
          </a:p>
        </p:txBody>
      </p:sp>
      <p:sp>
        <p:nvSpPr>
          <p:cNvPr id="35" name="TextBox 34">
            <a:extLst>
              <a:ext uri="{FF2B5EF4-FFF2-40B4-BE49-F238E27FC236}">
                <a16:creationId xmlns:a16="http://schemas.microsoft.com/office/drawing/2014/main" id="{E5AB26C6-92A0-8E4B-AD39-2A129A6D2163}"/>
              </a:ext>
            </a:extLst>
          </p:cNvPr>
          <p:cNvSpPr txBox="1"/>
          <p:nvPr/>
        </p:nvSpPr>
        <p:spPr>
          <a:xfrm rot="20441473">
            <a:off x="5724834" y="1881970"/>
            <a:ext cx="1029979" cy="369332"/>
          </a:xfrm>
          <a:prstGeom prst="rect">
            <a:avLst/>
          </a:prstGeom>
          <a:noFill/>
        </p:spPr>
        <p:txBody>
          <a:bodyPr wrap="square" rtlCol="0">
            <a:spAutoFit/>
          </a:bodyPr>
          <a:lstStyle/>
          <a:p>
            <a:pPr algn="ctr"/>
            <a:r>
              <a:rPr lang="en-US" dirty="0">
                <a:effectLst>
                  <a:outerShdw blurRad="50800" dist="38100" dir="2700000" algn="tl" rotWithShape="0">
                    <a:prstClr val="black">
                      <a:alpha val="40000"/>
                    </a:prstClr>
                  </a:outerShdw>
                </a:effectLst>
              </a:rPr>
              <a:t>Weight1</a:t>
            </a:r>
          </a:p>
        </p:txBody>
      </p:sp>
      <p:sp>
        <p:nvSpPr>
          <p:cNvPr id="36" name="TextBox 35">
            <a:extLst>
              <a:ext uri="{FF2B5EF4-FFF2-40B4-BE49-F238E27FC236}">
                <a16:creationId xmlns:a16="http://schemas.microsoft.com/office/drawing/2014/main" id="{03C66F61-B0E5-CA4D-93CC-6CAA8D5F859E}"/>
              </a:ext>
            </a:extLst>
          </p:cNvPr>
          <p:cNvSpPr txBox="1"/>
          <p:nvPr/>
        </p:nvSpPr>
        <p:spPr>
          <a:xfrm rot="613510">
            <a:off x="5754488" y="2914843"/>
            <a:ext cx="1029979" cy="369332"/>
          </a:xfrm>
          <a:prstGeom prst="rect">
            <a:avLst/>
          </a:prstGeom>
          <a:noFill/>
        </p:spPr>
        <p:txBody>
          <a:bodyPr wrap="square" rtlCol="0">
            <a:spAutoFit/>
          </a:bodyPr>
          <a:lstStyle/>
          <a:p>
            <a:pPr algn="ctr"/>
            <a:r>
              <a:rPr lang="en-US" dirty="0">
                <a:effectLst>
                  <a:outerShdw blurRad="50800" dist="38100" dir="2700000" algn="tl" rotWithShape="0">
                    <a:prstClr val="black">
                      <a:alpha val="40000"/>
                    </a:prstClr>
                  </a:outerShdw>
                </a:effectLst>
              </a:rPr>
              <a:t>Weight3</a:t>
            </a:r>
          </a:p>
        </p:txBody>
      </p:sp>
      <p:cxnSp>
        <p:nvCxnSpPr>
          <p:cNvPr id="42" name="Straight Connector 41">
            <a:extLst>
              <a:ext uri="{FF2B5EF4-FFF2-40B4-BE49-F238E27FC236}">
                <a16:creationId xmlns:a16="http://schemas.microsoft.com/office/drawing/2014/main" id="{10BB1C38-DB11-6944-93DD-BE9831CFFCB9}"/>
              </a:ext>
            </a:extLst>
          </p:cNvPr>
          <p:cNvCxnSpPr>
            <a:cxnSpLocks/>
          </p:cNvCxnSpPr>
          <p:nvPr/>
        </p:nvCxnSpPr>
        <p:spPr>
          <a:xfrm>
            <a:off x="8196056" y="4131129"/>
            <a:ext cx="0" cy="2170142"/>
          </a:xfrm>
          <a:prstGeom prst="line">
            <a:avLst/>
          </a:prstGeom>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1DA5156B-C77E-3148-B379-8B97811E94F6}"/>
              </a:ext>
            </a:extLst>
          </p:cNvPr>
          <p:cNvSpPr/>
          <p:nvPr/>
        </p:nvSpPr>
        <p:spPr>
          <a:xfrm flipH="1">
            <a:off x="8041759" y="1643774"/>
            <a:ext cx="229662" cy="2214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47" name="Oval 46">
            <a:extLst>
              <a:ext uri="{FF2B5EF4-FFF2-40B4-BE49-F238E27FC236}">
                <a16:creationId xmlns:a16="http://schemas.microsoft.com/office/drawing/2014/main" id="{084DB4FF-87FD-614D-8E99-F9333A47F127}"/>
              </a:ext>
            </a:extLst>
          </p:cNvPr>
          <p:cNvSpPr/>
          <p:nvPr/>
        </p:nvSpPr>
        <p:spPr>
          <a:xfrm flipH="1">
            <a:off x="8081225" y="3187712"/>
            <a:ext cx="229662" cy="2214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cxnSp>
        <p:nvCxnSpPr>
          <p:cNvPr id="53" name="Straight Connector 52">
            <a:extLst>
              <a:ext uri="{FF2B5EF4-FFF2-40B4-BE49-F238E27FC236}">
                <a16:creationId xmlns:a16="http://schemas.microsoft.com/office/drawing/2014/main" id="{EA72F053-6F5D-A74F-B9A0-CBEB9E1E8D66}"/>
              </a:ext>
            </a:extLst>
          </p:cNvPr>
          <p:cNvCxnSpPr>
            <a:cxnSpLocks/>
            <a:stCxn id="17" idx="7"/>
            <a:endCxn id="46" idx="3"/>
          </p:cNvCxnSpPr>
          <p:nvPr/>
        </p:nvCxnSpPr>
        <p:spPr>
          <a:xfrm flipH="1" flipV="1">
            <a:off x="8237788" y="1832799"/>
            <a:ext cx="2607742" cy="673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AF9E96-6DD8-1044-B1CE-CA420745AEFA}"/>
              </a:ext>
            </a:extLst>
          </p:cNvPr>
          <p:cNvCxnSpPr>
            <a:cxnSpLocks/>
            <a:stCxn id="17" idx="5"/>
            <a:endCxn id="47" idx="2"/>
          </p:cNvCxnSpPr>
          <p:nvPr/>
        </p:nvCxnSpPr>
        <p:spPr>
          <a:xfrm flipH="1">
            <a:off x="8310887" y="2663221"/>
            <a:ext cx="2534643" cy="6352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8E312732-6DCF-F94A-9BD9-131A2306F05E}"/>
              </a:ext>
            </a:extLst>
          </p:cNvPr>
          <p:cNvPicPr>
            <a:picLocks noChangeAspect="1"/>
          </p:cNvPicPr>
          <p:nvPr/>
        </p:nvPicPr>
        <p:blipFill>
          <a:blip r:embed="rId3"/>
          <a:stretch>
            <a:fillRect/>
          </a:stretch>
        </p:blipFill>
        <p:spPr>
          <a:xfrm>
            <a:off x="7883962" y="1923683"/>
            <a:ext cx="545256" cy="492060"/>
          </a:xfrm>
          <a:prstGeom prst="rect">
            <a:avLst/>
          </a:prstGeom>
        </p:spPr>
      </p:pic>
      <p:sp>
        <p:nvSpPr>
          <p:cNvPr id="64" name="TextBox 63">
            <a:extLst>
              <a:ext uri="{FF2B5EF4-FFF2-40B4-BE49-F238E27FC236}">
                <a16:creationId xmlns:a16="http://schemas.microsoft.com/office/drawing/2014/main" id="{FB0EB2E5-C056-A046-815F-BE0756A4634F}"/>
              </a:ext>
            </a:extLst>
          </p:cNvPr>
          <p:cNvSpPr txBox="1"/>
          <p:nvPr/>
        </p:nvSpPr>
        <p:spPr>
          <a:xfrm>
            <a:off x="8682891" y="2215592"/>
            <a:ext cx="1029979" cy="369332"/>
          </a:xfrm>
          <a:prstGeom prst="rect">
            <a:avLst/>
          </a:prstGeom>
          <a:noFill/>
        </p:spPr>
        <p:txBody>
          <a:bodyPr wrap="square" rtlCol="0">
            <a:spAutoFit/>
          </a:bodyPr>
          <a:lstStyle/>
          <a:p>
            <a:pPr algn="ctr"/>
            <a:r>
              <a:rPr lang="en-US" dirty="0">
                <a:effectLst>
                  <a:outerShdw blurRad="50800" dist="38100" dir="2700000" algn="tl" rotWithShape="0">
                    <a:schemeClr val="bg1">
                      <a:alpha val="40000"/>
                    </a:schemeClr>
                  </a:outerShdw>
                </a:effectLst>
              </a:rPr>
              <a:t>Weight4</a:t>
            </a:r>
          </a:p>
        </p:txBody>
      </p:sp>
      <p:sp>
        <p:nvSpPr>
          <p:cNvPr id="65" name="TextBox 64">
            <a:extLst>
              <a:ext uri="{FF2B5EF4-FFF2-40B4-BE49-F238E27FC236}">
                <a16:creationId xmlns:a16="http://schemas.microsoft.com/office/drawing/2014/main" id="{7882E0F7-EE5F-AE4A-B773-C82CB2887431}"/>
              </a:ext>
            </a:extLst>
          </p:cNvPr>
          <p:cNvSpPr txBox="1"/>
          <p:nvPr/>
        </p:nvSpPr>
        <p:spPr>
          <a:xfrm rot="978982">
            <a:off x="8698622" y="1699936"/>
            <a:ext cx="1029979" cy="369332"/>
          </a:xfrm>
          <a:prstGeom prst="rect">
            <a:avLst/>
          </a:prstGeom>
          <a:noFill/>
        </p:spPr>
        <p:txBody>
          <a:bodyPr wrap="square" rtlCol="0">
            <a:spAutoFit/>
          </a:bodyPr>
          <a:lstStyle/>
          <a:p>
            <a:pPr algn="ctr"/>
            <a:r>
              <a:rPr lang="en-US" dirty="0">
                <a:effectLst>
                  <a:outerShdw blurRad="50800" dist="38100" dir="2700000" algn="tl" rotWithShape="0">
                    <a:schemeClr val="bg1">
                      <a:alpha val="40000"/>
                    </a:schemeClr>
                  </a:outerShdw>
                </a:effectLst>
              </a:rPr>
              <a:t>Weight5</a:t>
            </a:r>
          </a:p>
        </p:txBody>
      </p:sp>
      <p:sp>
        <p:nvSpPr>
          <p:cNvPr id="66" name="TextBox 65">
            <a:extLst>
              <a:ext uri="{FF2B5EF4-FFF2-40B4-BE49-F238E27FC236}">
                <a16:creationId xmlns:a16="http://schemas.microsoft.com/office/drawing/2014/main" id="{4C51B429-DCE8-BF4C-83D5-98B6BB8F1614}"/>
              </a:ext>
            </a:extLst>
          </p:cNvPr>
          <p:cNvSpPr txBox="1"/>
          <p:nvPr/>
        </p:nvSpPr>
        <p:spPr>
          <a:xfrm rot="20888753">
            <a:off x="8699575" y="3035641"/>
            <a:ext cx="1029979" cy="369332"/>
          </a:xfrm>
          <a:prstGeom prst="rect">
            <a:avLst/>
          </a:prstGeom>
          <a:noFill/>
        </p:spPr>
        <p:txBody>
          <a:bodyPr wrap="square" rtlCol="0">
            <a:spAutoFit/>
          </a:bodyPr>
          <a:lstStyle/>
          <a:p>
            <a:pPr algn="ctr"/>
            <a:r>
              <a:rPr lang="en-US" dirty="0">
                <a:effectLst>
                  <a:outerShdw blurRad="50800" dist="38100" dir="2700000" algn="tl" rotWithShape="0">
                    <a:schemeClr val="bg1">
                      <a:alpha val="40000"/>
                    </a:schemeClr>
                  </a:outerShdw>
                </a:effectLst>
              </a:rPr>
              <a:t>Weight6</a:t>
            </a:r>
          </a:p>
        </p:txBody>
      </p:sp>
      <p:cxnSp>
        <p:nvCxnSpPr>
          <p:cNvPr id="67" name="Straight Connector 66">
            <a:extLst>
              <a:ext uri="{FF2B5EF4-FFF2-40B4-BE49-F238E27FC236}">
                <a16:creationId xmlns:a16="http://schemas.microsoft.com/office/drawing/2014/main" id="{3162CC3E-ABEA-EB49-B529-CE8C847BBC29}"/>
              </a:ext>
            </a:extLst>
          </p:cNvPr>
          <p:cNvCxnSpPr>
            <a:cxnSpLocks/>
            <a:stCxn id="59" idx="0"/>
          </p:cNvCxnSpPr>
          <p:nvPr/>
        </p:nvCxnSpPr>
        <p:spPr>
          <a:xfrm>
            <a:off x="8196056" y="2698115"/>
            <a:ext cx="0" cy="475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04A18FB-E548-8C47-9C9A-7A7D6F1AE123}"/>
              </a:ext>
            </a:extLst>
          </p:cNvPr>
          <p:cNvCxnSpPr>
            <a:cxnSpLocks/>
          </p:cNvCxnSpPr>
          <p:nvPr/>
        </p:nvCxnSpPr>
        <p:spPr>
          <a:xfrm>
            <a:off x="8163393" y="1903086"/>
            <a:ext cx="0" cy="475026"/>
          </a:xfrm>
          <a:prstGeom prst="line">
            <a:avLst/>
          </a:prstGeom>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3D8E3483-F9A2-8F42-9DD9-EDEA1EC00684}"/>
              </a:ext>
            </a:extLst>
          </p:cNvPr>
          <p:cNvSpPr/>
          <p:nvPr/>
        </p:nvSpPr>
        <p:spPr>
          <a:xfrm>
            <a:off x="7232150" y="3712394"/>
            <a:ext cx="2303735" cy="31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03C99C9-6CB1-8D47-A8B3-A7AD28BE89C3}"/>
              </a:ext>
            </a:extLst>
          </p:cNvPr>
          <p:cNvPicPr>
            <a:picLocks noChangeAspect="1"/>
          </p:cNvPicPr>
          <p:nvPr/>
        </p:nvPicPr>
        <p:blipFill rotWithShape="1">
          <a:blip r:embed="rId5">
            <a:alphaModFix amt="52000"/>
          </a:blip>
          <a:srcRect l="11370" t="653" r="687" b="-653"/>
          <a:stretch/>
        </p:blipFill>
        <p:spPr>
          <a:xfrm>
            <a:off x="6601619" y="3728035"/>
            <a:ext cx="3439267" cy="2880037"/>
          </a:xfrm>
          <a:prstGeom prst="rect">
            <a:avLst/>
          </a:prstGeom>
        </p:spPr>
      </p:pic>
      <p:pic>
        <p:nvPicPr>
          <p:cNvPr id="33" name="Picture 32">
            <a:extLst>
              <a:ext uri="{FF2B5EF4-FFF2-40B4-BE49-F238E27FC236}">
                <a16:creationId xmlns:a16="http://schemas.microsoft.com/office/drawing/2014/main" id="{424B57FA-3017-AC4B-A3F3-5B601D5985C4}"/>
              </a:ext>
            </a:extLst>
          </p:cNvPr>
          <p:cNvPicPr>
            <a:picLocks noChangeAspect="1"/>
          </p:cNvPicPr>
          <p:nvPr/>
        </p:nvPicPr>
        <p:blipFill>
          <a:blip r:embed="rId2">
            <a:alphaModFix amt="57000"/>
          </a:blip>
          <a:stretch>
            <a:fillRect/>
          </a:stretch>
        </p:blipFill>
        <p:spPr>
          <a:xfrm>
            <a:off x="8483612" y="1663284"/>
            <a:ext cx="2022995" cy="1757349"/>
          </a:xfrm>
          <a:prstGeom prst="rect">
            <a:avLst/>
          </a:prstGeom>
        </p:spPr>
      </p:pic>
    </p:spTree>
    <p:extLst>
      <p:ext uri="{BB962C8B-B14F-4D97-AF65-F5344CB8AC3E}">
        <p14:creationId xmlns:p14="http://schemas.microsoft.com/office/powerpoint/2010/main" val="395060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7" grpId="0" animBg="1"/>
      <p:bldP spid="32" grpId="0"/>
      <p:bldP spid="35" grpId="0"/>
      <p:bldP spid="36" grpId="0"/>
      <p:bldP spid="46" grpId="0" animBg="1"/>
      <p:bldP spid="47" grpId="0" animBg="1"/>
      <p:bldP spid="64" grpId="0"/>
      <p:bldP spid="65"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329004" y="1095564"/>
          <a:ext cx="11384280" cy="4678297"/>
        </p:xfrm>
        <a:graphic>
          <a:graphicData uri="http://schemas.openxmlformats.org/drawingml/2006/table">
            <a:tbl>
              <a:tblPr firstRow="1" bandRow="1">
                <a:tableStyleId>{5C22544A-7EE6-4342-B048-85BDC9FD1C3A}</a:tableStyleId>
              </a:tblPr>
              <a:tblGrid>
                <a:gridCol w="3833779">
                  <a:extLst>
                    <a:ext uri="{9D8B030D-6E8A-4147-A177-3AD203B41FA5}">
                      <a16:colId xmlns:a16="http://schemas.microsoft.com/office/drawing/2014/main" val="20000"/>
                    </a:ext>
                  </a:extLst>
                </a:gridCol>
                <a:gridCol w="3801461">
                  <a:extLst>
                    <a:ext uri="{9D8B030D-6E8A-4147-A177-3AD203B41FA5}">
                      <a16:colId xmlns:a16="http://schemas.microsoft.com/office/drawing/2014/main" val="20001"/>
                    </a:ext>
                  </a:extLst>
                </a:gridCol>
                <a:gridCol w="3749040">
                  <a:extLst>
                    <a:ext uri="{9D8B030D-6E8A-4147-A177-3AD203B41FA5}">
                      <a16:colId xmlns:a16="http://schemas.microsoft.com/office/drawing/2014/main" val="20002"/>
                    </a:ext>
                  </a:extLst>
                </a:gridCol>
              </a:tblGrid>
              <a:tr h="1937957">
                <a:tc>
                  <a:txBody>
                    <a:bodyPr/>
                    <a:lstStyle/>
                    <a:p>
                      <a:pPr algn="ctr"/>
                      <a:r>
                        <a:rPr lang="en-US" sz="2800" dirty="0"/>
                        <a:t>Characteristics</a:t>
                      </a:r>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0"/>
                  </a:ext>
                </a:extLst>
              </a:tr>
              <a:tr h="548068">
                <a:tc>
                  <a:txBody>
                    <a:bodyPr/>
                    <a:lstStyle/>
                    <a:p>
                      <a:pPr algn="ctr"/>
                      <a:r>
                        <a:rPr lang="en-US" sz="2000" dirty="0"/>
                        <a:t>Memory</a:t>
                      </a:r>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1"/>
                  </a:ext>
                </a:extLst>
              </a:tr>
              <a:tr h="548068">
                <a:tc>
                  <a:txBody>
                    <a:bodyPr/>
                    <a:lstStyle/>
                    <a:p>
                      <a:pPr algn="ctr"/>
                      <a:r>
                        <a:rPr lang="en-US" sz="2000" dirty="0"/>
                        <a:t>Calculation</a:t>
                      </a:r>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2"/>
                  </a:ext>
                </a:extLst>
              </a:tr>
              <a:tr h="548068">
                <a:tc>
                  <a:txBody>
                    <a:bodyPr/>
                    <a:lstStyle/>
                    <a:p>
                      <a:pPr algn="ctr"/>
                      <a:r>
                        <a:rPr lang="en-US" sz="2000" dirty="0"/>
                        <a:t>Information access</a:t>
                      </a:r>
                    </a:p>
                  </a:txBody>
                  <a:tcPr anchor="ctr"/>
                </a:tc>
                <a:tc>
                  <a:txBody>
                    <a:bodyPr/>
                    <a:lstStyle/>
                    <a:p>
                      <a:pPr algn="ctr"/>
                      <a:endParaRPr lang="en-US" sz="20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3"/>
                  </a:ext>
                </a:extLst>
              </a:tr>
              <a:tr h="548068">
                <a:tc>
                  <a:txBody>
                    <a:bodyPr/>
                    <a:lstStyle/>
                    <a:p>
                      <a:pPr algn="ctr"/>
                      <a:r>
                        <a:rPr lang="en-US" sz="2000" dirty="0"/>
                        <a:t>Life span</a:t>
                      </a:r>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4"/>
                  </a:ext>
                </a:extLst>
              </a:tr>
              <a:tr h="548068">
                <a:tc>
                  <a:txBody>
                    <a:bodyPr/>
                    <a:lstStyle/>
                    <a:p>
                      <a:pPr algn="ctr"/>
                      <a:r>
                        <a:rPr lang="en-US" sz="2000" dirty="0"/>
                        <a:t>Creative</a:t>
                      </a:r>
                    </a:p>
                  </a:txBody>
                  <a:tcPr anchor="ctr"/>
                </a:tc>
                <a:tc>
                  <a:txBody>
                    <a:bodyPr/>
                    <a:lstStyle/>
                    <a:p>
                      <a:pPr algn="ctr"/>
                      <a:r>
                        <a:rPr lang="en-US" sz="2000" dirty="0"/>
                        <a:t>✔️</a:t>
                      </a:r>
                    </a:p>
                  </a:txBody>
                  <a:tcPr anchor="ctr"/>
                </a:tc>
                <a:tc>
                  <a:txBody>
                    <a:bodyPr/>
                    <a:lstStyle/>
                    <a:p>
                      <a:pPr algn="ctr"/>
                      <a:endParaRPr lang="en-US" sz="2000" dirty="0"/>
                    </a:p>
                  </a:txBody>
                  <a:tcPr anchor="ct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a:xfrm>
            <a:off x="838200" y="1"/>
            <a:ext cx="10515600" cy="1095564"/>
          </a:xfrm>
        </p:spPr>
        <p:txBody>
          <a:bodyPr/>
          <a:lstStyle/>
          <a:p>
            <a:pPr algn="ctr"/>
            <a:r>
              <a:rPr lang="en-US" b="1" dirty="0">
                <a:solidFill>
                  <a:schemeClr val="accent1"/>
                </a:solidFill>
                <a:latin typeface="+mn-lt"/>
              </a:rPr>
              <a:t>Brain vs. computer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665" y="1605913"/>
            <a:ext cx="1828800" cy="1828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605913"/>
            <a:ext cx="1828800" cy="1828800"/>
          </a:xfrm>
          <a:prstGeom prst="rect">
            <a:avLst/>
          </a:prstGeom>
        </p:spPr>
      </p:pic>
      <p:graphicFrame>
        <p:nvGraphicFramePr>
          <p:cNvPr id="2" name="Table 1">
            <a:extLst>
              <a:ext uri="{FF2B5EF4-FFF2-40B4-BE49-F238E27FC236}">
                <a16:creationId xmlns:a16="http://schemas.microsoft.com/office/drawing/2014/main" id="{F056C9F3-7C75-CF44-B2EB-0EB05925CCBB}"/>
              </a:ext>
            </a:extLst>
          </p:cNvPr>
          <p:cNvGraphicFramePr>
            <a:graphicFrameLocks noGrp="1"/>
          </p:cNvGraphicFramePr>
          <p:nvPr>
            <p:extLst>
              <p:ext uri="{D42A27DB-BD31-4B8C-83A1-F6EECF244321}">
                <p14:modId xmlns:p14="http://schemas.microsoft.com/office/powerpoint/2010/main" val="3976941649"/>
              </p:ext>
            </p:extLst>
          </p:nvPr>
        </p:nvGraphicFramePr>
        <p:xfrm>
          <a:off x="329004" y="5773861"/>
          <a:ext cx="11384280" cy="548068"/>
        </p:xfrm>
        <a:graphic>
          <a:graphicData uri="http://schemas.openxmlformats.org/drawingml/2006/table">
            <a:tbl>
              <a:tblPr firstRow="1" bandRow="1">
                <a:tableStyleId>{5C22544A-7EE6-4342-B048-85BDC9FD1C3A}</a:tableStyleId>
              </a:tblPr>
              <a:tblGrid>
                <a:gridCol w="3833779">
                  <a:extLst>
                    <a:ext uri="{9D8B030D-6E8A-4147-A177-3AD203B41FA5}">
                      <a16:colId xmlns:a16="http://schemas.microsoft.com/office/drawing/2014/main" val="648579356"/>
                    </a:ext>
                  </a:extLst>
                </a:gridCol>
                <a:gridCol w="3801461">
                  <a:extLst>
                    <a:ext uri="{9D8B030D-6E8A-4147-A177-3AD203B41FA5}">
                      <a16:colId xmlns:a16="http://schemas.microsoft.com/office/drawing/2014/main" val="703904694"/>
                    </a:ext>
                  </a:extLst>
                </a:gridCol>
                <a:gridCol w="3749040">
                  <a:extLst>
                    <a:ext uri="{9D8B030D-6E8A-4147-A177-3AD203B41FA5}">
                      <a16:colId xmlns:a16="http://schemas.microsoft.com/office/drawing/2014/main" val="4120191472"/>
                    </a:ext>
                  </a:extLst>
                </a:gridCol>
              </a:tblGrid>
              <a:tr h="548068">
                <a:tc>
                  <a:txBody>
                    <a:bodyPr/>
                    <a:lstStyle/>
                    <a:p>
                      <a:pPr algn="ctr"/>
                      <a:r>
                        <a:rPr lang="en-US" sz="2000" dirty="0"/>
                        <a:t>Connections</a:t>
                      </a:r>
                    </a:p>
                  </a:txBody>
                  <a:tcPr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 </a:t>
                      </a:r>
                      <a:r>
                        <a:rPr lang="en-US" sz="2000" dirty="0">
                          <a:solidFill>
                            <a:schemeClr val="tx1"/>
                          </a:solidFill>
                        </a:rPr>
                        <a:t>(100B N, </a:t>
                      </a:r>
                      <a:r>
                        <a:rPr lang="en-US" sz="2000">
                          <a:solidFill>
                            <a:schemeClr val="tx1"/>
                          </a:solidFill>
                        </a:rPr>
                        <a:t>4QD C)</a:t>
                      </a:r>
                      <a:endParaRPr lang="en-US" sz="2000" dirty="0">
                        <a:solidFill>
                          <a:schemeClr val="tx1"/>
                        </a:solidFill>
                      </a:endParaRPr>
                    </a:p>
                  </a:txBody>
                  <a:tcPr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nchor="ctr">
                    <a:solidFill>
                      <a:schemeClr val="tx2">
                        <a:lumMod val="20000"/>
                        <a:lumOff val="80000"/>
                      </a:schemeClr>
                    </a:solidFill>
                  </a:tcPr>
                </a:tc>
                <a:extLst>
                  <a:ext uri="{0D108BD9-81ED-4DB2-BD59-A6C34878D82A}">
                    <a16:rowId xmlns:a16="http://schemas.microsoft.com/office/drawing/2014/main" val="3949351558"/>
                  </a:ext>
                </a:extLst>
              </a:tr>
            </a:tbl>
          </a:graphicData>
        </a:graphic>
      </p:graphicFrame>
    </p:spTree>
    <p:extLst>
      <p:ext uri="{BB962C8B-B14F-4D97-AF65-F5344CB8AC3E}">
        <p14:creationId xmlns:p14="http://schemas.microsoft.com/office/powerpoint/2010/main" val="258749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p:cNvSpPr txBox="1">
            <a:spLocks/>
          </p:cNvSpPr>
          <p:nvPr/>
        </p:nvSpPr>
        <p:spPr>
          <a:xfrm>
            <a:off x="3561958" y="168190"/>
            <a:ext cx="6020782" cy="569680"/>
          </a:xfrm>
          <a:prstGeom prst="rect">
            <a:avLst/>
          </a:prstGeom>
        </p:spPr>
        <p:txBody>
          <a:bodyPr vert="horz" lIns="91440" tIns="45720" rIns="91440" bIns="45720" rtlCol="0" anchor="b">
            <a:normAutofit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accent2"/>
                </a:solidFill>
              </a:rPr>
              <a:t>Domains</a:t>
            </a:r>
          </a:p>
        </p:txBody>
      </p:sp>
      <p:pic>
        <p:nvPicPr>
          <p:cNvPr id="5" name="Picture 4" descr="../../../../../../../../Desktop/P">
            <a:extLst>
              <a:ext uri="{FF2B5EF4-FFF2-40B4-BE49-F238E27FC236}">
                <a16:creationId xmlns:a16="http://schemas.microsoft.com/office/drawing/2014/main" id="{57F9C52F-3A82-DC40-9068-806794F2824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93193" y="737870"/>
            <a:ext cx="5943600" cy="6120130"/>
          </a:xfrm>
          <a:prstGeom prst="rect">
            <a:avLst/>
          </a:prstGeom>
          <a:noFill/>
          <a:ln>
            <a:noFill/>
          </a:ln>
        </p:spPr>
      </p:pic>
    </p:spTree>
    <p:extLst>
      <p:ext uri="{BB962C8B-B14F-4D97-AF65-F5344CB8AC3E}">
        <p14:creationId xmlns:p14="http://schemas.microsoft.com/office/powerpoint/2010/main" val="2715513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0465"/>
            <a:ext cx="8229600" cy="1252728"/>
          </a:xfrm>
        </p:spPr>
        <p:txBody>
          <a:bodyPr/>
          <a:lstStyle/>
          <a:p>
            <a:pPr algn="ctr"/>
            <a:r>
              <a:rPr lang="en-US" b="1" dirty="0">
                <a:solidFill>
                  <a:schemeClr val="accent1"/>
                </a:solidFill>
                <a:latin typeface="+mn-lt"/>
              </a:rPr>
              <a:t>Data mining</a:t>
            </a:r>
          </a:p>
        </p:txBody>
      </p:sp>
      <p:sp>
        <p:nvSpPr>
          <p:cNvPr id="4" name="Curved Right Arrow 3"/>
          <p:cNvSpPr/>
          <p:nvPr/>
        </p:nvSpPr>
        <p:spPr>
          <a:xfrm rot="5400000">
            <a:off x="7623061" y="657461"/>
            <a:ext cx="914400" cy="2743200"/>
          </a:xfrm>
          <a:prstGeom prst="curvedRightArrow">
            <a:avLst/>
          </a:prstGeom>
          <a:gradFill>
            <a:gsLst>
              <a:gs pos="0">
                <a:schemeClr val="tx2">
                  <a:lumMod val="60000"/>
                  <a:lumOff val="4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Curved Left Arrow 5"/>
          <p:cNvSpPr/>
          <p:nvPr/>
        </p:nvSpPr>
        <p:spPr>
          <a:xfrm rot="5400000">
            <a:off x="4334108" y="3126664"/>
            <a:ext cx="914400" cy="2743200"/>
          </a:xfrm>
          <a:prstGeom prst="curvedLeftArrow">
            <a:avLst/>
          </a:prstGeom>
          <a:gradFill>
            <a:gsLst>
              <a:gs pos="0">
                <a:schemeClr val="tx2">
                  <a:lumMod val="60000"/>
                  <a:lumOff val="4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urved Up Arrow 6"/>
          <p:cNvSpPr/>
          <p:nvPr/>
        </p:nvSpPr>
        <p:spPr>
          <a:xfrm>
            <a:off x="6708661" y="4041064"/>
            <a:ext cx="2743200" cy="914400"/>
          </a:xfrm>
          <a:prstGeom prst="curvedUpArrow">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p:cNvSpPr/>
          <p:nvPr/>
        </p:nvSpPr>
        <p:spPr>
          <a:xfrm>
            <a:off x="3419708" y="1571861"/>
            <a:ext cx="2743200" cy="914400"/>
          </a:xfrm>
          <a:prstGeom prst="curvedDownArrow">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Magnetic Disk 8"/>
          <p:cNvSpPr/>
          <p:nvPr/>
        </p:nvSpPr>
        <p:spPr>
          <a:xfrm>
            <a:off x="5470218" y="3043597"/>
            <a:ext cx="1828800" cy="685800"/>
          </a:xfrm>
          <a:prstGeom prst="flowChartMagneticDisk">
            <a:avLst/>
          </a:prstGeom>
          <a:gradFill>
            <a:gsLst>
              <a:gs pos="0">
                <a:schemeClr val="tx1">
                  <a:lumMod val="95000"/>
                  <a:lumOff val="5000"/>
                </a:schemeClr>
              </a:gs>
              <a:gs pos="100000">
                <a:schemeClr val="tx1">
                  <a:lumMod val="50000"/>
                  <a:lumOff val="50000"/>
                </a:schemeClr>
              </a:gs>
            </a:gsLs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a:t>
            </a:r>
          </a:p>
        </p:txBody>
      </p:sp>
      <p:sp>
        <p:nvSpPr>
          <p:cNvPr id="10" name="Curved Down Ribbon 9"/>
          <p:cNvSpPr/>
          <p:nvPr/>
        </p:nvSpPr>
        <p:spPr>
          <a:xfrm>
            <a:off x="2323606" y="3043597"/>
            <a:ext cx="2330456" cy="685800"/>
          </a:xfrm>
          <a:prstGeom prst="ellipseRibb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Knowledge</a:t>
            </a:r>
          </a:p>
        </p:txBody>
      </p:sp>
      <p:sp>
        <p:nvSpPr>
          <p:cNvPr id="11" name="Manual Input 10"/>
          <p:cNvSpPr/>
          <p:nvPr/>
        </p:nvSpPr>
        <p:spPr>
          <a:xfrm>
            <a:off x="8382000" y="3043597"/>
            <a:ext cx="1828800" cy="685800"/>
          </a:xfrm>
          <a:prstGeom prst="flowChartManualInput">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Prediction</a:t>
            </a:r>
          </a:p>
        </p:txBody>
      </p:sp>
    </p:spTree>
    <p:extLst>
      <p:ext uri="{BB962C8B-B14F-4D97-AF65-F5344CB8AC3E}">
        <p14:creationId xmlns:p14="http://schemas.microsoft.com/office/powerpoint/2010/main" val="25232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425689" y="1146972"/>
          <a:ext cx="5705449" cy="5549700"/>
        </p:xfrm>
        <a:graphic>
          <a:graphicData uri="http://schemas.openxmlformats.org/drawingml/2006/table">
            <a:tbl>
              <a:tblPr>
                <a:tableStyleId>{5C22544A-7EE6-4342-B048-85BDC9FD1C3A}</a:tableStyleId>
              </a:tblPr>
              <a:tblGrid>
                <a:gridCol w="2266981">
                  <a:extLst>
                    <a:ext uri="{9D8B030D-6E8A-4147-A177-3AD203B41FA5}">
                      <a16:colId xmlns:a16="http://schemas.microsoft.com/office/drawing/2014/main" val="20000"/>
                    </a:ext>
                  </a:extLst>
                </a:gridCol>
                <a:gridCol w="1146156">
                  <a:extLst>
                    <a:ext uri="{9D8B030D-6E8A-4147-A177-3AD203B41FA5}">
                      <a16:colId xmlns:a16="http://schemas.microsoft.com/office/drawing/2014/main" val="20001"/>
                    </a:ext>
                  </a:extLst>
                </a:gridCol>
                <a:gridCol w="1146156">
                  <a:extLst>
                    <a:ext uri="{9D8B030D-6E8A-4147-A177-3AD203B41FA5}">
                      <a16:colId xmlns:a16="http://schemas.microsoft.com/office/drawing/2014/main" val="20002"/>
                    </a:ext>
                  </a:extLst>
                </a:gridCol>
                <a:gridCol w="1146156">
                  <a:extLst>
                    <a:ext uri="{9D8B030D-6E8A-4147-A177-3AD203B41FA5}">
                      <a16:colId xmlns:a16="http://schemas.microsoft.com/office/drawing/2014/main" val="20003"/>
                    </a:ext>
                  </a:extLst>
                </a:gridCol>
              </a:tblGrid>
              <a:tr h="221841">
                <a:tc>
                  <a:txBody>
                    <a:bodyPr/>
                    <a:lstStyle/>
                    <a:p>
                      <a:pPr algn="l" fontAlgn="b"/>
                      <a:r>
                        <a:rPr lang="en-US" sz="1400" u="none" strike="noStrike" dirty="0">
                          <a:solidFill>
                            <a:schemeClr val="accent2"/>
                          </a:solidFill>
                          <a:effectLst/>
                        </a:rPr>
                        <a:t>Data</a:t>
                      </a:r>
                      <a:endParaRPr lang="en-US" sz="1400" b="0" i="0" u="none" strike="noStrike" dirty="0">
                        <a:solidFill>
                          <a:schemeClr val="accent2"/>
                        </a:solidFill>
                        <a:effectLst/>
                        <a:latin typeface="Calibri" charset="0"/>
                      </a:endParaRPr>
                    </a:p>
                  </a:txBody>
                  <a:tcPr marL="8628" marR="8628" marT="8628" marB="0" anchor="b"/>
                </a:tc>
                <a:tc>
                  <a:txBody>
                    <a:bodyPr/>
                    <a:lstStyle/>
                    <a:p>
                      <a:pPr algn="ctr" fontAlgn="b"/>
                      <a:r>
                        <a:rPr lang="en-US" sz="1400" u="none" strike="noStrike" dirty="0" err="1">
                          <a:solidFill>
                            <a:schemeClr val="tx1"/>
                          </a:solidFill>
                          <a:effectLst/>
                        </a:rPr>
                        <a:t>rrBLUP</a:t>
                      </a:r>
                      <a:endParaRPr lang="en-US" sz="1400" b="0" i="0" u="none" strike="noStrike" dirty="0">
                        <a:solidFill>
                          <a:schemeClr val="tx1"/>
                        </a:solidFill>
                        <a:effectLst/>
                        <a:latin typeface="Calibri" charset="0"/>
                      </a:endParaRPr>
                    </a:p>
                  </a:txBody>
                  <a:tcPr marL="8628" marR="8628" marT="8628" marB="0" anchor="b"/>
                </a:tc>
                <a:tc>
                  <a:txBody>
                    <a:bodyPr/>
                    <a:lstStyle/>
                    <a:p>
                      <a:pPr algn="ctr" fontAlgn="b"/>
                      <a:r>
                        <a:rPr lang="en-US" sz="1400" u="none" strike="noStrike">
                          <a:solidFill>
                            <a:schemeClr val="tx1"/>
                          </a:solidFill>
                          <a:effectLst/>
                        </a:rPr>
                        <a:t>gBLUP</a:t>
                      </a:r>
                      <a:endParaRPr lang="en-US" sz="1400" b="0" i="0" u="none" strike="noStrike">
                        <a:solidFill>
                          <a:schemeClr val="tx1"/>
                        </a:solidFill>
                        <a:effectLst/>
                        <a:latin typeface="Calibri" charset="0"/>
                      </a:endParaRPr>
                    </a:p>
                  </a:txBody>
                  <a:tcPr marL="8628" marR="8628" marT="8628" marB="0" anchor="b"/>
                </a:tc>
                <a:tc>
                  <a:txBody>
                    <a:bodyPr/>
                    <a:lstStyle/>
                    <a:p>
                      <a:pPr algn="ctr" fontAlgn="b"/>
                      <a:r>
                        <a:rPr lang="en-US" sz="1400" u="none" strike="noStrike" dirty="0">
                          <a:solidFill>
                            <a:schemeClr val="tx1"/>
                          </a:solidFill>
                          <a:effectLst/>
                        </a:rPr>
                        <a:t>cBLUP</a:t>
                      </a:r>
                      <a:endParaRPr lang="en-US" sz="1400" b="0" i="0" u="none" strike="noStrike" dirty="0">
                        <a:solidFill>
                          <a:schemeClr val="tx1"/>
                        </a:solidFill>
                        <a:effectLst/>
                        <a:latin typeface="Calibri" charset="0"/>
                      </a:endParaRPr>
                    </a:p>
                  </a:txBody>
                  <a:tcPr marL="8628" marR="8628" marT="8628" marB="0" anchor="b"/>
                </a:tc>
                <a:extLst>
                  <a:ext uri="{0D108BD9-81ED-4DB2-BD59-A6C34878D82A}">
                    <a16:rowId xmlns:a16="http://schemas.microsoft.com/office/drawing/2014/main" val="10000"/>
                  </a:ext>
                </a:extLst>
              </a:tr>
              <a:tr h="221841">
                <a:tc>
                  <a:txBody>
                    <a:bodyPr/>
                    <a:lstStyle/>
                    <a:p>
                      <a:pPr algn="l" fontAlgn="b"/>
                      <a:r>
                        <a:rPr lang="en-US" sz="1400" u="none" strike="noStrike">
                          <a:solidFill>
                            <a:schemeClr val="accent2"/>
                          </a:solidFill>
                          <a:effectLst/>
                        </a:rPr>
                        <a:t>Start.Weight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0.50</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1"/>
                  </a:ext>
                </a:extLst>
              </a:tr>
              <a:tr h="221841">
                <a:tc>
                  <a:txBody>
                    <a:bodyPr/>
                    <a:lstStyle/>
                    <a:p>
                      <a:pPr algn="l" fontAlgn="b"/>
                      <a:r>
                        <a:rPr lang="en-US" sz="1400" u="none" strike="noStrike">
                          <a:solidFill>
                            <a:schemeClr val="accent2"/>
                          </a:solidFill>
                          <a:effectLst/>
                        </a:rPr>
                        <a:t>FN.Age</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0.57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0.58</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0.74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2"/>
                  </a:ext>
                </a:extLst>
              </a:tr>
              <a:tr h="221841">
                <a:tc>
                  <a:txBody>
                    <a:bodyPr/>
                    <a:lstStyle/>
                    <a:p>
                      <a:pPr algn="l" fontAlgn="b"/>
                      <a:r>
                        <a:rPr lang="en-US" sz="1400" u="none" strike="noStrike">
                          <a:solidFill>
                            <a:schemeClr val="accent2"/>
                          </a:solidFill>
                          <a:effectLst/>
                        </a:rPr>
                        <a:t>FN.PctWtLoss</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0.28</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3"/>
                  </a:ext>
                </a:extLst>
              </a:tr>
              <a:tr h="221841">
                <a:tc>
                  <a:txBody>
                    <a:bodyPr/>
                    <a:lstStyle/>
                    <a:p>
                      <a:pPr algn="l" fontAlgn="b"/>
                      <a:r>
                        <a:rPr lang="en-US" sz="1400" u="none" strike="noStrike">
                          <a:solidFill>
                            <a:schemeClr val="accent2"/>
                          </a:solidFill>
                          <a:effectLst/>
                        </a:rPr>
                        <a:t>FN.postWeight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0.40</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0.40</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4"/>
                  </a:ext>
                </a:extLst>
              </a:tr>
              <a:tr h="221841">
                <a:tc>
                  <a:txBody>
                    <a:bodyPr/>
                    <a:lstStyle/>
                    <a:p>
                      <a:pPr algn="l" fontAlgn="b"/>
                      <a:r>
                        <a:rPr lang="en-US" sz="1400" u="none" strike="noStrike">
                          <a:solidFill>
                            <a:schemeClr val="accent2"/>
                          </a:solidFill>
                          <a:effectLst/>
                        </a:rPr>
                        <a:t>FN.preWeight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5"/>
                  </a:ext>
                </a:extLst>
              </a:tr>
              <a:tr h="221841">
                <a:tc>
                  <a:txBody>
                    <a:bodyPr/>
                    <a:lstStyle/>
                    <a:p>
                      <a:pPr algn="l" fontAlgn="b"/>
                      <a:r>
                        <a:rPr lang="en-US" sz="1400" u="none" strike="noStrike">
                          <a:solidFill>
                            <a:schemeClr val="accent2"/>
                          </a:solidFill>
                          <a:effectLst/>
                        </a:rPr>
                        <a:t>Weight.Growth Intercept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0.48</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6"/>
                  </a:ext>
                </a:extLst>
              </a:tr>
              <a:tr h="221841">
                <a:tc>
                  <a:txBody>
                    <a:bodyPr/>
                    <a:lstStyle/>
                    <a:p>
                      <a:pPr algn="l" fontAlgn="b"/>
                      <a:r>
                        <a:rPr lang="en-US" sz="1400" u="none" strike="noStrike">
                          <a:solidFill>
                            <a:schemeClr val="accent2"/>
                          </a:solidFill>
                          <a:effectLst/>
                        </a:rPr>
                        <a:t>Weight.Growth Slope</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0.32</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7"/>
                  </a:ext>
                </a:extLst>
              </a:tr>
              <a:tr h="221841">
                <a:tc>
                  <a:txBody>
                    <a:bodyPr/>
                    <a:lstStyle/>
                    <a:p>
                      <a:pPr algn="l" fontAlgn="b"/>
                      <a:r>
                        <a:rPr lang="en-US" sz="1400" u="none" strike="noStrike">
                          <a:solidFill>
                            <a:schemeClr val="accent2"/>
                          </a:solidFill>
                          <a:effectLst/>
                        </a:rPr>
                        <a:t>HTLC</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8"/>
                  </a:ext>
                </a:extLst>
              </a:tr>
              <a:tr h="221841">
                <a:tc>
                  <a:txBody>
                    <a:bodyPr/>
                    <a:lstStyle/>
                    <a:p>
                      <a:pPr algn="l" fontAlgn="b"/>
                      <a:r>
                        <a:rPr lang="en-US" sz="1400" u="none" strike="noStrike">
                          <a:solidFill>
                            <a:schemeClr val="accent2"/>
                          </a:solidFill>
                          <a:effectLst/>
                        </a:rPr>
                        <a:t>BA</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0.47</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9"/>
                  </a:ext>
                </a:extLst>
              </a:tr>
              <a:tr h="221841">
                <a:tc>
                  <a:txBody>
                    <a:bodyPr/>
                    <a:lstStyle/>
                    <a:p>
                      <a:pPr algn="l" fontAlgn="b"/>
                      <a:r>
                        <a:rPr lang="en-US" sz="1400" u="none" strike="noStrike">
                          <a:solidFill>
                            <a:schemeClr val="accent2"/>
                          </a:solidFill>
                          <a:effectLst/>
                        </a:rPr>
                        <a:t>BD</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0.24</a:t>
                      </a:r>
                      <a:endParaRPr lang="hr-HR"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0"/>
                  </a:ext>
                </a:extLst>
              </a:tr>
              <a:tr h="221841">
                <a:tc>
                  <a:txBody>
                    <a:bodyPr/>
                    <a:lstStyle/>
                    <a:p>
                      <a:pPr algn="l" fontAlgn="b"/>
                      <a:r>
                        <a:rPr lang="en-US" sz="1400" u="none" strike="noStrike">
                          <a:solidFill>
                            <a:schemeClr val="accent2"/>
                          </a:solidFill>
                          <a:effectLst/>
                        </a:rPr>
                        <a:t>BLC</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1"/>
                  </a:ext>
                </a:extLst>
              </a:tr>
              <a:tr h="221841">
                <a:tc>
                  <a:txBody>
                    <a:bodyPr/>
                    <a:lstStyle/>
                    <a:p>
                      <a:pPr algn="l" fontAlgn="b"/>
                      <a:r>
                        <a:rPr lang="en-US" sz="1400" u="none" strike="noStrike">
                          <a:solidFill>
                            <a:schemeClr val="accent2"/>
                          </a:solidFill>
                          <a:effectLst/>
                        </a:rPr>
                        <a:t>CWAC</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0.44</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2"/>
                  </a:ext>
                </a:extLst>
              </a:tr>
              <a:tr h="221841">
                <a:tc>
                  <a:txBody>
                    <a:bodyPr/>
                    <a:lstStyle/>
                    <a:p>
                      <a:pPr algn="l" fontAlgn="b"/>
                      <a:r>
                        <a:rPr lang="en-US" sz="1400" u="none" strike="noStrike">
                          <a:solidFill>
                            <a:schemeClr val="accent2"/>
                          </a:solidFill>
                          <a:effectLst/>
                        </a:rPr>
                        <a:t>CWAL</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0.36</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3"/>
                  </a:ext>
                </a:extLst>
              </a:tr>
              <a:tr h="221841">
                <a:tc>
                  <a:txBody>
                    <a:bodyPr/>
                    <a:lstStyle/>
                    <a:p>
                      <a:pPr algn="l" fontAlgn="b"/>
                      <a:r>
                        <a:rPr lang="en-US" sz="1400" u="none" strike="noStrike">
                          <a:solidFill>
                            <a:schemeClr val="accent2"/>
                          </a:solidFill>
                          <a:effectLst/>
                        </a:rPr>
                        <a:t>DBH</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0.42</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4"/>
                  </a:ext>
                </a:extLst>
              </a:tr>
              <a:tr h="221841">
                <a:tc>
                  <a:txBody>
                    <a:bodyPr/>
                    <a:lstStyle/>
                    <a:p>
                      <a:pPr algn="l" fontAlgn="b"/>
                      <a:r>
                        <a:rPr lang="en-US" sz="1400" u="none" strike="noStrike">
                          <a:solidFill>
                            <a:schemeClr val="accent2"/>
                          </a:solidFill>
                          <a:effectLst/>
                        </a:rPr>
                        <a:t>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0.36</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5"/>
                  </a:ext>
                </a:extLst>
              </a:tr>
              <a:tr h="221841">
                <a:tc>
                  <a:txBody>
                    <a:bodyPr/>
                    <a:lstStyle/>
                    <a:p>
                      <a:pPr algn="l" fontAlgn="b"/>
                      <a:r>
                        <a:rPr lang="en-US" sz="1400" u="none" strike="noStrike">
                          <a:solidFill>
                            <a:schemeClr val="accent2"/>
                          </a:solidFill>
                          <a:effectLst/>
                        </a:rPr>
                        <a:t>rootnum</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0.21</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6"/>
                  </a:ext>
                </a:extLst>
              </a:tr>
              <a:tr h="221841">
                <a:tc>
                  <a:txBody>
                    <a:bodyPr/>
                    <a:lstStyle/>
                    <a:p>
                      <a:pPr algn="l" fontAlgn="b"/>
                      <a:r>
                        <a:rPr lang="en-US" sz="1400" u="none" strike="noStrike">
                          <a:solidFill>
                            <a:schemeClr val="accent2"/>
                          </a:solidFill>
                          <a:effectLst/>
                        </a:rPr>
                        <a:t>rootnumbin</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7"/>
                  </a:ext>
                </a:extLst>
              </a:tr>
              <a:tr h="221841">
                <a:tc>
                  <a:txBody>
                    <a:bodyPr/>
                    <a:lstStyle/>
                    <a:p>
                      <a:pPr algn="l" fontAlgn="b"/>
                      <a:r>
                        <a:rPr lang="en-US" sz="1400" u="none" strike="noStrike">
                          <a:solidFill>
                            <a:schemeClr val="accent2"/>
                          </a:solidFill>
                          <a:effectLst/>
                        </a:rPr>
                        <a:t>gall</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0.22</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0.22</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8"/>
                  </a:ext>
                </a:extLst>
              </a:tr>
              <a:tr h="221841">
                <a:tc>
                  <a:txBody>
                    <a:bodyPr/>
                    <a:lstStyle/>
                    <a:p>
                      <a:pPr algn="l" fontAlgn="b"/>
                      <a:r>
                        <a:rPr lang="en-US" sz="1400" u="none" strike="noStrike">
                          <a:solidFill>
                            <a:schemeClr val="accent2"/>
                          </a:solidFill>
                          <a:effectLst/>
                        </a:rPr>
                        <a:t>rustbin</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0.28</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9"/>
                  </a:ext>
                </a:extLst>
              </a:tr>
              <a:tr h="221841">
                <a:tc>
                  <a:txBody>
                    <a:bodyPr/>
                    <a:lstStyle/>
                    <a:p>
                      <a:pPr algn="l" fontAlgn="b"/>
                      <a:r>
                        <a:rPr lang="en-US" sz="1400" u="none" strike="noStrike">
                          <a:solidFill>
                            <a:schemeClr val="accent2"/>
                          </a:solidFill>
                          <a:effectLst/>
                        </a:rPr>
                        <a:t>c5c6</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20"/>
                  </a:ext>
                </a:extLst>
              </a:tr>
              <a:tr h="221841">
                <a:tc>
                  <a:txBody>
                    <a:bodyPr/>
                    <a:lstStyle/>
                    <a:p>
                      <a:pPr algn="l" fontAlgn="b"/>
                      <a:r>
                        <a:rPr lang="en-US" sz="1400" u="none" strike="noStrike">
                          <a:solidFill>
                            <a:schemeClr val="accent2"/>
                          </a:solidFill>
                          <a:effectLst/>
                        </a:rPr>
                        <a:t>density</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0.20</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0.18</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21"/>
                  </a:ext>
                </a:extLst>
              </a:tr>
              <a:tr h="221841">
                <a:tc>
                  <a:txBody>
                    <a:bodyPr/>
                    <a:lstStyle/>
                    <a:p>
                      <a:pPr algn="l" fontAlgn="b"/>
                      <a:r>
                        <a:rPr lang="en-US" sz="1400" u="none" strike="noStrike">
                          <a:solidFill>
                            <a:schemeClr val="accent2"/>
                          </a:solidFill>
                          <a:effectLst/>
                        </a:rPr>
                        <a:t>lateWood.4</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0.24</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0.24</a:t>
                      </a:r>
                      <a:endParaRPr lang="hr-HR"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22"/>
                  </a:ext>
                </a:extLst>
              </a:tr>
              <a:tr h="221841">
                <a:tc>
                  <a:txBody>
                    <a:bodyPr/>
                    <a:lstStyle/>
                    <a:p>
                      <a:pPr algn="l" fontAlgn="b"/>
                      <a:r>
                        <a:rPr lang="en-US" sz="1400" u="none" strike="noStrike">
                          <a:solidFill>
                            <a:schemeClr val="accent2"/>
                          </a:solidFill>
                          <a:effectLst/>
                        </a:rPr>
                        <a:t>lignin</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0.16</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0.17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0.16</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23"/>
                  </a:ext>
                </a:extLst>
              </a:tr>
              <a:tr h="221841">
                <a:tc>
                  <a:txBody>
                    <a:bodyPr/>
                    <a:lstStyle/>
                    <a:p>
                      <a:pPr algn="l" fontAlgn="b"/>
                      <a:r>
                        <a:rPr lang="en-US" sz="1400" u="none" strike="noStrike" dirty="0" err="1">
                          <a:solidFill>
                            <a:schemeClr val="accent2"/>
                          </a:solidFill>
                          <a:effectLst/>
                        </a:rPr>
                        <a:t>stiffnessTree</a:t>
                      </a:r>
                      <a:endParaRPr lang="en-US" sz="1400" b="0" i="0" u="none" strike="noStrike" dirty="0">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0.38</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dirty="0">
                          <a:effectLst/>
                        </a:rPr>
                        <a:t>0.37</a:t>
                      </a:r>
                      <a:endParaRPr lang="nb-NO" sz="1400" b="0" i="0" u="none" strike="noStrike" dirty="0">
                        <a:solidFill>
                          <a:srgbClr val="000000"/>
                        </a:solidFill>
                        <a:effectLst/>
                        <a:latin typeface="Calibri" charset="0"/>
                      </a:endParaRPr>
                    </a:p>
                  </a:txBody>
                  <a:tcPr marL="8628" marR="8628" marT="8628" marB="0" anchor="b"/>
                </a:tc>
                <a:extLst>
                  <a:ext uri="{0D108BD9-81ED-4DB2-BD59-A6C34878D82A}">
                    <a16:rowId xmlns:a16="http://schemas.microsoft.com/office/drawing/2014/main" val="10024"/>
                  </a:ext>
                </a:extLst>
              </a:tr>
            </a:tbl>
          </a:graphicData>
        </a:graphic>
      </p:graphicFrame>
      <p:sp>
        <p:nvSpPr>
          <p:cNvPr id="5" name="Title 14"/>
          <p:cNvSpPr txBox="1">
            <a:spLocks/>
          </p:cNvSpPr>
          <p:nvPr/>
        </p:nvSpPr>
        <p:spPr>
          <a:xfrm>
            <a:off x="1524000" y="38475"/>
            <a:ext cx="5005388" cy="67138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accent2"/>
                </a:solidFill>
              </a:rPr>
              <a:t>Knowledge</a:t>
            </a:r>
            <a:r>
              <a:rPr lang="zh-CN" altLang="en-US" sz="3200" dirty="0">
                <a:solidFill>
                  <a:schemeClr val="accent2"/>
                </a:solidFill>
              </a:rPr>
              <a:t> </a:t>
            </a:r>
            <a:r>
              <a:rPr lang="en-US" altLang="zh-CN" sz="3200" dirty="0">
                <a:solidFill>
                  <a:schemeClr val="accent2"/>
                </a:solidFill>
              </a:rPr>
              <a:t>and expansion</a:t>
            </a:r>
            <a:r>
              <a:rPr lang="en-US" sz="3200" dirty="0">
                <a:solidFill>
                  <a:schemeClr val="accent2"/>
                </a:solidFill>
              </a:rPr>
              <a:t> </a:t>
            </a:r>
          </a:p>
        </p:txBody>
      </p:sp>
      <p:grpSp>
        <p:nvGrpSpPr>
          <p:cNvPr id="79" name="Group 78"/>
          <p:cNvGrpSpPr/>
          <p:nvPr/>
        </p:nvGrpSpPr>
        <p:grpSpPr>
          <a:xfrm>
            <a:off x="1576016" y="1471651"/>
            <a:ext cx="1808590" cy="5126515"/>
            <a:chOff x="204416" y="1467325"/>
            <a:chExt cx="1808590" cy="5126515"/>
          </a:xfrm>
        </p:grpSpPr>
        <p:cxnSp>
          <p:nvCxnSpPr>
            <p:cNvPr id="20" name="Straight Connector 19"/>
            <p:cNvCxnSpPr/>
            <p:nvPr/>
          </p:nvCxnSpPr>
          <p:spPr>
            <a:xfrm flipV="1">
              <a:off x="1510748" y="1467325"/>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510748" y="1712491"/>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77402" y="1953991"/>
              <a:ext cx="8839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10748" y="1467325"/>
              <a:ext cx="0" cy="2451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77402" y="1621914"/>
              <a:ext cx="0" cy="33207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60174" y="1621914"/>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9418" y="2827751"/>
              <a:ext cx="1321904" cy="688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6828" y="1787952"/>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39418" y="1787952"/>
              <a:ext cx="10602" cy="10466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541449" y="3042125"/>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541449" y="3287291"/>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08103" y="3528791"/>
              <a:ext cx="8839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41449" y="3042125"/>
              <a:ext cx="0" cy="2451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08103" y="3196714"/>
              <a:ext cx="0" cy="33207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90875" y="3196714"/>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91102" y="3362752"/>
              <a:ext cx="41700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91102" y="6586952"/>
              <a:ext cx="1321904" cy="68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91102" y="3374202"/>
              <a:ext cx="0" cy="32196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04416" y="2240603"/>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27608" y="2240603"/>
              <a:ext cx="12920" cy="247487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40528" y="4715481"/>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6202020" y="272328"/>
            <a:ext cx="4032985" cy="1199322"/>
            <a:chOff x="4830419" y="268003"/>
            <a:chExt cx="4032985" cy="1199322"/>
          </a:xfrm>
        </p:grpSpPr>
        <p:cxnSp>
          <p:nvCxnSpPr>
            <p:cNvPr id="7" name="Straight Connector 6"/>
            <p:cNvCxnSpPr/>
            <p:nvPr/>
          </p:nvCxnSpPr>
          <p:spPr>
            <a:xfrm>
              <a:off x="4850296" y="851099"/>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96609" y="851099"/>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162800" y="559551"/>
              <a:ext cx="6626" cy="579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30419" y="851099"/>
              <a:ext cx="1166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13514" y="559551"/>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13514" y="559551"/>
              <a:ext cx="17559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284844" y="280198"/>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284844" y="280198"/>
              <a:ext cx="214478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429625" y="268003"/>
              <a:ext cx="0" cy="8709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itle 14"/>
            <p:cNvSpPr txBox="1">
              <a:spLocks/>
            </p:cNvSpPr>
            <p:nvPr/>
          </p:nvSpPr>
          <p:spPr>
            <a:xfrm>
              <a:off x="8041146" y="795937"/>
              <a:ext cx="822258" cy="67138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mr-IN" sz="3200">
                  <a:solidFill>
                    <a:schemeClr val="tx1"/>
                  </a:solidFill>
                </a:rPr>
                <a:t>…</a:t>
              </a:r>
              <a:endParaRPr lang="en-US" sz="3200" dirty="0">
                <a:solidFill>
                  <a:schemeClr val="tx1"/>
                </a:solidFill>
              </a:endParaRPr>
            </a:p>
          </p:txBody>
        </p:sp>
      </p:grpSp>
      <p:sp>
        <p:nvSpPr>
          <p:cNvPr id="59" name="Title 14"/>
          <p:cNvSpPr txBox="1">
            <a:spLocks/>
          </p:cNvSpPr>
          <p:nvPr/>
        </p:nvSpPr>
        <p:spPr>
          <a:xfrm>
            <a:off x="8992984" y="3229300"/>
            <a:ext cx="1362984" cy="671388"/>
          </a:xfrm>
          <a:prstGeom prst="rect">
            <a:avLst/>
          </a:prstGeom>
        </p:spPr>
        <p:txBody>
          <a:bodyPr vert="horz" lIns="91440" tIns="45720" rIns="91440" bIns="45720" rtlCol="0" anchor="b">
            <a:normAutofit fontScale="700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tx1"/>
                </a:solidFill>
              </a:rPr>
              <a:t>New data</a:t>
            </a:r>
          </a:p>
        </p:txBody>
      </p:sp>
      <p:cxnSp>
        <p:nvCxnSpPr>
          <p:cNvPr id="60" name="Straight Connector 59"/>
          <p:cNvCxnSpPr/>
          <p:nvPr/>
        </p:nvCxnSpPr>
        <p:spPr>
          <a:xfrm flipV="1">
            <a:off x="6010249" y="1458074"/>
            <a:ext cx="0" cy="4048586"/>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9" idx="2"/>
          </p:cNvCxnSpPr>
          <p:nvPr/>
        </p:nvCxnSpPr>
        <p:spPr>
          <a:xfrm flipH="1">
            <a:off x="8820322" y="3900688"/>
            <a:ext cx="854155" cy="1660952"/>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6906442" y="5551129"/>
            <a:ext cx="957263" cy="271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0.25</a:t>
            </a:r>
          </a:p>
        </p:txBody>
      </p:sp>
      <p:sp>
        <p:nvSpPr>
          <p:cNvPr id="72" name="Oval 71"/>
          <p:cNvSpPr/>
          <p:nvPr/>
        </p:nvSpPr>
        <p:spPr>
          <a:xfrm>
            <a:off x="8168175" y="5551129"/>
            <a:ext cx="957263" cy="271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0.23</a:t>
            </a:r>
          </a:p>
        </p:txBody>
      </p:sp>
      <p:cxnSp>
        <p:nvCxnSpPr>
          <p:cNvPr id="81" name="Straight Connector 80"/>
          <p:cNvCxnSpPr>
            <a:endCxn id="71" idx="7"/>
          </p:cNvCxnSpPr>
          <p:nvPr/>
        </p:nvCxnSpPr>
        <p:spPr>
          <a:xfrm flipH="1">
            <a:off x="7723516" y="3966671"/>
            <a:ext cx="1791960" cy="1624229"/>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5825501" y="5567437"/>
            <a:ext cx="957263" cy="27157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itle 14">
            <a:extLst>
              <a:ext uri="{FF2B5EF4-FFF2-40B4-BE49-F238E27FC236}">
                <a16:creationId xmlns:a16="http://schemas.microsoft.com/office/drawing/2014/main" id="{01D7C781-B243-AC40-89A6-49D460D1460B}"/>
              </a:ext>
            </a:extLst>
          </p:cNvPr>
          <p:cNvSpPr txBox="1">
            <a:spLocks/>
          </p:cNvSpPr>
          <p:nvPr/>
        </p:nvSpPr>
        <p:spPr>
          <a:xfrm>
            <a:off x="1640319" y="468235"/>
            <a:ext cx="5005388" cy="67138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err="1">
                <a:solidFill>
                  <a:schemeClr val="accent2"/>
                </a:solidFill>
              </a:rPr>
              <a:t>mMap</a:t>
            </a:r>
            <a:endParaRPr lang="en-US" sz="3200" dirty="0">
              <a:solidFill>
                <a:schemeClr val="accent2"/>
              </a:solidFill>
            </a:endParaRPr>
          </a:p>
        </p:txBody>
      </p:sp>
    </p:spTree>
    <p:extLst>
      <p:ext uri="{BB962C8B-B14F-4D97-AF65-F5344CB8AC3E}">
        <p14:creationId xmlns:p14="http://schemas.microsoft.com/office/powerpoint/2010/main" val="325867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1" grpId="0" animBg="1"/>
      <p:bldP spid="72" grpId="0" animBg="1"/>
      <p:bldP spid="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32D5A-FC39-3143-B4CC-9D3A0494FEC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3869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4"/>
          <p:cNvSpPr txBox="1">
            <a:spLocks/>
          </p:cNvSpPr>
          <p:nvPr/>
        </p:nvSpPr>
        <p:spPr>
          <a:xfrm>
            <a:off x="165371" y="275815"/>
            <a:ext cx="10058400" cy="114029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err="1">
                <a:solidFill>
                  <a:schemeClr val="accent1"/>
                </a:solidFill>
              </a:rPr>
              <a:t>mMap</a:t>
            </a:r>
            <a:r>
              <a:rPr lang="en-US" sz="2800" b="1" dirty="0">
                <a:solidFill>
                  <a:schemeClr val="accent1"/>
                </a:solidFill>
              </a:rPr>
              <a:t>: </a:t>
            </a:r>
            <a:r>
              <a:rPr lang="en-US" sz="2800" b="1" dirty="0">
                <a:solidFill>
                  <a:schemeClr val="tx1"/>
                </a:solidFill>
              </a:rPr>
              <a:t>An Online Computing Platform to Transform Genotypes to Phenotypes by Mining the Maximum Accuracy of Prediction</a:t>
            </a:r>
            <a:endParaRPr lang="en-US" sz="2800" dirty="0">
              <a:solidFill>
                <a:schemeClr val="tx1"/>
              </a:solidFill>
            </a:endParaRPr>
          </a:p>
        </p:txBody>
      </p:sp>
      <p:sp>
        <p:nvSpPr>
          <p:cNvPr id="45" name="TextBox 5"/>
          <p:cNvSpPr txBox="1">
            <a:spLocks noChangeArrowheads="1"/>
          </p:cNvSpPr>
          <p:nvPr/>
        </p:nvSpPr>
        <p:spPr bwMode="auto">
          <a:xfrm>
            <a:off x="10508184" y="2104380"/>
            <a:ext cx="1361894" cy="307777"/>
          </a:xfrm>
          <a:prstGeom prst="rect">
            <a:avLst/>
          </a:prstGeom>
          <a:noFill/>
          <a:ln w="9525">
            <a:noFill/>
            <a:miter lim="800000"/>
            <a:headEnd/>
            <a:tailEnd/>
          </a:ln>
        </p:spPr>
        <p:txBody>
          <a:bodyPr wrap="square">
            <a:spAutoFit/>
          </a:bodyPr>
          <a:lstStyle/>
          <a:p>
            <a:pPr algn="ctr"/>
            <a:r>
              <a:rPr lang="en-US" sz="1400" b="1" dirty="0"/>
              <a:t>You Tang</a:t>
            </a:r>
            <a:endParaRPr lang="en-US" sz="1400" b="1" baseline="30000" dirty="0"/>
          </a:p>
        </p:txBody>
      </p:sp>
      <p:pic>
        <p:nvPicPr>
          <p:cNvPr id="46" name="Picture 45"/>
          <p:cNvPicPr>
            <a:picLocks noChangeAspect="1"/>
          </p:cNvPicPr>
          <p:nvPr/>
        </p:nvPicPr>
        <p:blipFill rotWithShape="1">
          <a:blip r:embed="rId2">
            <a:extLst>
              <a:ext uri="{28A0092B-C50C-407E-A947-70E740481C1C}">
                <a14:useLocalDpi xmlns:a14="http://schemas.microsoft.com/office/drawing/2010/main" val="0"/>
              </a:ext>
            </a:extLst>
          </a:blip>
          <a:srcRect l="17902" r="32038" b="32778"/>
          <a:stretch/>
        </p:blipFill>
        <p:spPr>
          <a:xfrm>
            <a:off x="10508184" y="264367"/>
            <a:ext cx="1361894" cy="1828800"/>
          </a:xfrm>
          <a:prstGeom prst="rect">
            <a:avLst/>
          </a:prstGeom>
        </p:spPr>
      </p:pic>
      <p:pic>
        <p:nvPicPr>
          <p:cNvPr id="51" name="图片 197">
            <a:extLst>
              <a:ext uri="{FF2B5EF4-FFF2-40B4-BE49-F238E27FC236}">
                <a16:creationId xmlns:a16="http://schemas.microsoft.com/office/drawing/2014/main" id="{4375C44A-B6A4-F642-A659-17204850A62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8431" y="2794333"/>
            <a:ext cx="5274310" cy="1469390"/>
          </a:xfrm>
          <a:prstGeom prst="rect">
            <a:avLst/>
          </a:prstGeom>
        </p:spPr>
      </p:pic>
      <p:sp>
        <p:nvSpPr>
          <p:cNvPr id="2" name="Rectangle 1">
            <a:extLst>
              <a:ext uri="{FF2B5EF4-FFF2-40B4-BE49-F238E27FC236}">
                <a16:creationId xmlns:a16="http://schemas.microsoft.com/office/drawing/2014/main" id="{0D246A22-F76A-5840-AEF9-A20581FAE89A}"/>
              </a:ext>
            </a:extLst>
          </p:cNvPr>
          <p:cNvSpPr/>
          <p:nvPr/>
        </p:nvSpPr>
        <p:spPr>
          <a:xfrm>
            <a:off x="2219720" y="5641949"/>
            <a:ext cx="6815327" cy="584775"/>
          </a:xfrm>
          <a:prstGeom prst="rect">
            <a:avLst/>
          </a:prstGeom>
        </p:spPr>
        <p:txBody>
          <a:bodyPr wrap="none">
            <a:spAutoFit/>
          </a:bodyPr>
          <a:lstStyle/>
          <a:p>
            <a:r>
              <a:rPr lang="en-US" sz="3200" kern="100" dirty="0" err="1">
                <a:latin typeface="Calibri" panose="020F0502020204030204" pitchFamily="34" charset="0"/>
                <a:ea typeface="SimSun" panose="02010600030101010101" pitchFamily="2" charset="-122"/>
                <a:cs typeface="Times New Roman" panose="02020603050405020304" pitchFamily="18" charset="0"/>
              </a:rPr>
              <a:t>mMAP</a:t>
            </a:r>
            <a:r>
              <a:rPr lang="en-US" sz="3200" kern="100" dirty="0">
                <a:latin typeface="Calibri" panose="020F0502020204030204" pitchFamily="34" charset="0"/>
                <a:ea typeface="SimSun" panose="02010600030101010101" pitchFamily="2" charset="-122"/>
                <a:cs typeface="Times New Roman" panose="02020603050405020304" pitchFamily="18" charset="0"/>
              </a:rPr>
              <a:t> website: </a:t>
            </a:r>
            <a:r>
              <a:rPr lang="en-US" sz="3200" u="sng" kern="100"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4"/>
              </a:rPr>
              <a:t>http://zzlab.net/mMAP</a:t>
            </a:r>
            <a:endParaRPr lang="en-US" sz="3200" u="sng" kern="100" dirty="0">
              <a:solidFill>
                <a:srgbClr val="0563C1"/>
              </a:solidFill>
              <a:latin typeface="Calibri" panose="020F0502020204030204" pitchFamily="34" charset="0"/>
              <a:ea typeface="SimSu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94E06D01-CA9C-524D-B684-49919281789A}"/>
              </a:ext>
            </a:extLst>
          </p:cNvPr>
          <p:cNvPicPr>
            <a:picLocks noChangeAspect="1"/>
          </p:cNvPicPr>
          <p:nvPr/>
        </p:nvPicPr>
        <p:blipFill>
          <a:blip r:embed="rId5"/>
          <a:stretch>
            <a:fillRect/>
          </a:stretch>
        </p:blipFill>
        <p:spPr>
          <a:xfrm>
            <a:off x="5962712" y="2093167"/>
            <a:ext cx="3211905" cy="2512843"/>
          </a:xfrm>
          <a:prstGeom prst="rect">
            <a:avLst/>
          </a:prstGeom>
        </p:spPr>
      </p:pic>
    </p:spTree>
    <p:extLst>
      <p:ext uri="{BB962C8B-B14F-4D97-AF65-F5344CB8AC3E}">
        <p14:creationId xmlns:p14="http://schemas.microsoft.com/office/powerpoint/2010/main" val="3870456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D70331F-CBA6-CB41-8EB3-B7FF4A0C2CFF}"/>
              </a:ext>
            </a:extLst>
          </p:cNvPr>
          <p:cNvSpPr>
            <a:spLocks noGrp="1"/>
          </p:cNvSpPr>
          <p:nvPr>
            <p:ph type="title"/>
          </p:nvPr>
        </p:nvSpPr>
        <p:spPr>
          <a:xfrm>
            <a:off x="838200" y="0"/>
            <a:ext cx="10515600" cy="1325563"/>
          </a:xfrm>
        </p:spPr>
        <p:txBody>
          <a:bodyPr/>
          <a:lstStyle/>
          <a:p>
            <a:pPr algn="ctr"/>
            <a:r>
              <a:rPr lang="en-US" altLang="zh-CN" b="1" dirty="0">
                <a:solidFill>
                  <a:schemeClr val="accent1"/>
                </a:solidFill>
                <a:latin typeface="+mn-lt"/>
              </a:rPr>
              <a:t>Upload Files</a:t>
            </a:r>
            <a:endParaRPr lang="en-US" b="1" dirty="0">
              <a:solidFill>
                <a:schemeClr val="accent1"/>
              </a:solidFill>
              <a:latin typeface="+mn-lt"/>
            </a:endParaRPr>
          </a:p>
        </p:txBody>
      </p:sp>
      <p:pic>
        <p:nvPicPr>
          <p:cNvPr id="4" name="Picture 3">
            <a:extLst>
              <a:ext uri="{FF2B5EF4-FFF2-40B4-BE49-F238E27FC236}">
                <a16:creationId xmlns:a16="http://schemas.microsoft.com/office/drawing/2014/main" id="{7418D4E7-370D-5849-8341-606B0995D0AC}"/>
              </a:ext>
            </a:extLst>
          </p:cNvPr>
          <p:cNvPicPr>
            <a:picLocks noChangeAspect="1"/>
          </p:cNvPicPr>
          <p:nvPr/>
        </p:nvPicPr>
        <p:blipFill>
          <a:blip r:embed="rId2"/>
          <a:stretch>
            <a:fillRect/>
          </a:stretch>
        </p:blipFill>
        <p:spPr>
          <a:xfrm>
            <a:off x="701878" y="1325563"/>
            <a:ext cx="10571440" cy="5532437"/>
          </a:xfrm>
          <a:prstGeom prst="rect">
            <a:avLst/>
          </a:prstGeom>
        </p:spPr>
      </p:pic>
    </p:spTree>
    <p:extLst>
      <p:ext uri="{BB962C8B-B14F-4D97-AF65-F5344CB8AC3E}">
        <p14:creationId xmlns:p14="http://schemas.microsoft.com/office/powerpoint/2010/main" val="73085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838200" y="0"/>
            <a:ext cx="10515600" cy="1325563"/>
          </a:xfrm>
        </p:spPr>
        <p:txBody>
          <a:bodyPr/>
          <a:lstStyle/>
          <a:p>
            <a:pPr algn="ctr"/>
            <a:r>
              <a:rPr lang="en-US" b="1" dirty="0">
                <a:solidFill>
                  <a:schemeClr val="accent1"/>
                </a:solidFill>
                <a:latin typeface="Calibri" charset="0"/>
              </a:rPr>
              <a:t>Outline</a:t>
            </a:r>
          </a:p>
        </p:txBody>
      </p:sp>
      <p:sp>
        <p:nvSpPr>
          <p:cNvPr id="3" name="Content Placeholder 2"/>
          <p:cNvSpPr>
            <a:spLocks noGrp="1"/>
          </p:cNvSpPr>
          <p:nvPr>
            <p:ph idx="1"/>
          </p:nvPr>
        </p:nvSpPr>
        <p:spPr>
          <a:xfrm>
            <a:off x="838200" y="1690688"/>
            <a:ext cx="3955114" cy="3450696"/>
          </a:xfrm>
        </p:spPr>
        <p:txBody>
          <a:bodyPr/>
          <a:lstStyle/>
          <a:p>
            <a:r>
              <a:rPr lang="en-US" dirty="0">
                <a:latin typeface="Constantia" charset="0"/>
              </a:rPr>
              <a:t>Machine learning</a:t>
            </a:r>
          </a:p>
          <a:p>
            <a:r>
              <a:rPr lang="en-US" dirty="0">
                <a:latin typeface="Constantia" charset="0"/>
              </a:rPr>
              <a:t>Deep learning</a:t>
            </a:r>
          </a:p>
          <a:p>
            <a:r>
              <a:rPr lang="en-US" dirty="0">
                <a:latin typeface="Constantia" charset="0"/>
              </a:rPr>
              <a:t>Data mining</a:t>
            </a:r>
          </a:p>
        </p:txBody>
      </p:sp>
      <p:pic>
        <p:nvPicPr>
          <p:cNvPr id="2" name="Picture 1"/>
          <p:cNvPicPr>
            <a:picLocks noChangeAspect="1"/>
          </p:cNvPicPr>
          <p:nvPr/>
        </p:nvPicPr>
        <p:blipFill>
          <a:blip r:embed="rId2"/>
          <a:stretch>
            <a:fillRect/>
          </a:stretch>
        </p:blipFill>
        <p:spPr>
          <a:xfrm>
            <a:off x="6446320" y="1690688"/>
            <a:ext cx="5233395" cy="4101851"/>
          </a:xfrm>
          <a:prstGeom prst="rect">
            <a:avLst/>
          </a:prstGeom>
        </p:spPr>
      </p:pic>
    </p:spTree>
    <p:extLst>
      <p:ext uri="{BB962C8B-B14F-4D97-AF65-F5344CB8AC3E}">
        <p14:creationId xmlns:p14="http://schemas.microsoft.com/office/powerpoint/2010/main" val="4145007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D70331F-CBA6-CB41-8EB3-B7FF4A0C2CFF}"/>
              </a:ext>
            </a:extLst>
          </p:cNvPr>
          <p:cNvSpPr>
            <a:spLocks noGrp="1"/>
          </p:cNvSpPr>
          <p:nvPr>
            <p:ph type="title"/>
          </p:nvPr>
        </p:nvSpPr>
        <p:spPr>
          <a:xfrm>
            <a:off x="838200" y="0"/>
            <a:ext cx="10515600" cy="1325563"/>
          </a:xfrm>
        </p:spPr>
        <p:txBody>
          <a:bodyPr/>
          <a:lstStyle/>
          <a:p>
            <a:pPr algn="ctr"/>
            <a:r>
              <a:rPr lang="en-US" altLang="zh-CN" b="1" dirty="0">
                <a:solidFill>
                  <a:schemeClr val="accent1"/>
                </a:solidFill>
                <a:latin typeface="+mn-lt"/>
              </a:rPr>
              <a:t>Create New Project</a:t>
            </a:r>
            <a:endParaRPr lang="en-US" b="1" dirty="0">
              <a:solidFill>
                <a:schemeClr val="accent1"/>
              </a:solidFill>
              <a:latin typeface="+mn-lt"/>
            </a:endParaRPr>
          </a:p>
        </p:txBody>
      </p:sp>
      <p:pic>
        <p:nvPicPr>
          <p:cNvPr id="6" name="Picture 5">
            <a:extLst>
              <a:ext uri="{FF2B5EF4-FFF2-40B4-BE49-F238E27FC236}">
                <a16:creationId xmlns:a16="http://schemas.microsoft.com/office/drawing/2014/main" id="{7E018570-596F-034C-9BD2-4732CA3BB479}"/>
              </a:ext>
            </a:extLst>
          </p:cNvPr>
          <p:cNvPicPr>
            <a:picLocks noChangeAspect="1"/>
          </p:cNvPicPr>
          <p:nvPr/>
        </p:nvPicPr>
        <p:blipFill rotWithShape="1">
          <a:blip r:embed="rId2"/>
          <a:srcRect t="4762"/>
          <a:stretch/>
        </p:blipFill>
        <p:spPr>
          <a:xfrm>
            <a:off x="469838" y="1325563"/>
            <a:ext cx="10274300" cy="1415149"/>
          </a:xfrm>
          <a:prstGeom prst="rect">
            <a:avLst/>
          </a:prstGeom>
        </p:spPr>
      </p:pic>
      <p:pic>
        <p:nvPicPr>
          <p:cNvPr id="9" name="Picture 8">
            <a:extLst>
              <a:ext uri="{FF2B5EF4-FFF2-40B4-BE49-F238E27FC236}">
                <a16:creationId xmlns:a16="http://schemas.microsoft.com/office/drawing/2014/main" id="{305E24B2-85D6-F649-AC2C-97B33D9358E9}"/>
              </a:ext>
            </a:extLst>
          </p:cNvPr>
          <p:cNvPicPr>
            <a:picLocks noChangeAspect="1"/>
          </p:cNvPicPr>
          <p:nvPr/>
        </p:nvPicPr>
        <p:blipFill>
          <a:blip r:embed="rId3"/>
          <a:stretch>
            <a:fillRect/>
          </a:stretch>
        </p:blipFill>
        <p:spPr>
          <a:xfrm>
            <a:off x="469838" y="2740712"/>
            <a:ext cx="10274300" cy="1562100"/>
          </a:xfrm>
          <a:prstGeom prst="rect">
            <a:avLst/>
          </a:prstGeom>
        </p:spPr>
      </p:pic>
      <p:pic>
        <p:nvPicPr>
          <p:cNvPr id="11" name="Picture 10">
            <a:extLst>
              <a:ext uri="{FF2B5EF4-FFF2-40B4-BE49-F238E27FC236}">
                <a16:creationId xmlns:a16="http://schemas.microsoft.com/office/drawing/2014/main" id="{2B4F21D1-6DFF-624A-8C60-C7846C0051C2}"/>
              </a:ext>
            </a:extLst>
          </p:cNvPr>
          <p:cNvPicPr>
            <a:picLocks noChangeAspect="1"/>
          </p:cNvPicPr>
          <p:nvPr/>
        </p:nvPicPr>
        <p:blipFill>
          <a:blip r:embed="rId4"/>
          <a:stretch>
            <a:fillRect/>
          </a:stretch>
        </p:blipFill>
        <p:spPr>
          <a:xfrm>
            <a:off x="469838" y="4302812"/>
            <a:ext cx="10414000" cy="2222500"/>
          </a:xfrm>
          <a:prstGeom prst="rect">
            <a:avLst/>
          </a:prstGeom>
        </p:spPr>
      </p:pic>
      <p:pic>
        <p:nvPicPr>
          <p:cNvPr id="13" name="Picture 12">
            <a:extLst>
              <a:ext uri="{FF2B5EF4-FFF2-40B4-BE49-F238E27FC236}">
                <a16:creationId xmlns:a16="http://schemas.microsoft.com/office/drawing/2014/main" id="{834251BC-CBE6-5A48-BEA8-C324179987A0}"/>
              </a:ext>
            </a:extLst>
          </p:cNvPr>
          <p:cNvPicPr>
            <a:picLocks noChangeAspect="1"/>
          </p:cNvPicPr>
          <p:nvPr/>
        </p:nvPicPr>
        <p:blipFill>
          <a:blip r:embed="rId5"/>
          <a:stretch>
            <a:fillRect/>
          </a:stretch>
        </p:blipFill>
        <p:spPr>
          <a:xfrm>
            <a:off x="7111938" y="5579592"/>
            <a:ext cx="3632200" cy="990600"/>
          </a:xfrm>
          <a:prstGeom prst="rect">
            <a:avLst/>
          </a:prstGeom>
        </p:spPr>
      </p:pic>
    </p:spTree>
    <p:extLst>
      <p:ext uri="{BB962C8B-B14F-4D97-AF65-F5344CB8AC3E}">
        <p14:creationId xmlns:p14="http://schemas.microsoft.com/office/powerpoint/2010/main" val="285074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D70331F-CBA6-CB41-8EB3-B7FF4A0C2CFF}"/>
              </a:ext>
            </a:extLst>
          </p:cNvPr>
          <p:cNvSpPr>
            <a:spLocks noGrp="1"/>
          </p:cNvSpPr>
          <p:nvPr>
            <p:ph type="title"/>
          </p:nvPr>
        </p:nvSpPr>
        <p:spPr>
          <a:xfrm>
            <a:off x="838200" y="0"/>
            <a:ext cx="10515600" cy="1325563"/>
          </a:xfrm>
        </p:spPr>
        <p:txBody>
          <a:bodyPr/>
          <a:lstStyle/>
          <a:p>
            <a:pPr algn="ctr"/>
            <a:r>
              <a:rPr lang="en-US" altLang="zh-CN" b="1" dirty="0">
                <a:solidFill>
                  <a:schemeClr val="accent1"/>
                </a:solidFill>
                <a:latin typeface="+mn-lt"/>
              </a:rPr>
              <a:t>Check status and download results</a:t>
            </a:r>
            <a:endParaRPr lang="en-US" b="1" dirty="0">
              <a:solidFill>
                <a:schemeClr val="accent1"/>
              </a:solidFill>
              <a:latin typeface="+mn-lt"/>
            </a:endParaRPr>
          </a:p>
        </p:txBody>
      </p:sp>
      <p:pic>
        <p:nvPicPr>
          <p:cNvPr id="3" name="Picture 2">
            <a:extLst>
              <a:ext uri="{FF2B5EF4-FFF2-40B4-BE49-F238E27FC236}">
                <a16:creationId xmlns:a16="http://schemas.microsoft.com/office/drawing/2014/main" id="{75EECB0A-7DE1-3F45-A1D8-6C2BC72C4597}"/>
              </a:ext>
            </a:extLst>
          </p:cNvPr>
          <p:cNvPicPr>
            <a:picLocks noChangeAspect="1"/>
          </p:cNvPicPr>
          <p:nvPr/>
        </p:nvPicPr>
        <p:blipFill>
          <a:blip r:embed="rId2"/>
          <a:stretch>
            <a:fillRect/>
          </a:stretch>
        </p:blipFill>
        <p:spPr>
          <a:xfrm>
            <a:off x="1690645" y="1325562"/>
            <a:ext cx="8637940" cy="2035475"/>
          </a:xfrm>
          <a:prstGeom prst="rect">
            <a:avLst/>
          </a:prstGeom>
        </p:spPr>
      </p:pic>
    </p:spTree>
    <p:extLst>
      <p:ext uri="{BB962C8B-B14F-4D97-AF65-F5344CB8AC3E}">
        <p14:creationId xmlns:p14="http://schemas.microsoft.com/office/powerpoint/2010/main" val="3590692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79" y="0"/>
            <a:ext cx="10515600" cy="1325563"/>
          </a:xfrm>
        </p:spPr>
        <p:txBody>
          <a:bodyPr>
            <a:normAutofit/>
          </a:bodyPr>
          <a:lstStyle/>
          <a:p>
            <a:pPr algn="ctr"/>
            <a:r>
              <a:rPr lang="en-US" sz="4800" b="1" dirty="0">
                <a:solidFill>
                  <a:schemeClr val="accent1"/>
                </a:solidFill>
                <a:latin typeface="+mn-lt"/>
              </a:rPr>
              <a:t>Real traits</a:t>
            </a:r>
          </a:p>
        </p:txBody>
      </p:sp>
      <p:pic>
        <p:nvPicPr>
          <p:cNvPr id="4" name="图片占位符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24158" y="2808205"/>
            <a:ext cx="9143843" cy="3737561"/>
          </a:xfrm>
          <a:prstGeom prst="rect">
            <a:avLst/>
          </a:prstGeom>
        </p:spPr>
      </p:pic>
      <p:cxnSp>
        <p:nvCxnSpPr>
          <p:cNvPr id="5" name="Straight Connector 4">
            <a:extLst>
              <a:ext uri="{FF2B5EF4-FFF2-40B4-BE49-F238E27FC236}">
                <a16:creationId xmlns:a16="http://schemas.microsoft.com/office/drawing/2014/main" id="{FF39CA7E-1B2A-0D48-8EAD-B628EBAF8A01}"/>
              </a:ext>
            </a:extLst>
          </p:cNvPr>
          <p:cNvCxnSpPr>
            <a:cxnSpLocks/>
          </p:cNvCxnSpPr>
          <p:nvPr/>
        </p:nvCxnSpPr>
        <p:spPr>
          <a:xfrm flipH="1">
            <a:off x="2594517" y="2929606"/>
            <a:ext cx="6798296" cy="1218648"/>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137732-EF82-044F-A95F-F42F096195AC}"/>
              </a:ext>
            </a:extLst>
          </p:cNvPr>
          <p:cNvCxnSpPr>
            <a:cxnSpLocks/>
          </p:cNvCxnSpPr>
          <p:nvPr/>
        </p:nvCxnSpPr>
        <p:spPr>
          <a:xfrm flipH="1">
            <a:off x="5281961" y="2929606"/>
            <a:ext cx="4110852" cy="160894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9AFCAC-F149-114D-8813-E303FC387803}"/>
              </a:ext>
            </a:extLst>
          </p:cNvPr>
          <p:cNvCxnSpPr>
            <a:cxnSpLocks/>
          </p:cNvCxnSpPr>
          <p:nvPr/>
        </p:nvCxnSpPr>
        <p:spPr>
          <a:xfrm flipH="1">
            <a:off x="8051181" y="2929606"/>
            <a:ext cx="1341632" cy="1218648"/>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7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96">
            <a:extLst>
              <a:ext uri="{FF2B5EF4-FFF2-40B4-BE49-F238E27FC236}">
                <a16:creationId xmlns:a16="http://schemas.microsoft.com/office/drawing/2014/main" id="{79625215-B954-5C41-A440-EF9B3878DF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761"/>
          <a:stretch/>
        </p:blipFill>
        <p:spPr bwMode="auto">
          <a:xfrm>
            <a:off x="6205320" y="14153"/>
            <a:ext cx="480981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95">
            <a:extLst>
              <a:ext uri="{FF2B5EF4-FFF2-40B4-BE49-F238E27FC236}">
                <a16:creationId xmlns:a16="http://schemas.microsoft.com/office/drawing/2014/main" id="{0C87F2C5-D62F-4A43-B17D-B8C5292C51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786" b="-1"/>
          <a:stretch/>
        </p:blipFill>
        <p:spPr bwMode="auto">
          <a:xfrm>
            <a:off x="6205319" y="2300154"/>
            <a:ext cx="4809811" cy="205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95">
            <a:extLst>
              <a:ext uri="{FF2B5EF4-FFF2-40B4-BE49-F238E27FC236}">
                <a16:creationId xmlns:a16="http://schemas.microsoft.com/office/drawing/2014/main" id="{5F28EC76-9C14-B649-9B8F-384FDBCDA4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4964"/>
          <a:stretch/>
        </p:blipFill>
        <p:spPr bwMode="auto">
          <a:xfrm>
            <a:off x="6205319" y="4438144"/>
            <a:ext cx="4809811" cy="202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96">
            <a:extLst>
              <a:ext uri="{FF2B5EF4-FFF2-40B4-BE49-F238E27FC236}">
                <a16:creationId xmlns:a16="http://schemas.microsoft.com/office/drawing/2014/main" id="{20B64643-2485-844B-89A1-38344F8E67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158"/>
          <a:stretch/>
        </p:blipFill>
        <p:spPr bwMode="auto">
          <a:xfrm>
            <a:off x="1251759" y="14153"/>
            <a:ext cx="480981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95">
            <a:extLst>
              <a:ext uri="{FF2B5EF4-FFF2-40B4-BE49-F238E27FC236}">
                <a16:creationId xmlns:a16="http://schemas.microsoft.com/office/drawing/2014/main" id="{2BC0D3BF-64C5-CD4B-8337-A3221D8FBA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82" b="50055"/>
          <a:stretch/>
        </p:blipFill>
        <p:spPr bwMode="auto">
          <a:xfrm>
            <a:off x="1251759" y="2300153"/>
            <a:ext cx="4809811" cy="213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95">
            <a:extLst>
              <a:ext uri="{FF2B5EF4-FFF2-40B4-BE49-F238E27FC236}">
                <a16:creationId xmlns:a16="http://schemas.microsoft.com/office/drawing/2014/main" id="{1EE04D3C-502E-4047-8ABB-BCAE8B8A84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76" b="49208"/>
          <a:stretch/>
        </p:blipFill>
        <p:spPr bwMode="auto">
          <a:xfrm>
            <a:off x="1326761" y="4438144"/>
            <a:ext cx="4734810" cy="214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828DF30-6D9C-4743-A341-15F0CF5B454E}"/>
              </a:ext>
            </a:extLst>
          </p:cNvPr>
          <p:cNvSpPr/>
          <p:nvPr/>
        </p:nvSpPr>
        <p:spPr>
          <a:xfrm>
            <a:off x="6061570" y="14153"/>
            <a:ext cx="3545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A54E2B-E143-1845-9810-534D522ED158}"/>
              </a:ext>
            </a:extLst>
          </p:cNvPr>
          <p:cNvSpPr txBox="1"/>
          <p:nvPr/>
        </p:nvSpPr>
        <p:spPr>
          <a:xfrm>
            <a:off x="4470246" y="6494528"/>
            <a:ext cx="3891776" cy="369332"/>
          </a:xfrm>
          <a:prstGeom prst="rect">
            <a:avLst/>
          </a:prstGeom>
          <a:noFill/>
        </p:spPr>
        <p:txBody>
          <a:bodyPr wrap="square" rtlCol="0">
            <a:spAutoFit/>
          </a:bodyPr>
          <a:lstStyle/>
          <a:p>
            <a:pPr algn="ctr"/>
            <a:r>
              <a:rPr lang="en-US" dirty="0"/>
              <a:t>Number of genes</a:t>
            </a:r>
          </a:p>
        </p:txBody>
      </p:sp>
      <p:sp>
        <p:nvSpPr>
          <p:cNvPr id="4" name="TextBox 3">
            <a:extLst>
              <a:ext uri="{FF2B5EF4-FFF2-40B4-BE49-F238E27FC236}">
                <a16:creationId xmlns:a16="http://schemas.microsoft.com/office/drawing/2014/main" id="{22435396-C0CE-6244-B568-E7E56A8EE29F}"/>
              </a:ext>
            </a:extLst>
          </p:cNvPr>
          <p:cNvSpPr txBox="1"/>
          <p:nvPr/>
        </p:nvSpPr>
        <p:spPr>
          <a:xfrm rot="16200000" flipH="1">
            <a:off x="10704496" y="1091020"/>
            <a:ext cx="990601" cy="369332"/>
          </a:xfrm>
          <a:prstGeom prst="rect">
            <a:avLst/>
          </a:prstGeom>
          <a:noFill/>
        </p:spPr>
        <p:txBody>
          <a:bodyPr wrap="square" rtlCol="0">
            <a:spAutoFit/>
          </a:bodyPr>
          <a:lstStyle/>
          <a:p>
            <a:pPr algn="ctr"/>
            <a:r>
              <a:rPr lang="en-US" dirty="0"/>
              <a:t>Maize</a:t>
            </a:r>
          </a:p>
        </p:txBody>
      </p:sp>
      <p:sp>
        <p:nvSpPr>
          <p:cNvPr id="11" name="TextBox 10">
            <a:extLst>
              <a:ext uri="{FF2B5EF4-FFF2-40B4-BE49-F238E27FC236}">
                <a16:creationId xmlns:a16="http://schemas.microsoft.com/office/drawing/2014/main" id="{A40AC43B-52E1-BD41-A5CA-B878C4511695}"/>
              </a:ext>
            </a:extLst>
          </p:cNvPr>
          <p:cNvSpPr txBox="1"/>
          <p:nvPr/>
        </p:nvSpPr>
        <p:spPr>
          <a:xfrm rot="16200000" flipH="1">
            <a:off x="10704497" y="3141147"/>
            <a:ext cx="990601" cy="369332"/>
          </a:xfrm>
          <a:prstGeom prst="rect">
            <a:avLst/>
          </a:prstGeom>
          <a:noFill/>
        </p:spPr>
        <p:txBody>
          <a:bodyPr wrap="square" rtlCol="0">
            <a:spAutoFit/>
          </a:bodyPr>
          <a:lstStyle/>
          <a:p>
            <a:pPr algn="ctr"/>
            <a:r>
              <a:rPr lang="en-US" dirty="0"/>
              <a:t>Mice</a:t>
            </a:r>
          </a:p>
        </p:txBody>
      </p:sp>
      <p:sp>
        <p:nvSpPr>
          <p:cNvPr id="12" name="TextBox 11">
            <a:extLst>
              <a:ext uri="{FF2B5EF4-FFF2-40B4-BE49-F238E27FC236}">
                <a16:creationId xmlns:a16="http://schemas.microsoft.com/office/drawing/2014/main" id="{192FD5BF-DBD4-F44F-A8E7-3B38CF50B89B}"/>
              </a:ext>
            </a:extLst>
          </p:cNvPr>
          <p:cNvSpPr txBox="1"/>
          <p:nvPr/>
        </p:nvSpPr>
        <p:spPr>
          <a:xfrm rot="16200000" flipH="1">
            <a:off x="10704495" y="5301271"/>
            <a:ext cx="990601" cy="369332"/>
          </a:xfrm>
          <a:prstGeom prst="rect">
            <a:avLst/>
          </a:prstGeom>
          <a:noFill/>
        </p:spPr>
        <p:txBody>
          <a:bodyPr wrap="square" rtlCol="0">
            <a:spAutoFit/>
          </a:bodyPr>
          <a:lstStyle/>
          <a:p>
            <a:pPr algn="ctr"/>
            <a:r>
              <a:rPr lang="en-US" dirty="0"/>
              <a:t>Pine</a:t>
            </a:r>
          </a:p>
        </p:txBody>
      </p:sp>
      <p:sp>
        <p:nvSpPr>
          <p:cNvPr id="13" name="Title 2">
            <a:extLst>
              <a:ext uri="{FF2B5EF4-FFF2-40B4-BE49-F238E27FC236}">
                <a16:creationId xmlns:a16="http://schemas.microsoft.com/office/drawing/2014/main" id="{2EA0FB0A-A435-D348-80CD-D4D257985884}"/>
              </a:ext>
            </a:extLst>
          </p:cNvPr>
          <p:cNvSpPr>
            <a:spLocks noGrp="1"/>
          </p:cNvSpPr>
          <p:nvPr>
            <p:ph type="title"/>
          </p:nvPr>
        </p:nvSpPr>
        <p:spPr>
          <a:xfrm rot="16200000">
            <a:off x="-2805962" y="3094831"/>
            <a:ext cx="6843847" cy="710798"/>
          </a:xfrm>
        </p:spPr>
        <p:txBody>
          <a:bodyPr>
            <a:noAutofit/>
          </a:bodyPr>
          <a:lstStyle/>
          <a:p>
            <a:pPr algn="ctr"/>
            <a:r>
              <a:rPr lang="en-US" altLang="zh-CN" sz="4800" b="1" dirty="0" err="1">
                <a:solidFill>
                  <a:schemeClr val="accent1"/>
                </a:solidFill>
                <a:latin typeface="+mn-lt"/>
              </a:rPr>
              <a:t>mMAP</a:t>
            </a:r>
            <a:r>
              <a:rPr lang="en-US" altLang="zh-CN" sz="4800" b="1" dirty="0">
                <a:solidFill>
                  <a:schemeClr val="accent1"/>
                </a:solidFill>
                <a:latin typeface="+mn-lt"/>
              </a:rPr>
              <a:t> stays on the top</a:t>
            </a:r>
            <a:endParaRPr lang="en-US" sz="4800" b="1" dirty="0">
              <a:solidFill>
                <a:schemeClr val="accent1"/>
              </a:solidFill>
              <a:latin typeface="+mn-lt"/>
            </a:endParaRPr>
          </a:p>
        </p:txBody>
      </p:sp>
    </p:spTree>
    <p:extLst>
      <p:ext uri="{BB962C8B-B14F-4D97-AF65-F5344CB8AC3E}">
        <p14:creationId xmlns:p14="http://schemas.microsoft.com/office/powerpoint/2010/main" val="255636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a:bodyPr>
          <a:lstStyle/>
          <a:p>
            <a:pPr algn="ctr"/>
            <a:r>
              <a:rPr lang="en-US" b="1" dirty="0">
                <a:solidFill>
                  <a:schemeClr val="accent1"/>
                </a:solidFill>
                <a:latin typeface="+mn-lt"/>
              </a:rPr>
              <a:t>Import data and simulate phenotype</a:t>
            </a:r>
          </a:p>
        </p:txBody>
      </p:sp>
      <p:sp>
        <p:nvSpPr>
          <p:cNvPr id="2" name="Rectangle 1"/>
          <p:cNvSpPr/>
          <p:nvPr/>
        </p:nvSpPr>
        <p:spPr>
          <a:xfrm>
            <a:off x="982101" y="1325563"/>
            <a:ext cx="9836214" cy="5232202"/>
          </a:xfrm>
          <a:prstGeom prst="rect">
            <a:avLst/>
          </a:prstGeom>
        </p:spPr>
        <p:txBody>
          <a:bodyPr wrap="square">
            <a:spAutoFit/>
          </a:bodyPr>
          <a:lstStyle/>
          <a:p>
            <a:r>
              <a:rPr lang="en-US" dirty="0">
                <a:solidFill>
                  <a:srgbClr val="3E3E3E"/>
                </a:solidFill>
                <a:latin typeface="Candara" charset="0"/>
              </a:rPr>
              <a:t>source("http://</a:t>
            </a:r>
            <a:r>
              <a:rPr lang="en-US" dirty="0" err="1">
                <a:solidFill>
                  <a:srgbClr val="3E3E3E"/>
                </a:solidFill>
                <a:latin typeface="Candara" charset="0"/>
              </a:rPr>
              <a:t>zzlab.net</a:t>
            </a:r>
            <a:r>
              <a:rPr lang="en-US" dirty="0">
                <a:solidFill>
                  <a:srgbClr val="3E3E3E"/>
                </a:solidFill>
                <a:latin typeface="Candara" charset="0"/>
              </a:rPr>
              <a:t>/GAPIT/</a:t>
            </a:r>
            <a:r>
              <a:rPr lang="en-US" dirty="0" err="1">
                <a:solidFill>
                  <a:srgbClr val="3E3E3E"/>
                </a:solidFill>
                <a:latin typeface="Candara" charset="0"/>
              </a:rPr>
              <a:t>GAPIT.library.R</a:t>
            </a:r>
            <a:r>
              <a:rPr lang="en-US" dirty="0">
                <a:solidFill>
                  <a:srgbClr val="3E3E3E"/>
                </a:solidFill>
                <a:latin typeface="Candara" charset="0"/>
              </a:rPr>
              <a:t>")</a:t>
            </a:r>
          </a:p>
          <a:p>
            <a:r>
              <a:rPr lang="en-US" dirty="0">
                <a:solidFill>
                  <a:srgbClr val="060087"/>
                </a:solidFill>
                <a:latin typeface="Candara" charset="0"/>
              </a:rPr>
              <a:t>source(</a:t>
            </a:r>
            <a:r>
              <a:rPr lang="en-US" dirty="0">
                <a:solidFill>
                  <a:srgbClr val="9E0003"/>
                </a:solidFill>
                <a:latin typeface="Candara" charset="0"/>
              </a:rPr>
              <a:t>"http://</a:t>
            </a:r>
            <a:r>
              <a:rPr lang="en-US" dirty="0" err="1">
                <a:solidFill>
                  <a:srgbClr val="9E0003"/>
                </a:solidFill>
                <a:latin typeface="Candara" charset="0"/>
              </a:rPr>
              <a:t>www.zzlab.net</a:t>
            </a:r>
            <a:r>
              <a:rPr lang="en-US" dirty="0">
                <a:solidFill>
                  <a:srgbClr val="9E0003"/>
                </a:solidFill>
                <a:latin typeface="Candara" charset="0"/>
              </a:rPr>
              <a:t>/GAPIT/</a:t>
            </a:r>
            <a:r>
              <a:rPr lang="en-US" dirty="0" err="1">
                <a:solidFill>
                  <a:srgbClr val="9E0003"/>
                </a:solidFill>
                <a:latin typeface="Candara" charset="0"/>
              </a:rPr>
              <a:t>gapit_functions.txt</a:t>
            </a:r>
            <a:r>
              <a:rPr lang="en-US" dirty="0">
                <a:solidFill>
                  <a:srgbClr val="9E0003"/>
                </a:solidFill>
                <a:latin typeface="Candara" charset="0"/>
              </a:rPr>
              <a:t>"</a:t>
            </a:r>
            <a:r>
              <a:rPr lang="en-US" dirty="0">
                <a:solidFill>
                  <a:srgbClr val="060087"/>
                </a:solidFill>
                <a:latin typeface="Candara" charset="0"/>
              </a:rPr>
              <a:t>)</a:t>
            </a:r>
          </a:p>
          <a:p>
            <a:r>
              <a:rPr lang="en-US" dirty="0" err="1">
                <a:solidFill>
                  <a:schemeClr val="tx1">
                    <a:lumMod val="75000"/>
                    <a:lumOff val="25000"/>
                  </a:schemeClr>
                </a:solidFill>
                <a:latin typeface="Candara" charset="0"/>
              </a:rPr>
              <a:t>myGD</a:t>
            </a:r>
            <a:r>
              <a:rPr lang="en-US" dirty="0">
                <a:solidFill>
                  <a:schemeClr val="tx1">
                    <a:lumMod val="75000"/>
                    <a:lumOff val="25000"/>
                  </a:schemeClr>
                </a:solidFill>
                <a:latin typeface="Candara" charset="0"/>
              </a:rPr>
              <a:t>=</a:t>
            </a:r>
            <a:r>
              <a:rPr lang="en-US" dirty="0" err="1">
                <a:solidFill>
                  <a:schemeClr val="tx1">
                    <a:lumMod val="75000"/>
                    <a:lumOff val="25000"/>
                  </a:schemeClr>
                </a:solidFill>
                <a:latin typeface="Candara" charset="0"/>
              </a:rPr>
              <a:t>read.table</a:t>
            </a:r>
            <a:r>
              <a:rPr lang="en-US" dirty="0">
                <a:solidFill>
                  <a:schemeClr val="tx1">
                    <a:lumMod val="75000"/>
                    <a:lumOff val="25000"/>
                  </a:schemeClr>
                </a:solidFill>
                <a:latin typeface="Candara" charset="0"/>
              </a:rPr>
              <a:t>(file="http://</a:t>
            </a:r>
            <a:r>
              <a:rPr lang="en-US" dirty="0" err="1">
                <a:solidFill>
                  <a:schemeClr val="tx1">
                    <a:lumMod val="75000"/>
                    <a:lumOff val="25000"/>
                  </a:schemeClr>
                </a:solidFill>
                <a:latin typeface="Candara" charset="0"/>
              </a:rPr>
              <a:t>zzlab.net</a:t>
            </a:r>
            <a:r>
              <a:rPr lang="en-US" dirty="0">
                <a:solidFill>
                  <a:schemeClr val="tx1">
                    <a:lumMod val="75000"/>
                    <a:lumOff val="25000"/>
                  </a:schemeClr>
                </a:solidFill>
                <a:latin typeface="Candara" charset="0"/>
              </a:rPr>
              <a:t>/GAPIT/data/</a:t>
            </a:r>
            <a:r>
              <a:rPr lang="en-US" dirty="0" err="1">
                <a:solidFill>
                  <a:schemeClr val="tx1">
                    <a:lumMod val="75000"/>
                    <a:lumOff val="25000"/>
                  </a:schemeClr>
                </a:solidFill>
                <a:latin typeface="Candara" charset="0"/>
              </a:rPr>
              <a:t>mdp_numeric.txt",head</a:t>
            </a:r>
            <a:r>
              <a:rPr lang="en-US" dirty="0">
                <a:solidFill>
                  <a:schemeClr val="tx1">
                    <a:lumMod val="75000"/>
                    <a:lumOff val="25000"/>
                  </a:schemeClr>
                </a:solidFill>
                <a:latin typeface="Candara" charset="0"/>
              </a:rPr>
              <a:t>=T)</a:t>
            </a:r>
          </a:p>
          <a:p>
            <a:r>
              <a:rPr lang="en-US" dirty="0" err="1">
                <a:solidFill>
                  <a:schemeClr val="tx1">
                    <a:lumMod val="75000"/>
                    <a:lumOff val="25000"/>
                  </a:schemeClr>
                </a:solidFill>
                <a:latin typeface="Candara" charset="0"/>
              </a:rPr>
              <a:t>myGM</a:t>
            </a:r>
            <a:r>
              <a:rPr lang="en-US" dirty="0">
                <a:solidFill>
                  <a:schemeClr val="tx1">
                    <a:lumMod val="75000"/>
                    <a:lumOff val="25000"/>
                  </a:schemeClr>
                </a:solidFill>
                <a:latin typeface="Candara" charset="0"/>
              </a:rPr>
              <a:t>=</a:t>
            </a:r>
            <a:r>
              <a:rPr lang="en-US" dirty="0" err="1">
                <a:solidFill>
                  <a:schemeClr val="tx1">
                    <a:lumMod val="75000"/>
                    <a:lumOff val="25000"/>
                  </a:schemeClr>
                </a:solidFill>
                <a:latin typeface="Candara" charset="0"/>
              </a:rPr>
              <a:t>read.table</a:t>
            </a:r>
            <a:r>
              <a:rPr lang="en-US" dirty="0">
                <a:solidFill>
                  <a:schemeClr val="tx1">
                    <a:lumMod val="75000"/>
                    <a:lumOff val="25000"/>
                  </a:schemeClr>
                </a:solidFill>
                <a:latin typeface="Candara" charset="0"/>
              </a:rPr>
              <a:t>(file="http://</a:t>
            </a:r>
            <a:r>
              <a:rPr lang="en-US" dirty="0" err="1">
                <a:solidFill>
                  <a:schemeClr val="tx1">
                    <a:lumMod val="75000"/>
                    <a:lumOff val="25000"/>
                  </a:schemeClr>
                </a:solidFill>
                <a:latin typeface="Candara" charset="0"/>
              </a:rPr>
              <a:t>zzlab.net</a:t>
            </a:r>
            <a:r>
              <a:rPr lang="en-US" dirty="0">
                <a:solidFill>
                  <a:schemeClr val="tx1">
                    <a:lumMod val="75000"/>
                    <a:lumOff val="25000"/>
                  </a:schemeClr>
                </a:solidFill>
                <a:latin typeface="Candara" charset="0"/>
              </a:rPr>
              <a:t>/GAPIT/data/</a:t>
            </a:r>
            <a:r>
              <a:rPr lang="en-US" dirty="0" err="1">
                <a:solidFill>
                  <a:schemeClr val="tx1">
                    <a:lumMod val="75000"/>
                    <a:lumOff val="25000"/>
                  </a:schemeClr>
                </a:solidFill>
                <a:latin typeface="Candara" charset="0"/>
              </a:rPr>
              <a:t>mdp_SNP_information.txt",head</a:t>
            </a:r>
            <a:r>
              <a:rPr lang="en-US" dirty="0">
                <a:solidFill>
                  <a:schemeClr val="tx1">
                    <a:lumMod val="75000"/>
                    <a:lumOff val="25000"/>
                  </a:schemeClr>
                </a:solidFill>
                <a:latin typeface="Candara" charset="0"/>
              </a:rPr>
              <a:t>=T)</a:t>
            </a:r>
          </a:p>
          <a:p>
            <a:r>
              <a:rPr lang="en-US" dirty="0" err="1">
                <a:solidFill>
                  <a:schemeClr val="tx1">
                    <a:lumMod val="75000"/>
                    <a:lumOff val="25000"/>
                  </a:schemeClr>
                </a:solidFill>
                <a:latin typeface="Candara" charset="0"/>
              </a:rPr>
              <a:t>myCV</a:t>
            </a:r>
            <a:r>
              <a:rPr lang="en-US" dirty="0">
                <a:solidFill>
                  <a:schemeClr val="tx1">
                    <a:lumMod val="75000"/>
                    <a:lumOff val="25000"/>
                  </a:schemeClr>
                </a:solidFill>
                <a:latin typeface="Candara" charset="0"/>
              </a:rPr>
              <a:t>=</a:t>
            </a:r>
            <a:r>
              <a:rPr lang="en-US" dirty="0" err="1">
                <a:solidFill>
                  <a:schemeClr val="tx1">
                    <a:lumMod val="75000"/>
                    <a:lumOff val="25000"/>
                  </a:schemeClr>
                </a:solidFill>
                <a:latin typeface="Candara" charset="0"/>
              </a:rPr>
              <a:t>read.table</a:t>
            </a:r>
            <a:r>
              <a:rPr lang="en-US" dirty="0">
                <a:solidFill>
                  <a:schemeClr val="tx1">
                    <a:lumMod val="75000"/>
                    <a:lumOff val="25000"/>
                  </a:schemeClr>
                </a:solidFill>
                <a:latin typeface="Candara" charset="0"/>
              </a:rPr>
              <a:t>(file="http://</a:t>
            </a:r>
            <a:r>
              <a:rPr lang="en-US" dirty="0" err="1">
                <a:solidFill>
                  <a:schemeClr val="tx1">
                    <a:lumMod val="75000"/>
                    <a:lumOff val="25000"/>
                  </a:schemeClr>
                </a:solidFill>
                <a:latin typeface="Candara" charset="0"/>
              </a:rPr>
              <a:t>zzlab.net</a:t>
            </a:r>
            <a:r>
              <a:rPr lang="en-US" dirty="0">
                <a:solidFill>
                  <a:schemeClr val="tx1">
                    <a:lumMod val="75000"/>
                    <a:lumOff val="25000"/>
                  </a:schemeClr>
                </a:solidFill>
                <a:latin typeface="Candara" charset="0"/>
              </a:rPr>
              <a:t>/GAPIT/data/</a:t>
            </a:r>
            <a:r>
              <a:rPr lang="en-US" dirty="0" err="1">
                <a:solidFill>
                  <a:schemeClr val="tx1">
                    <a:lumMod val="75000"/>
                    <a:lumOff val="25000"/>
                  </a:schemeClr>
                </a:solidFill>
                <a:latin typeface="Candara" charset="0"/>
              </a:rPr>
              <a:t>mdp_env.txt",head</a:t>
            </a:r>
            <a:r>
              <a:rPr lang="en-US" dirty="0">
                <a:solidFill>
                  <a:schemeClr val="tx1">
                    <a:lumMod val="75000"/>
                    <a:lumOff val="25000"/>
                  </a:schemeClr>
                </a:solidFill>
                <a:latin typeface="Candara" charset="0"/>
              </a:rPr>
              <a:t>=T)</a:t>
            </a:r>
          </a:p>
          <a:p>
            <a:endParaRPr lang="en-US" dirty="0">
              <a:solidFill>
                <a:schemeClr val="tx1">
                  <a:lumMod val="75000"/>
                  <a:lumOff val="25000"/>
                </a:schemeClr>
              </a:solidFill>
              <a:latin typeface="Candara" charset="0"/>
            </a:endParaRPr>
          </a:p>
          <a:p>
            <a:r>
              <a:rPr lang="en-US" dirty="0">
                <a:solidFill>
                  <a:schemeClr val="tx1">
                    <a:lumMod val="75000"/>
                    <a:lumOff val="25000"/>
                  </a:schemeClr>
                </a:solidFill>
                <a:latin typeface="Candara" charset="0"/>
              </a:rPr>
              <a:t>#</a:t>
            </a:r>
            <a:r>
              <a:rPr lang="en-US" dirty="0" err="1">
                <a:solidFill>
                  <a:schemeClr val="tx1">
                    <a:lumMod val="75000"/>
                    <a:lumOff val="25000"/>
                  </a:schemeClr>
                </a:solidFill>
                <a:latin typeface="Candara" charset="0"/>
              </a:rPr>
              <a:t>Simultate</a:t>
            </a:r>
            <a:r>
              <a:rPr lang="en-US" dirty="0">
                <a:solidFill>
                  <a:schemeClr val="tx1">
                    <a:lumMod val="75000"/>
                    <a:lumOff val="25000"/>
                  </a:schemeClr>
                </a:solidFill>
                <a:latin typeface="Candara" charset="0"/>
              </a:rPr>
              <a:t> 10 QTN on the first half chromosomes</a:t>
            </a:r>
          </a:p>
          <a:p>
            <a:r>
              <a:rPr lang="pt-BR" dirty="0" err="1">
                <a:solidFill>
                  <a:schemeClr val="tx1">
                    <a:lumMod val="75000"/>
                    <a:lumOff val="25000"/>
                  </a:schemeClr>
                </a:solidFill>
                <a:latin typeface="Candara" charset="0"/>
              </a:rPr>
              <a:t>X</a:t>
            </a:r>
            <a:r>
              <a:rPr lang="pt-BR" dirty="0">
                <a:solidFill>
                  <a:schemeClr val="tx1">
                    <a:lumMod val="75000"/>
                    <a:lumOff val="25000"/>
                  </a:schemeClr>
                </a:solidFill>
                <a:latin typeface="Candara" charset="0"/>
              </a:rPr>
              <a:t>=</a:t>
            </a:r>
            <a:r>
              <a:rPr lang="pt-BR" dirty="0" err="1">
                <a:solidFill>
                  <a:schemeClr val="tx1">
                    <a:lumMod val="75000"/>
                    <a:lumOff val="25000"/>
                  </a:schemeClr>
                </a:solidFill>
                <a:latin typeface="Candara" charset="0"/>
              </a:rPr>
              <a:t>myGD</a:t>
            </a:r>
            <a:r>
              <a:rPr lang="pt-BR" dirty="0">
                <a:solidFill>
                  <a:schemeClr val="tx1">
                    <a:lumMod val="75000"/>
                    <a:lumOff val="25000"/>
                  </a:schemeClr>
                </a:solidFill>
                <a:latin typeface="Candara" charset="0"/>
              </a:rPr>
              <a:t>[,-1]</a:t>
            </a:r>
          </a:p>
          <a:p>
            <a:r>
              <a:rPr lang="pt-BR" dirty="0">
                <a:solidFill>
                  <a:schemeClr val="tx1">
                    <a:lumMod val="75000"/>
                    <a:lumOff val="25000"/>
                  </a:schemeClr>
                </a:solidFill>
                <a:latin typeface="Candara" charset="0"/>
              </a:rPr>
              <a:t>index1to5=</a:t>
            </a:r>
            <a:r>
              <a:rPr lang="pt-BR" dirty="0" err="1">
                <a:solidFill>
                  <a:schemeClr val="tx1">
                    <a:lumMod val="75000"/>
                    <a:lumOff val="25000"/>
                  </a:schemeClr>
                </a:solidFill>
                <a:latin typeface="Candara" charset="0"/>
              </a:rPr>
              <a:t>myGM</a:t>
            </a:r>
            <a:r>
              <a:rPr lang="pt-BR" dirty="0">
                <a:solidFill>
                  <a:schemeClr val="tx1">
                    <a:lumMod val="75000"/>
                    <a:lumOff val="25000"/>
                  </a:schemeClr>
                </a:solidFill>
                <a:latin typeface="Candara" charset="0"/>
              </a:rPr>
              <a:t>[,2]&lt;6</a:t>
            </a:r>
          </a:p>
          <a:p>
            <a:r>
              <a:rPr lang="pt-BR" dirty="0">
                <a:solidFill>
                  <a:schemeClr val="tx1">
                    <a:lumMod val="75000"/>
                    <a:lumOff val="25000"/>
                  </a:schemeClr>
                </a:solidFill>
                <a:latin typeface="Candara" charset="0"/>
              </a:rPr>
              <a:t>X1to5 = </a:t>
            </a:r>
            <a:r>
              <a:rPr lang="pt-BR" dirty="0" err="1">
                <a:solidFill>
                  <a:schemeClr val="tx1">
                    <a:lumMod val="75000"/>
                    <a:lumOff val="25000"/>
                  </a:schemeClr>
                </a:solidFill>
                <a:latin typeface="Candara" charset="0"/>
              </a:rPr>
              <a:t>X</a:t>
            </a:r>
            <a:r>
              <a:rPr lang="pt-BR" dirty="0">
                <a:solidFill>
                  <a:schemeClr val="tx1">
                    <a:lumMod val="75000"/>
                    <a:lumOff val="25000"/>
                  </a:schemeClr>
                </a:solidFill>
                <a:latin typeface="Candara" charset="0"/>
              </a:rPr>
              <a:t>[,index1to5]</a:t>
            </a:r>
          </a:p>
          <a:p>
            <a:r>
              <a:rPr lang="pt-BR" dirty="0">
                <a:solidFill>
                  <a:schemeClr val="tx1">
                    <a:lumMod val="75000"/>
                    <a:lumOff val="25000"/>
                  </a:schemeClr>
                </a:solidFill>
                <a:latin typeface="Candara" charset="0"/>
              </a:rPr>
              <a:t>taxa=</a:t>
            </a:r>
            <a:r>
              <a:rPr lang="pt-BR" dirty="0" err="1">
                <a:solidFill>
                  <a:schemeClr val="tx1">
                    <a:lumMod val="75000"/>
                    <a:lumOff val="25000"/>
                  </a:schemeClr>
                </a:solidFill>
                <a:latin typeface="Candara" charset="0"/>
              </a:rPr>
              <a:t>myGD</a:t>
            </a:r>
            <a:r>
              <a:rPr lang="pt-BR" dirty="0">
                <a:solidFill>
                  <a:schemeClr val="tx1">
                    <a:lumMod val="75000"/>
                    <a:lumOff val="25000"/>
                  </a:schemeClr>
                </a:solidFill>
                <a:latin typeface="Candara" charset="0"/>
              </a:rPr>
              <a:t>[,1]</a:t>
            </a:r>
          </a:p>
          <a:p>
            <a:r>
              <a:rPr lang="en-US" dirty="0" err="1">
                <a:solidFill>
                  <a:schemeClr val="tx1">
                    <a:lumMod val="75000"/>
                    <a:lumOff val="25000"/>
                  </a:schemeClr>
                </a:solidFill>
                <a:latin typeface="Candara" charset="0"/>
              </a:rPr>
              <a:t>GD.candidate</a:t>
            </a:r>
            <a:r>
              <a:rPr lang="en-US" dirty="0">
                <a:solidFill>
                  <a:schemeClr val="tx1">
                    <a:lumMod val="75000"/>
                    <a:lumOff val="25000"/>
                  </a:schemeClr>
                </a:solidFill>
                <a:latin typeface="Candara" charset="0"/>
              </a:rPr>
              <a:t>=</a:t>
            </a:r>
            <a:r>
              <a:rPr lang="en-US" dirty="0" err="1">
                <a:solidFill>
                  <a:schemeClr val="tx1">
                    <a:lumMod val="75000"/>
                    <a:lumOff val="25000"/>
                  </a:schemeClr>
                </a:solidFill>
                <a:latin typeface="Candara" charset="0"/>
              </a:rPr>
              <a:t>cbind</a:t>
            </a:r>
            <a:r>
              <a:rPr lang="en-US" dirty="0">
                <a:solidFill>
                  <a:schemeClr val="tx1">
                    <a:lumMod val="75000"/>
                    <a:lumOff val="25000"/>
                  </a:schemeClr>
                </a:solidFill>
                <a:latin typeface="Candara" charset="0"/>
              </a:rPr>
              <a:t>(taxa,X1to5)</a:t>
            </a:r>
          </a:p>
          <a:p>
            <a:r>
              <a:rPr lang="pt-BR" dirty="0" err="1">
                <a:solidFill>
                  <a:schemeClr val="tx1">
                    <a:lumMod val="75000"/>
                    <a:lumOff val="25000"/>
                  </a:schemeClr>
                </a:solidFill>
                <a:latin typeface="Candara" charset="0"/>
              </a:rPr>
              <a:t>nqtn</a:t>
            </a:r>
            <a:r>
              <a:rPr lang="pt-BR" dirty="0">
                <a:solidFill>
                  <a:schemeClr val="tx1">
                    <a:lumMod val="75000"/>
                    <a:lumOff val="25000"/>
                  </a:schemeClr>
                </a:solidFill>
                <a:latin typeface="Candara" charset="0"/>
              </a:rPr>
              <a:t>=</a:t>
            </a:r>
            <a:r>
              <a:rPr lang="pt-BR" sz="2800" dirty="0">
                <a:solidFill>
                  <a:srgbClr val="FF0000"/>
                </a:solidFill>
                <a:latin typeface="Candara" charset="0"/>
              </a:rPr>
              <a:t>10</a:t>
            </a:r>
          </a:p>
          <a:p>
            <a:endParaRPr lang="pt-BR" dirty="0">
              <a:solidFill>
                <a:schemeClr val="tx1">
                  <a:lumMod val="75000"/>
                  <a:lumOff val="25000"/>
                </a:schemeClr>
              </a:solidFill>
              <a:latin typeface="Candara" charset="0"/>
            </a:endParaRPr>
          </a:p>
          <a:p>
            <a:r>
              <a:rPr lang="en-US" dirty="0" err="1">
                <a:solidFill>
                  <a:schemeClr val="tx1">
                    <a:lumMod val="75000"/>
                    <a:lumOff val="25000"/>
                  </a:schemeClr>
                </a:solidFill>
                <a:latin typeface="Candara" charset="0"/>
              </a:rPr>
              <a:t>setwd</a:t>
            </a:r>
            <a:r>
              <a:rPr lang="en-US" dirty="0">
                <a:solidFill>
                  <a:schemeClr val="tx1">
                    <a:lumMod val="75000"/>
                    <a:lumOff val="25000"/>
                  </a:schemeClr>
                </a:solidFill>
                <a:latin typeface="Candara" charset="0"/>
              </a:rPr>
              <a:t>("~/Desktop/temp")</a:t>
            </a:r>
            <a:endParaRPr lang="is-IS" dirty="0">
              <a:solidFill>
                <a:schemeClr val="tx1">
                  <a:lumMod val="75000"/>
                  <a:lumOff val="25000"/>
                </a:schemeClr>
              </a:solidFill>
              <a:latin typeface="Candara" charset="0"/>
            </a:endParaRPr>
          </a:p>
          <a:p>
            <a:r>
              <a:rPr lang="is-IS" dirty="0">
                <a:solidFill>
                  <a:schemeClr val="tx1">
                    <a:lumMod val="75000"/>
                    <a:lumOff val="25000"/>
                  </a:schemeClr>
                </a:solidFill>
                <a:latin typeface="Candara" charset="0"/>
              </a:rPr>
              <a:t>set.seed(99164)</a:t>
            </a:r>
          </a:p>
          <a:p>
            <a:r>
              <a:rPr lang="en-US" dirty="0" err="1">
                <a:solidFill>
                  <a:schemeClr val="tx1">
                    <a:lumMod val="75000"/>
                    <a:lumOff val="25000"/>
                  </a:schemeClr>
                </a:solidFill>
                <a:latin typeface="Candara" charset="0"/>
              </a:rPr>
              <a:t>mySim</a:t>
            </a:r>
            <a:r>
              <a:rPr lang="en-US" dirty="0">
                <a:solidFill>
                  <a:schemeClr val="tx1">
                    <a:lumMod val="75000"/>
                    <a:lumOff val="25000"/>
                  </a:schemeClr>
                </a:solidFill>
                <a:latin typeface="Candara" charset="0"/>
              </a:rPr>
              <a:t>=</a:t>
            </a:r>
            <a:r>
              <a:rPr lang="en-US" dirty="0" err="1">
                <a:solidFill>
                  <a:schemeClr val="tx1">
                    <a:lumMod val="75000"/>
                    <a:lumOff val="25000"/>
                  </a:schemeClr>
                </a:solidFill>
                <a:latin typeface="Candara" charset="0"/>
              </a:rPr>
              <a:t>GAPIT.Phenotype.Simulation</a:t>
            </a:r>
            <a:r>
              <a:rPr lang="en-US" dirty="0">
                <a:solidFill>
                  <a:schemeClr val="tx1">
                    <a:lumMod val="75000"/>
                    <a:lumOff val="25000"/>
                  </a:schemeClr>
                </a:solidFill>
                <a:latin typeface="Candara" charset="0"/>
              </a:rPr>
              <a:t>(GD=</a:t>
            </a:r>
            <a:r>
              <a:rPr lang="en-US" dirty="0" err="1">
                <a:solidFill>
                  <a:schemeClr val="tx1">
                    <a:lumMod val="75000"/>
                    <a:lumOff val="25000"/>
                  </a:schemeClr>
                </a:solidFill>
                <a:latin typeface="Candara" charset="0"/>
              </a:rPr>
              <a:t>GD.candidate,GM</a:t>
            </a:r>
            <a:r>
              <a:rPr lang="en-US" dirty="0">
                <a:solidFill>
                  <a:schemeClr val="tx1">
                    <a:lumMod val="75000"/>
                    <a:lumOff val="25000"/>
                  </a:schemeClr>
                </a:solidFill>
                <a:latin typeface="Candara" charset="0"/>
              </a:rPr>
              <a:t>=</a:t>
            </a:r>
            <a:r>
              <a:rPr lang="en-US" dirty="0" err="1">
                <a:solidFill>
                  <a:schemeClr val="tx1">
                    <a:lumMod val="75000"/>
                    <a:lumOff val="25000"/>
                  </a:schemeClr>
                </a:solidFill>
                <a:latin typeface="Candara" charset="0"/>
              </a:rPr>
              <a:t>myGM</a:t>
            </a:r>
            <a:r>
              <a:rPr lang="en-US" dirty="0">
                <a:solidFill>
                  <a:schemeClr val="tx1">
                    <a:lumMod val="75000"/>
                    <a:lumOff val="25000"/>
                  </a:schemeClr>
                </a:solidFill>
                <a:latin typeface="Candara" charset="0"/>
              </a:rPr>
              <a:t>[index1to5,],h2=.75,NQTN=</a:t>
            </a:r>
            <a:r>
              <a:rPr lang="en-US" dirty="0" err="1">
                <a:latin typeface="Candara" charset="0"/>
              </a:rPr>
              <a:t>nqtn</a:t>
            </a:r>
            <a:r>
              <a:rPr lang="en-US" dirty="0">
                <a:solidFill>
                  <a:schemeClr val="tx1">
                    <a:lumMod val="75000"/>
                    <a:lumOff val="25000"/>
                  </a:schemeClr>
                </a:solidFill>
                <a:latin typeface="Candara" charset="0"/>
              </a:rPr>
              <a:t>, </a:t>
            </a:r>
            <a:r>
              <a:rPr lang="en-US" dirty="0" err="1">
                <a:solidFill>
                  <a:schemeClr val="tx1">
                    <a:lumMod val="75000"/>
                    <a:lumOff val="25000"/>
                  </a:schemeClr>
                </a:solidFill>
                <a:latin typeface="Candara" charset="0"/>
              </a:rPr>
              <a:t>effectunit</a:t>
            </a:r>
            <a:r>
              <a:rPr lang="en-US" dirty="0">
                <a:solidFill>
                  <a:schemeClr val="tx1">
                    <a:lumMod val="75000"/>
                    <a:lumOff val="25000"/>
                  </a:schemeClr>
                </a:solidFill>
                <a:latin typeface="Candara" charset="0"/>
              </a:rPr>
              <a:t> =.95,QTNDist="</a:t>
            </a:r>
            <a:r>
              <a:rPr lang="en-US" dirty="0" err="1">
                <a:solidFill>
                  <a:schemeClr val="tx1">
                    <a:lumMod val="75000"/>
                    <a:lumOff val="25000"/>
                  </a:schemeClr>
                </a:solidFill>
                <a:latin typeface="Candara" charset="0"/>
              </a:rPr>
              <a:t>normal",CV</a:t>
            </a:r>
            <a:r>
              <a:rPr lang="en-US" dirty="0">
                <a:solidFill>
                  <a:schemeClr val="tx1">
                    <a:lumMod val="75000"/>
                    <a:lumOff val="25000"/>
                  </a:schemeClr>
                </a:solidFill>
                <a:latin typeface="Candara" charset="0"/>
              </a:rPr>
              <a:t>=</a:t>
            </a:r>
            <a:r>
              <a:rPr lang="en-US" dirty="0" err="1">
                <a:solidFill>
                  <a:schemeClr val="tx1">
                    <a:lumMod val="75000"/>
                    <a:lumOff val="25000"/>
                  </a:schemeClr>
                </a:solidFill>
                <a:latin typeface="Candara" charset="0"/>
              </a:rPr>
              <a:t>myCV,cveff</a:t>
            </a:r>
            <a:r>
              <a:rPr lang="en-US" dirty="0">
                <a:solidFill>
                  <a:schemeClr val="tx1">
                    <a:lumMod val="75000"/>
                    <a:lumOff val="25000"/>
                  </a:schemeClr>
                </a:solidFill>
                <a:latin typeface="Candara" charset="0"/>
              </a:rPr>
              <a:t>=c(.01,.01))</a:t>
            </a:r>
          </a:p>
        </p:txBody>
      </p:sp>
    </p:spTree>
    <p:extLst>
      <p:ext uri="{BB962C8B-B14F-4D97-AF65-F5344CB8AC3E}">
        <p14:creationId xmlns:p14="http://schemas.microsoft.com/office/powerpoint/2010/main" val="990300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252728"/>
          </a:xfrm>
        </p:spPr>
        <p:txBody>
          <a:bodyPr>
            <a:normAutofit/>
          </a:bodyPr>
          <a:lstStyle/>
          <a:p>
            <a:pPr algn="ctr"/>
            <a:r>
              <a:rPr lang="en-US" b="1" dirty="0">
                <a:solidFill>
                  <a:schemeClr val="accent1"/>
                </a:solidFill>
                <a:latin typeface="+mn-lt"/>
              </a:rPr>
              <a:t>Dividing into training and testing</a:t>
            </a:r>
          </a:p>
        </p:txBody>
      </p:sp>
      <p:sp>
        <p:nvSpPr>
          <p:cNvPr id="2" name="Rectangle 1"/>
          <p:cNvSpPr/>
          <p:nvPr/>
        </p:nvSpPr>
        <p:spPr>
          <a:xfrm>
            <a:off x="1204686" y="2046210"/>
            <a:ext cx="8033836" cy="3046988"/>
          </a:xfrm>
          <a:prstGeom prst="rect">
            <a:avLst/>
          </a:prstGeom>
        </p:spPr>
        <p:txBody>
          <a:bodyPr wrap="square">
            <a:spAutoFit/>
          </a:bodyPr>
          <a:lstStyle/>
          <a:p>
            <a:r>
              <a:rPr lang="en-US" sz="3200" dirty="0"/>
              <a:t>#Cross validation</a:t>
            </a:r>
          </a:p>
          <a:p>
            <a:r>
              <a:rPr lang="is-IS" sz="3200" dirty="0"/>
              <a:t>set.seed(99164)</a:t>
            </a:r>
          </a:p>
          <a:p>
            <a:r>
              <a:rPr lang="en-US" sz="3200" dirty="0">
                <a:solidFill>
                  <a:srgbClr val="FF0000"/>
                </a:solidFill>
              </a:rPr>
              <a:t>n=</a:t>
            </a:r>
            <a:r>
              <a:rPr lang="en-US" sz="3200" dirty="0" err="1">
                <a:solidFill>
                  <a:srgbClr val="FF0000"/>
                </a:solidFill>
              </a:rPr>
              <a:t>nrow</a:t>
            </a:r>
            <a:r>
              <a:rPr lang="en-US" sz="3200" dirty="0">
                <a:solidFill>
                  <a:srgbClr val="FF0000"/>
                </a:solidFill>
              </a:rPr>
              <a:t>(</a:t>
            </a:r>
            <a:r>
              <a:rPr lang="en-US" sz="3200" dirty="0" err="1">
                <a:solidFill>
                  <a:srgbClr val="FF0000"/>
                </a:solidFill>
              </a:rPr>
              <a:t>mySim$Y</a:t>
            </a:r>
            <a:r>
              <a:rPr lang="en-US" sz="3200" dirty="0">
                <a:solidFill>
                  <a:srgbClr val="FF0000"/>
                </a:solidFill>
              </a:rPr>
              <a:t>)</a:t>
            </a:r>
          </a:p>
          <a:p>
            <a:r>
              <a:rPr lang="en-US" sz="3200" dirty="0">
                <a:solidFill>
                  <a:srgbClr val="FF0000"/>
                </a:solidFill>
              </a:rPr>
              <a:t>testing=sample(</a:t>
            </a:r>
            <a:r>
              <a:rPr lang="en-US" sz="3200" dirty="0" err="1">
                <a:solidFill>
                  <a:srgbClr val="FF0000"/>
                </a:solidFill>
              </a:rPr>
              <a:t>n,round</a:t>
            </a:r>
            <a:r>
              <a:rPr lang="en-US" sz="3200" dirty="0">
                <a:solidFill>
                  <a:srgbClr val="FF0000"/>
                </a:solidFill>
              </a:rPr>
              <a:t>(n/5),replace=F)</a:t>
            </a:r>
          </a:p>
          <a:p>
            <a:r>
              <a:rPr lang="en-US" sz="3200" dirty="0">
                <a:solidFill>
                  <a:srgbClr val="FF0000"/>
                </a:solidFill>
              </a:rPr>
              <a:t>training=-testing</a:t>
            </a:r>
          </a:p>
          <a:p>
            <a:endParaRPr lang="en-US" sz="3200" dirty="0"/>
          </a:p>
        </p:txBody>
      </p:sp>
    </p:spTree>
    <p:extLst>
      <p:ext uri="{BB962C8B-B14F-4D97-AF65-F5344CB8AC3E}">
        <p14:creationId xmlns:p14="http://schemas.microsoft.com/office/powerpoint/2010/main" val="4068025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4"/>
          <p:cNvSpPr txBox="1">
            <a:spLocks/>
          </p:cNvSpPr>
          <p:nvPr/>
        </p:nvSpPr>
        <p:spPr>
          <a:xfrm>
            <a:off x="165371" y="275815"/>
            <a:ext cx="10058400" cy="114029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err="1">
                <a:solidFill>
                  <a:schemeClr val="accent1"/>
                </a:solidFill>
              </a:rPr>
              <a:t>mMap</a:t>
            </a:r>
            <a:r>
              <a:rPr lang="en-US" sz="2800" b="1" dirty="0">
                <a:solidFill>
                  <a:schemeClr val="accent1"/>
                </a:solidFill>
              </a:rPr>
              <a:t>: </a:t>
            </a:r>
            <a:r>
              <a:rPr lang="en-US" sz="2800" b="1" dirty="0">
                <a:solidFill>
                  <a:schemeClr val="tx1"/>
                </a:solidFill>
              </a:rPr>
              <a:t>An Online Computing Platform for Mining the Maximum Accuracy of Prediction of Phenotypes </a:t>
            </a:r>
            <a:r>
              <a:rPr lang="en-US" sz="2800" b="1">
                <a:solidFill>
                  <a:schemeClr val="tx1"/>
                </a:solidFill>
              </a:rPr>
              <a:t>from Genotypes</a:t>
            </a:r>
            <a:endParaRPr lang="en-US" sz="2800" dirty="0">
              <a:solidFill>
                <a:schemeClr val="tx1"/>
              </a:solidFill>
            </a:endParaRPr>
          </a:p>
        </p:txBody>
      </p:sp>
      <p:sp>
        <p:nvSpPr>
          <p:cNvPr id="2" name="Rectangle 1">
            <a:extLst>
              <a:ext uri="{FF2B5EF4-FFF2-40B4-BE49-F238E27FC236}">
                <a16:creationId xmlns:a16="http://schemas.microsoft.com/office/drawing/2014/main" id="{0D246A22-F76A-5840-AEF9-A20581FAE89A}"/>
              </a:ext>
            </a:extLst>
          </p:cNvPr>
          <p:cNvSpPr/>
          <p:nvPr/>
        </p:nvSpPr>
        <p:spPr>
          <a:xfrm>
            <a:off x="9811412" y="1046775"/>
            <a:ext cx="2380588" cy="369332"/>
          </a:xfrm>
          <a:prstGeom prst="rect">
            <a:avLst/>
          </a:prstGeom>
        </p:spPr>
        <p:txBody>
          <a:bodyPr wrap="none">
            <a:spAutoFit/>
          </a:bodyPr>
          <a:lstStyle/>
          <a:p>
            <a:r>
              <a:rPr lang="en-US" u="sng" kern="100"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2"/>
              </a:rPr>
              <a:t>http://zzlab.net/mMAP</a:t>
            </a:r>
            <a:endParaRPr lang="en-US" u="sng" kern="100" dirty="0">
              <a:solidFill>
                <a:srgbClr val="0563C1"/>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4" name="Rectangle 3">
            <a:extLst>
              <a:ext uri="{FF2B5EF4-FFF2-40B4-BE49-F238E27FC236}">
                <a16:creationId xmlns:a16="http://schemas.microsoft.com/office/drawing/2014/main" id="{DA5CC8DE-8B38-E54B-A3CE-35C3A717C2B1}"/>
              </a:ext>
            </a:extLst>
          </p:cNvPr>
          <p:cNvSpPr/>
          <p:nvPr/>
        </p:nvSpPr>
        <p:spPr>
          <a:xfrm>
            <a:off x="165371" y="1615666"/>
            <a:ext cx="8031572" cy="4524315"/>
          </a:xfrm>
          <a:prstGeom prst="rect">
            <a:avLst/>
          </a:prstGeom>
        </p:spPr>
        <p:txBody>
          <a:bodyPr wrap="square">
            <a:spAutoFit/>
          </a:bodyPr>
          <a:lstStyle/>
          <a:p>
            <a:r>
              <a:rPr lang="en-US" sz="1600" dirty="0">
                <a:solidFill>
                  <a:schemeClr val="tx1">
                    <a:lumMod val="75000"/>
                    <a:lumOff val="25000"/>
                  </a:schemeClr>
                </a:solidFill>
                <a:latin typeface="Candara" charset="0"/>
              </a:rPr>
              <a:t>#Data</a:t>
            </a:r>
          </a:p>
          <a:p>
            <a:r>
              <a:rPr lang="en-US" sz="1600" dirty="0">
                <a:solidFill>
                  <a:schemeClr val="tx1">
                    <a:lumMod val="75000"/>
                    <a:lumOff val="25000"/>
                  </a:schemeClr>
                </a:solidFill>
                <a:latin typeface="Candara" charset="0"/>
              </a:rPr>
              <a:t>names(</a:t>
            </a:r>
            <a:r>
              <a:rPr lang="en-US" sz="1600" dirty="0" err="1">
                <a:solidFill>
                  <a:schemeClr val="tx1">
                    <a:lumMod val="75000"/>
                    <a:lumOff val="25000"/>
                  </a:schemeClr>
                </a:solidFill>
                <a:latin typeface="Candara" charset="0"/>
              </a:rPr>
              <a:t>mySim$Y</a:t>
            </a:r>
            <a:r>
              <a:rPr lang="en-US" sz="1600" dirty="0">
                <a:solidFill>
                  <a:schemeClr val="tx1">
                    <a:lumMod val="75000"/>
                    <a:lumOff val="25000"/>
                  </a:schemeClr>
                </a:solidFill>
                <a:latin typeface="Candara" charset="0"/>
              </a:rPr>
              <a:t>)=c("Taxa", "</a:t>
            </a:r>
            <a:r>
              <a:rPr lang="en-US" sz="1600" dirty="0" err="1">
                <a:solidFill>
                  <a:schemeClr val="tx1">
                    <a:lumMod val="75000"/>
                    <a:lumOff val="25000"/>
                  </a:schemeClr>
                </a:solidFill>
                <a:latin typeface="Candara" charset="0"/>
              </a:rPr>
              <a:t>SimTrait</a:t>
            </a:r>
            <a:r>
              <a:rPr lang="en-US" sz="1600" dirty="0">
                <a:solidFill>
                  <a:schemeClr val="tx1">
                    <a:lumMod val="75000"/>
                    <a:lumOff val="25000"/>
                  </a:schemeClr>
                </a:solidFill>
                <a:latin typeface="Candara" charset="0"/>
              </a:rPr>
              <a:t>")</a:t>
            </a:r>
          </a:p>
          <a:p>
            <a:r>
              <a:rPr lang="en-US" sz="1600" dirty="0" err="1">
                <a:solidFill>
                  <a:schemeClr val="tx1">
                    <a:lumMod val="75000"/>
                    <a:lumOff val="25000"/>
                  </a:schemeClr>
                </a:solidFill>
                <a:latin typeface="Candara" charset="0"/>
              </a:rPr>
              <a:t>write.table</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mySim$Y</a:t>
            </a:r>
            <a:r>
              <a:rPr lang="en-US" sz="1600" dirty="0">
                <a:solidFill>
                  <a:schemeClr val="tx1">
                    <a:lumMod val="75000"/>
                    <a:lumOff val="25000"/>
                  </a:schemeClr>
                </a:solidFill>
                <a:latin typeface="Candara" charset="0"/>
              </a:rPr>
              <a:t>, file="</a:t>
            </a:r>
            <a:r>
              <a:rPr lang="en-US" sz="1600" dirty="0" err="1">
                <a:solidFill>
                  <a:schemeClr val="tx1">
                    <a:lumMod val="75000"/>
                    <a:lumOff val="25000"/>
                  </a:schemeClr>
                </a:solidFill>
                <a:latin typeface="Candara" charset="0"/>
              </a:rPr>
              <a:t>mdp_Y.txt</a:t>
            </a:r>
            <a:r>
              <a:rPr lang="en-US" sz="1600" dirty="0">
                <a:solidFill>
                  <a:schemeClr val="tx1">
                    <a:lumMod val="75000"/>
                    <a:lumOff val="25000"/>
                  </a:schemeClr>
                </a:solidFill>
                <a:latin typeface="Candara" charset="0"/>
              </a:rPr>
              <a:t>", </a:t>
            </a:r>
            <a:r>
              <a:rPr lang="en-US" sz="1600" dirty="0" err="1">
                <a:solidFill>
                  <a:schemeClr val="tx1">
                    <a:lumMod val="75000"/>
                    <a:lumOff val="25000"/>
                  </a:schemeClr>
                </a:solidFill>
                <a:latin typeface="Candara" charset="0"/>
              </a:rPr>
              <a:t>sep</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t",quote</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F,row.names</a:t>
            </a:r>
            <a:r>
              <a:rPr lang="en-US" sz="1600" dirty="0">
                <a:solidFill>
                  <a:schemeClr val="tx1">
                    <a:lumMod val="75000"/>
                    <a:lumOff val="25000"/>
                  </a:schemeClr>
                </a:solidFill>
                <a:latin typeface="Candara" charset="0"/>
              </a:rPr>
              <a:t>=F)</a:t>
            </a:r>
          </a:p>
          <a:p>
            <a:r>
              <a:rPr lang="en-US" sz="1600" dirty="0" err="1">
                <a:solidFill>
                  <a:schemeClr val="tx1">
                    <a:lumMod val="75000"/>
                    <a:lumOff val="25000"/>
                  </a:schemeClr>
                </a:solidFill>
                <a:latin typeface="Candara" charset="0"/>
              </a:rPr>
              <a:t>write.table</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mySim$Y</a:t>
            </a:r>
            <a:r>
              <a:rPr lang="en-US" sz="1600" dirty="0">
                <a:solidFill>
                  <a:schemeClr val="tx1">
                    <a:lumMod val="75000"/>
                    <a:lumOff val="25000"/>
                  </a:schemeClr>
                </a:solidFill>
                <a:latin typeface="Candara" charset="0"/>
              </a:rPr>
              <a:t>[training,], file="</a:t>
            </a:r>
            <a:r>
              <a:rPr lang="en-US" sz="1600" dirty="0" err="1">
                <a:solidFill>
                  <a:schemeClr val="tx1">
                    <a:lumMod val="75000"/>
                    <a:lumOff val="25000"/>
                  </a:schemeClr>
                </a:solidFill>
                <a:latin typeface="Candara" charset="0"/>
              </a:rPr>
              <a:t>mdp_YRef.txt</a:t>
            </a:r>
            <a:r>
              <a:rPr lang="en-US" sz="1600" dirty="0">
                <a:solidFill>
                  <a:schemeClr val="tx1">
                    <a:lumMod val="75000"/>
                    <a:lumOff val="25000"/>
                  </a:schemeClr>
                </a:solidFill>
                <a:latin typeface="Candara" charset="0"/>
              </a:rPr>
              <a:t>", </a:t>
            </a:r>
            <a:r>
              <a:rPr lang="en-US" sz="1600" dirty="0" err="1">
                <a:solidFill>
                  <a:schemeClr val="tx1">
                    <a:lumMod val="75000"/>
                    <a:lumOff val="25000"/>
                  </a:schemeClr>
                </a:solidFill>
                <a:latin typeface="Candara" charset="0"/>
              </a:rPr>
              <a:t>sep</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t",quote</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F,row.names</a:t>
            </a:r>
            <a:r>
              <a:rPr lang="en-US" sz="1600" dirty="0">
                <a:solidFill>
                  <a:schemeClr val="tx1">
                    <a:lumMod val="75000"/>
                    <a:lumOff val="25000"/>
                  </a:schemeClr>
                </a:solidFill>
                <a:latin typeface="Candara" charset="0"/>
              </a:rPr>
              <a:t>=F)</a:t>
            </a:r>
          </a:p>
          <a:p>
            <a:r>
              <a:rPr lang="en-US" sz="1600" dirty="0" err="1">
                <a:solidFill>
                  <a:schemeClr val="tx1">
                    <a:lumMod val="75000"/>
                    <a:lumOff val="25000"/>
                  </a:schemeClr>
                </a:solidFill>
                <a:latin typeface="Candara" charset="0"/>
              </a:rPr>
              <a:t>write.table</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mySim$Y</a:t>
            </a:r>
            <a:r>
              <a:rPr lang="en-US" sz="1600" dirty="0">
                <a:solidFill>
                  <a:schemeClr val="tx1">
                    <a:lumMod val="75000"/>
                    <a:lumOff val="25000"/>
                  </a:schemeClr>
                </a:solidFill>
                <a:latin typeface="Candara" charset="0"/>
              </a:rPr>
              <a:t>[-training,], file="</a:t>
            </a:r>
            <a:r>
              <a:rPr lang="en-US" sz="1600" dirty="0" err="1">
                <a:solidFill>
                  <a:schemeClr val="tx1">
                    <a:lumMod val="75000"/>
                    <a:lumOff val="25000"/>
                  </a:schemeClr>
                </a:solidFill>
                <a:latin typeface="Candara" charset="0"/>
              </a:rPr>
              <a:t>mdp_YInf.txt</a:t>
            </a:r>
            <a:r>
              <a:rPr lang="en-US" sz="1600" dirty="0">
                <a:solidFill>
                  <a:schemeClr val="tx1">
                    <a:lumMod val="75000"/>
                    <a:lumOff val="25000"/>
                  </a:schemeClr>
                </a:solidFill>
                <a:latin typeface="Candara" charset="0"/>
              </a:rPr>
              <a:t>", </a:t>
            </a:r>
            <a:r>
              <a:rPr lang="en-US" sz="1600" dirty="0" err="1">
                <a:solidFill>
                  <a:schemeClr val="tx1">
                    <a:lumMod val="75000"/>
                    <a:lumOff val="25000"/>
                  </a:schemeClr>
                </a:solidFill>
                <a:latin typeface="Candara" charset="0"/>
              </a:rPr>
              <a:t>sep</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t",quote</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F,row.names</a:t>
            </a:r>
            <a:r>
              <a:rPr lang="en-US" sz="1600" dirty="0">
                <a:solidFill>
                  <a:schemeClr val="tx1">
                    <a:lumMod val="75000"/>
                    <a:lumOff val="25000"/>
                  </a:schemeClr>
                </a:solidFill>
                <a:latin typeface="Candara" charset="0"/>
              </a:rPr>
              <a:t>=F)</a:t>
            </a:r>
          </a:p>
          <a:p>
            <a:r>
              <a:rPr lang="en-US" sz="1600" dirty="0" err="1">
                <a:solidFill>
                  <a:schemeClr val="tx1">
                    <a:lumMod val="75000"/>
                    <a:lumOff val="25000"/>
                  </a:schemeClr>
                </a:solidFill>
                <a:latin typeface="Candara" charset="0"/>
              </a:rPr>
              <a:t>write.table</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cbind</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mySim$Y,mySim$u</a:t>
            </a:r>
            <a:r>
              <a:rPr lang="en-US" sz="1600" dirty="0">
                <a:solidFill>
                  <a:schemeClr val="tx1">
                    <a:lumMod val="75000"/>
                    <a:lumOff val="25000"/>
                  </a:schemeClr>
                </a:solidFill>
                <a:latin typeface="Candara" charset="0"/>
              </a:rPr>
              <a:t>),file="</a:t>
            </a:r>
            <a:r>
              <a:rPr lang="en-US" sz="1600" dirty="0" err="1">
                <a:solidFill>
                  <a:schemeClr val="tx1">
                    <a:lumMod val="75000"/>
                    <a:lumOff val="25000"/>
                  </a:schemeClr>
                </a:solidFill>
                <a:latin typeface="Candara" charset="0"/>
              </a:rPr>
              <a:t>mdp_BV.txt</a:t>
            </a:r>
            <a:r>
              <a:rPr lang="en-US" sz="1600" dirty="0">
                <a:solidFill>
                  <a:schemeClr val="tx1">
                    <a:lumMod val="75000"/>
                    <a:lumOff val="25000"/>
                  </a:schemeClr>
                </a:solidFill>
                <a:latin typeface="Candara" charset="0"/>
              </a:rPr>
              <a:t>", </a:t>
            </a:r>
            <a:r>
              <a:rPr lang="en-US" sz="1600" dirty="0" err="1">
                <a:solidFill>
                  <a:schemeClr val="tx1">
                    <a:lumMod val="75000"/>
                    <a:lumOff val="25000"/>
                  </a:schemeClr>
                </a:solidFill>
                <a:latin typeface="Candara" charset="0"/>
              </a:rPr>
              <a:t>sep</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t",quote</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F,row.names</a:t>
            </a:r>
            <a:r>
              <a:rPr lang="en-US" sz="1600" dirty="0">
                <a:solidFill>
                  <a:schemeClr val="tx1">
                    <a:lumMod val="75000"/>
                    <a:lumOff val="25000"/>
                  </a:schemeClr>
                </a:solidFill>
                <a:latin typeface="Candara" charset="0"/>
              </a:rPr>
              <a:t>=F)</a:t>
            </a:r>
          </a:p>
          <a:p>
            <a:endParaRPr lang="en-US" sz="1600" dirty="0">
              <a:solidFill>
                <a:schemeClr val="tx1">
                  <a:lumMod val="75000"/>
                  <a:lumOff val="25000"/>
                </a:schemeClr>
              </a:solidFill>
              <a:latin typeface="Candara" charset="0"/>
            </a:endParaRPr>
          </a:p>
          <a:p>
            <a:r>
              <a:rPr lang="en-US" sz="1600" dirty="0" err="1">
                <a:solidFill>
                  <a:schemeClr val="tx1">
                    <a:lumMod val="75000"/>
                    <a:lumOff val="25000"/>
                  </a:schemeClr>
                </a:solidFill>
                <a:latin typeface="Candara" charset="0"/>
              </a:rPr>
              <a:t>mymMapFull</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read.csv</a:t>
            </a:r>
            <a:r>
              <a:rPr lang="en-US" sz="1600" dirty="0">
                <a:solidFill>
                  <a:schemeClr val="tx1">
                    <a:lumMod val="75000"/>
                    <a:lumOff val="25000"/>
                  </a:schemeClr>
                </a:solidFill>
                <a:latin typeface="Candara" charset="0"/>
              </a:rPr>
              <a:t>("admin513.csv")</a:t>
            </a:r>
          </a:p>
          <a:p>
            <a:r>
              <a:rPr lang="en-US" sz="1600" dirty="0" err="1">
                <a:solidFill>
                  <a:schemeClr val="tx1">
                    <a:lumMod val="75000"/>
                    <a:lumOff val="25000"/>
                  </a:schemeClr>
                </a:solidFill>
                <a:latin typeface="Candara" charset="0"/>
              </a:rPr>
              <a:t>mymMapRef</a:t>
            </a:r>
            <a:r>
              <a:rPr lang="en-US" sz="1600" dirty="0">
                <a:solidFill>
                  <a:schemeClr val="tx1">
                    <a:lumMod val="75000"/>
                    <a:lumOff val="25000"/>
                  </a:schemeClr>
                </a:solidFill>
                <a:latin typeface="Candara" charset="0"/>
              </a:rPr>
              <a:t>=</a:t>
            </a:r>
            <a:r>
              <a:rPr lang="en-US" sz="1600" dirty="0" err="1">
                <a:solidFill>
                  <a:schemeClr val="tx1">
                    <a:lumMod val="75000"/>
                    <a:lumOff val="25000"/>
                  </a:schemeClr>
                </a:solidFill>
                <a:latin typeface="Candara" charset="0"/>
              </a:rPr>
              <a:t>read.csv</a:t>
            </a:r>
            <a:r>
              <a:rPr lang="en-US" sz="1600" dirty="0">
                <a:solidFill>
                  <a:schemeClr val="tx1">
                    <a:lumMod val="75000"/>
                    <a:lumOff val="25000"/>
                  </a:schemeClr>
                </a:solidFill>
                <a:latin typeface="Candara" charset="0"/>
              </a:rPr>
              <a:t>("admin514.csv")</a:t>
            </a:r>
          </a:p>
          <a:p>
            <a:endParaRPr lang="en-US" sz="1600" dirty="0">
              <a:solidFill>
                <a:schemeClr val="tx1">
                  <a:lumMod val="75000"/>
                  <a:lumOff val="25000"/>
                </a:schemeClr>
              </a:solidFill>
              <a:latin typeface="Candara" charset="0"/>
            </a:endParaRPr>
          </a:p>
          <a:p>
            <a:r>
              <a:rPr lang="en-US" sz="1600" dirty="0"/>
              <a:t>accuracy &lt;- </a:t>
            </a:r>
            <a:r>
              <a:rPr lang="en-US" sz="1600" dirty="0" err="1"/>
              <a:t>cor</a:t>
            </a:r>
            <a:r>
              <a:rPr lang="en-US" sz="1600" dirty="0"/>
              <a:t>(</a:t>
            </a:r>
            <a:r>
              <a:rPr lang="en-US" sz="1600" dirty="0" err="1"/>
              <a:t>mySim$u</a:t>
            </a:r>
            <a:r>
              <a:rPr lang="en-US" sz="1600" dirty="0"/>
              <a:t>[testing],</a:t>
            </a:r>
            <a:r>
              <a:rPr lang="en-US" sz="1600" dirty="0">
                <a:solidFill>
                  <a:schemeClr val="tx1">
                    <a:lumMod val="75000"/>
                    <a:lumOff val="25000"/>
                  </a:schemeClr>
                </a:solidFill>
                <a:latin typeface="Candara" charset="0"/>
              </a:rPr>
              <a:t> </a:t>
            </a:r>
            <a:r>
              <a:rPr lang="en-US" sz="1600" dirty="0" err="1">
                <a:solidFill>
                  <a:schemeClr val="tx1">
                    <a:lumMod val="75000"/>
                    <a:lumOff val="25000"/>
                  </a:schemeClr>
                </a:solidFill>
                <a:latin typeface="Candara" charset="0"/>
              </a:rPr>
              <a:t>mymMapRef</a:t>
            </a:r>
            <a:r>
              <a:rPr lang="en-US" sz="1600" dirty="0">
                <a:solidFill>
                  <a:schemeClr val="tx1">
                    <a:lumMod val="75000"/>
                    <a:lumOff val="25000"/>
                  </a:schemeClr>
                </a:solidFill>
                <a:latin typeface="Candara" charset="0"/>
              </a:rPr>
              <a:t>[testing,2] </a:t>
            </a:r>
            <a:r>
              <a:rPr lang="en-US" sz="1600" dirty="0"/>
              <a:t>)^2</a:t>
            </a:r>
          </a:p>
          <a:p>
            <a:r>
              <a:rPr lang="en-US" sz="1600" dirty="0" err="1"/>
              <a:t>modelfit</a:t>
            </a:r>
            <a:r>
              <a:rPr lang="en-US" sz="1600" dirty="0"/>
              <a:t> &lt;- </a:t>
            </a:r>
            <a:r>
              <a:rPr lang="en-US" sz="1600" dirty="0" err="1"/>
              <a:t>cor</a:t>
            </a:r>
            <a:r>
              <a:rPr lang="en-US" sz="1600" dirty="0"/>
              <a:t>(</a:t>
            </a:r>
            <a:r>
              <a:rPr lang="en-US" sz="1600" dirty="0" err="1"/>
              <a:t>mySim$u</a:t>
            </a:r>
            <a:r>
              <a:rPr lang="en-US" sz="1600" dirty="0"/>
              <a:t>[training],</a:t>
            </a:r>
            <a:r>
              <a:rPr lang="en-US" sz="1600" dirty="0">
                <a:solidFill>
                  <a:schemeClr val="tx1">
                    <a:lumMod val="75000"/>
                    <a:lumOff val="25000"/>
                  </a:schemeClr>
                </a:solidFill>
                <a:latin typeface="Candara" charset="0"/>
              </a:rPr>
              <a:t> </a:t>
            </a:r>
            <a:r>
              <a:rPr lang="en-US" sz="1600" dirty="0" err="1">
                <a:solidFill>
                  <a:schemeClr val="tx1">
                    <a:lumMod val="75000"/>
                    <a:lumOff val="25000"/>
                  </a:schemeClr>
                </a:solidFill>
                <a:latin typeface="Candara" charset="0"/>
              </a:rPr>
              <a:t>mymMapRef</a:t>
            </a:r>
            <a:r>
              <a:rPr lang="en-US" sz="1600" dirty="0">
                <a:solidFill>
                  <a:schemeClr val="tx1">
                    <a:lumMod val="75000"/>
                    <a:lumOff val="25000"/>
                  </a:schemeClr>
                </a:solidFill>
                <a:latin typeface="Candara" charset="0"/>
              </a:rPr>
              <a:t>[training,2] </a:t>
            </a:r>
            <a:r>
              <a:rPr lang="en-US" sz="1600" dirty="0"/>
              <a:t>)^2</a:t>
            </a:r>
          </a:p>
          <a:p>
            <a:r>
              <a:rPr lang="en-US" sz="1600" dirty="0"/>
              <a:t>par(</a:t>
            </a:r>
            <a:r>
              <a:rPr lang="en-US" sz="1600" dirty="0" err="1"/>
              <a:t>mfrow</a:t>
            </a:r>
            <a:r>
              <a:rPr lang="en-US" sz="1600" dirty="0"/>
              <a:t>=c(2,1), mar = c(3,4,1,1))</a:t>
            </a:r>
          </a:p>
          <a:p>
            <a:r>
              <a:rPr lang="en-US" sz="1600" dirty="0"/>
              <a:t>plot(</a:t>
            </a:r>
            <a:r>
              <a:rPr lang="en-US" sz="1600" dirty="0" err="1">
                <a:solidFill>
                  <a:schemeClr val="tx1">
                    <a:lumMod val="75000"/>
                    <a:lumOff val="25000"/>
                  </a:schemeClr>
                </a:solidFill>
                <a:latin typeface="Candara" charset="0"/>
              </a:rPr>
              <a:t>mymMapRef</a:t>
            </a:r>
            <a:r>
              <a:rPr lang="en-US" sz="1600" dirty="0">
                <a:solidFill>
                  <a:schemeClr val="tx1">
                    <a:lumMod val="75000"/>
                    <a:lumOff val="25000"/>
                  </a:schemeClr>
                </a:solidFill>
                <a:latin typeface="Candara" charset="0"/>
              </a:rPr>
              <a:t>[training,2] </a:t>
            </a:r>
            <a:r>
              <a:rPr lang="en-US" sz="1600" dirty="0"/>
              <a:t>,</a:t>
            </a:r>
            <a:r>
              <a:rPr lang="en-US" sz="1600" dirty="0" err="1"/>
              <a:t>mySim$u</a:t>
            </a:r>
            <a:r>
              <a:rPr lang="en-US" sz="1600" dirty="0"/>
              <a:t>[</a:t>
            </a:r>
            <a:r>
              <a:rPr lang="en-US" sz="1600" dirty="0">
                <a:solidFill>
                  <a:srgbClr val="FF0000"/>
                </a:solidFill>
              </a:rPr>
              <a:t>training</a:t>
            </a:r>
            <a:r>
              <a:rPr lang="en-US" sz="1600" dirty="0"/>
              <a:t>])</a:t>
            </a:r>
          </a:p>
          <a:p>
            <a:r>
              <a:rPr lang="en-US" sz="1600" dirty="0" err="1"/>
              <a:t>mtext</a:t>
            </a:r>
            <a:r>
              <a:rPr lang="en-US" sz="1600" dirty="0"/>
              <a:t>(paste("Training R square=", </a:t>
            </a:r>
            <a:r>
              <a:rPr lang="en-US" sz="1600" dirty="0" err="1"/>
              <a:t>modelfit,sep</a:t>
            </a:r>
            <a:r>
              <a:rPr lang="en-US" sz="1600" dirty="0"/>
              <a:t>=""), side = 3)</a:t>
            </a:r>
          </a:p>
          <a:p>
            <a:r>
              <a:rPr lang="en-US" sz="1600" dirty="0"/>
              <a:t>plot(</a:t>
            </a:r>
            <a:r>
              <a:rPr lang="en-US" sz="1600" dirty="0" err="1">
                <a:solidFill>
                  <a:schemeClr val="tx1">
                    <a:lumMod val="75000"/>
                    <a:lumOff val="25000"/>
                  </a:schemeClr>
                </a:solidFill>
                <a:latin typeface="Candara" charset="0"/>
              </a:rPr>
              <a:t>mymMapRef</a:t>
            </a:r>
            <a:r>
              <a:rPr lang="en-US" sz="1600" dirty="0">
                <a:solidFill>
                  <a:schemeClr val="tx1">
                    <a:lumMod val="75000"/>
                    <a:lumOff val="25000"/>
                  </a:schemeClr>
                </a:solidFill>
                <a:latin typeface="Candara" charset="0"/>
              </a:rPr>
              <a:t>[testing,2] </a:t>
            </a:r>
            <a:r>
              <a:rPr lang="en-US" sz="1600" dirty="0"/>
              <a:t>,</a:t>
            </a:r>
            <a:r>
              <a:rPr lang="en-US" sz="1600" dirty="0" err="1"/>
              <a:t>mySim$u</a:t>
            </a:r>
            <a:r>
              <a:rPr lang="en-US" sz="1600" dirty="0"/>
              <a:t>[</a:t>
            </a:r>
            <a:r>
              <a:rPr lang="en-US" sz="1600" dirty="0">
                <a:solidFill>
                  <a:srgbClr val="FF0000"/>
                </a:solidFill>
              </a:rPr>
              <a:t>testing</a:t>
            </a:r>
            <a:r>
              <a:rPr lang="en-US" sz="1600" dirty="0"/>
              <a:t>])</a:t>
            </a:r>
          </a:p>
          <a:p>
            <a:r>
              <a:rPr lang="en-US" sz="1600" dirty="0" err="1"/>
              <a:t>mtext</a:t>
            </a:r>
            <a:r>
              <a:rPr lang="en-US" sz="1600" dirty="0"/>
              <a:t>(paste("Testing R square=", </a:t>
            </a:r>
            <a:r>
              <a:rPr lang="en-US" sz="1600" dirty="0" err="1"/>
              <a:t>accuracy,sep</a:t>
            </a:r>
            <a:r>
              <a:rPr lang="en-US" sz="1600" dirty="0"/>
              <a:t>=""), side = 3)</a:t>
            </a:r>
          </a:p>
          <a:p>
            <a:endParaRPr lang="en-US" sz="1600" dirty="0">
              <a:solidFill>
                <a:schemeClr val="tx1">
                  <a:lumMod val="75000"/>
                  <a:lumOff val="25000"/>
                </a:schemeClr>
              </a:solidFill>
              <a:latin typeface="Candara" charset="0"/>
            </a:endParaRPr>
          </a:p>
        </p:txBody>
      </p:sp>
      <p:pic>
        <p:nvPicPr>
          <p:cNvPr id="8" name="Picture 7">
            <a:extLst>
              <a:ext uri="{FF2B5EF4-FFF2-40B4-BE49-F238E27FC236}">
                <a16:creationId xmlns:a16="http://schemas.microsoft.com/office/drawing/2014/main" id="{6DEC96C1-102D-A140-8747-3A44912D626B}"/>
              </a:ext>
            </a:extLst>
          </p:cNvPr>
          <p:cNvPicPr>
            <a:picLocks noChangeAspect="1"/>
          </p:cNvPicPr>
          <p:nvPr/>
        </p:nvPicPr>
        <p:blipFill>
          <a:blip r:embed="rId3"/>
          <a:stretch>
            <a:fillRect/>
          </a:stretch>
        </p:blipFill>
        <p:spPr>
          <a:xfrm>
            <a:off x="9287221" y="1615666"/>
            <a:ext cx="2745617" cy="5013734"/>
          </a:xfrm>
          <a:prstGeom prst="rect">
            <a:avLst/>
          </a:prstGeom>
        </p:spPr>
      </p:pic>
      <p:pic>
        <p:nvPicPr>
          <p:cNvPr id="6" name="Picture 5">
            <a:extLst>
              <a:ext uri="{FF2B5EF4-FFF2-40B4-BE49-F238E27FC236}">
                <a16:creationId xmlns:a16="http://schemas.microsoft.com/office/drawing/2014/main" id="{DBAF1909-7711-A34D-843B-067DB45E495A}"/>
              </a:ext>
            </a:extLst>
          </p:cNvPr>
          <p:cNvPicPr>
            <a:picLocks noChangeAspect="1"/>
          </p:cNvPicPr>
          <p:nvPr/>
        </p:nvPicPr>
        <p:blipFill rotWithShape="1">
          <a:blip r:embed="rId4"/>
          <a:srcRect t="17072" b="22859"/>
          <a:stretch/>
        </p:blipFill>
        <p:spPr>
          <a:xfrm>
            <a:off x="10064793" y="76256"/>
            <a:ext cx="1873825" cy="970520"/>
          </a:xfrm>
          <a:prstGeom prst="rect">
            <a:avLst/>
          </a:prstGeom>
        </p:spPr>
      </p:pic>
    </p:spTree>
    <p:extLst>
      <p:ext uri="{BB962C8B-B14F-4D97-AF65-F5344CB8AC3E}">
        <p14:creationId xmlns:p14="http://schemas.microsoft.com/office/powerpoint/2010/main" val="1679097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844" y="697326"/>
            <a:ext cx="6202320" cy="5417870"/>
          </a:xfrm>
        </p:spPr>
        <p:txBody>
          <a:bodyPr>
            <a:noAutofit/>
          </a:bodyPr>
          <a:lstStyle/>
          <a:p>
            <a:pPr marL="0" indent="0" algn="just">
              <a:buNone/>
            </a:pPr>
            <a:r>
              <a:rPr lang="en-US" dirty="0"/>
              <a:t>MLM </a:t>
            </a:r>
            <a:r>
              <a:rPr lang="en-US" dirty="0" err="1"/>
              <a:t>cMLM</a:t>
            </a:r>
            <a:r>
              <a:rPr lang="en-US" dirty="0"/>
              <a:t> </a:t>
            </a:r>
            <a:r>
              <a:rPr lang="en-US" dirty="0" err="1"/>
              <a:t>ecMLM</a:t>
            </a:r>
            <a:r>
              <a:rPr lang="en-US" dirty="0"/>
              <a:t> SUPER FarmCPU BLINK </a:t>
            </a:r>
            <a:r>
              <a:rPr lang="en-US" b="1" dirty="0" err="1">
                <a:solidFill>
                  <a:srgbClr val="FF0000"/>
                </a:solidFill>
              </a:rPr>
              <a:t>GWASbyGLM</a:t>
            </a:r>
            <a:r>
              <a:rPr lang="en-US" dirty="0"/>
              <a:t> correlation QTN </a:t>
            </a:r>
            <a:r>
              <a:rPr lang="en-US" dirty="0" err="1"/>
              <a:t>gBLUP</a:t>
            </a:r>
            <a:r>
              <a:rPr lang="en-US" dirty="0"/>
              <a:t> Bayes likelihood probability R t f x2 </a:t>
            </a:r>
            <a:r>
              <a:rPr lang="en-US" b="1" dirty="0" err="1">
                <a:solidFill>
                  <a:srgbClr val="FF0000"/>
                </a:solidFill>
              </a:rPr>
              <a:t>GWhEAT</a:t>
            </a:r>
            <a:r>
              <a:rPr lang="en-US" dirty="0"/>
              <a:t> </a:t>
            </a:r>
            <a:r>
              <a:rPr lang="en-US" dirty="0" err="1"/>
              <a:t>Bionomial</a:t>
            </a:r>
            <a:r>
              <a:rPr lang="en-US" dirty="0"/>
              <a:t> Poisson distribution statistics phenotype genotype sequencing MAF GAPIT </a:t>
            </a:r>
            <a:r>
              <a:rPr lang="en-US" dirty="0" err="1"/>
              <a:t>rrBLUP</a:t>
            </a:r>
            <a:r>
              <a:rPr lang="en-US" dirty="0"/>
              <a:t> BLR MLMM LASSO Gibbs </a:t>
            </a:r>
            <a:r>
              <a:rPr lang="en-US" b="1" dirty="0">
                <a:solidFill>
                  <a:srgbClr val="FF0000"/>
                </a:solidFill>
              </a:rPr>
              <a:t>DJ</a:t>
            </a:r>
            <a:r>
              <a:rPr lang="en-US" dirty="0">
                <a:solidFill>
                  <a:srgbClr val="FF0000"/>
                </a:solidFill>
              </a:rPr>
              <a:t> </a:t>
            </a:r>
            <a:r>
              <a:rPr lang="en-US" dirty="0"/>
              <a:t>PCA Structure Population Kinship </a:t>
            </a:r>
            <a:r>
              <a:rPr lang="en-US" b="1" dirty="0">
                <a:solidFill>
                  <a:srgbClr val="FF0000"/>
                </a:solidFill>
              </a:rPr>
              <a:t>GWASP</a:t>
            </a:r>
            <a:r>
              <a:rPr lang="en-US" dirty="0"/>
              <a:t> EMMA Matrix inverse </a:t>
            </a:r>
            <a:r>
              <a:rPr lang="en-US" b="1" dirty="0" err="1">
                <a:solidFill>
                  <a:schemeClr val="accent2"/>
                </a:solidFill>
              </a:rPr>
              <a:t>GWASzf</a:t>
            </a:r>
            <a:r>
              <a:rPr lang="en-US" dirty="0" err="1"/>
              <a:t>Transpose</a:t>
            </a:r>
            <a:r>
              <a:rPr lang="en-US" dirty="0"/>
              <a:t> if loop function type1 error FDR threshold coverage BAGS depth simulation linkage disequilibrium power P3D MAS </a:t>
            </a:r>
            <a:r>
              <a:rPr lang="en-US" dirty="0" err="1"/>
              <a:t>Cpi</a:t>
            </a:r>
            <a:r>
              <a:rPr lang="en-US" dirty="0"/>
              <a:t> A B C Prior Posterior Exponential Kernel Ridge</a:t>
            </a:r>
            <a:endParaRPr lang="en-US" b="1" dirty="0">
              <a:solidFill>
                <a:srgbClr val="FF0000"/>
              </a:solidFill>
            </a:endParaRPr>
          </a:p>
        </p:txBody>
      </p:sp>
      <p:sp>
        <p:nvSpPr>
          <p:cNvPr id="3" name="Title 2"/>
          <p:cNvSpPr>
            <a:spLocks noGrp="1"/>
          </p:cNvSpPr>
          <p:nvPr>
            <p:ph type="title"/>
          </p:nvPr>
        </p:nvSpPr>
        <p:spPr>
          <a:xfrm>
            <a:off x="3154964" y="0"/>
            <a:ext cx="6172200" cy="697326"/>
          </a:xfrm>
        </p:spPr>
        <p:txBody>
          <a:bodyPr>
            <a:normAutofit/>
          </a:bodyPr>
          <a:lstStyle/>
          <a:p>
            <a:pPr algn="ctr"/>
            <a:r>
              <a:rPr lang="en-US" b="1" dirty="0">
                <a:solidFill>
                  <a:schemeClr val="accent1"/>
                </a:solidFill>
                <a:latin typeface="+mn-lt"/>
              </a:rPr>
              <a:t>Keywords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878" y="762505"/>
            <a:ext cx="6118286" cy="5361148"/>
          </a:xfrm>
          <a:prstGeom prst="rect">
            <a:avLst/>
          </a:prstGeom>
        </p:spPr>
      </p:pic>
      <p:sp>
        <p:nvSpPr>
          <p:cNvPr id="4" name="TextBox 3">
            <a:extLst>
              <a:ext uri="{FF2B5EF4-FFF2-40B4-BE49-F238E27FC236}">
                <a16:creationId xmlns:a16="http://schemas.microsoft.com/office/drawing/2014/main" id="{760BBD33-6032-4640-8328-78AB8103A6B7}"/>
              </a:ext>
            </a:extLst>
          </p:cNvPr>
          <p:cNvSpPr txBox="1"/>
          <p:nvPr/>
        </p:nvSpPr>
        <p:spPr>
          <a:xfrm>
            <a:off x="3889998" y="1585913"/>
            <a:ext cx="4672012" cy="3170099"/>
          </a:xfrm>
          <a:prstGeom prst="rect">
            <a:avLst/>
          </a:prstGeom>
          <a:noFill/>
        </p:spPr>
        <p:txBody>
          <a:bodyPr wrap="square" rtlCol="0">
            <a:spAutoFit/>
          </a:bodyPr>
          <a:lstStyle/>
          <a:p>
            <a:pPr algn="ctr"/>
            <a:r>
              <a:rPr lang="en-US" sz="20000" b="1" dirty="0">
                <a:solidFill>
                  <a:schemeClr val="tx1">
                    <a:alpha val="46000"/>
                  </a:schemeClr>
                </a:solidFill>
                <a:latin typeface="Impact" panose="020B0806030902050204" pitchFamily="34" charset="0"/>
              </a:rPr>
              <a:t>545</a:t>
            </a:r>
          </a:p>
        </p:txBody>
      </p:sp>
    </p:spTree>
    <p:extLst>
      <p:ext uri="{BB962C8B-B14F-4D97-AF65-F5344CB8AC3E}">
        <p14:creationId xmlns:p14="http://schemas.microsoft.com/office/powerpoint/2010/main" val="326146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857250"/>
            <a:ext cx="6862504" cy="5143500"/>
          </a:xfrm>
          <a:prstGeom prst="rect">
            <a:avLst/>
          </a:prstGeom>
        </p:spPr>
      </p:pic>
    </p:spTree>
    <p:extLst>
      <p:ext uri="{BB962C8B-B14F-4D97-AF65-F5344CB8AC3E}">
        <p14:creationId xmlns:p14="http://schemas.microsoft.com/office/powerpoint/2010/main" val="22251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057065" y="2050542"/>
            <a:ext cx="2057400" cy="2057400"/>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Oval 4"/>
          <p:cNvSpPr/>
          <p:nvPr/>
        </p:nvSpPr>
        <p:spPr>
          <a:xfrm>
            <a:off x="4432679" y="3248952"/>
            <a:ext cx="2057400" cy="2057400"/>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val 5"/>
          <p:cNvSpPr/>
          <p:nvPr/>
        </p:nvSpPr>
        <p:spPr>
          <a:xfrm>
            <a:off x="5691686" y="3248952"/>
            <a:ext cx="2057400" cy="20574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itle 2"/>
          <p:cNvSpPr txBox="1">
            <a:spLocks/>
          </p:cNvSpPr>
          <p:nvPr/>
        </p:nvSpPr>
        <p:spPr>
          <a:xfrm>
            <a:off x="1259299" y="382359"/>
            <a:ext cx="9652931" cy="939546"/>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chemeClr val="accent1"/>
                </a:solidFill>
                <a:latin typeface="+mn-lt"/>
              </a:rPr>
              <a:t>Remains in Statistical Genomics (545)</a:t>
            </a:r>
          </a:p>
        </p:txBody>
      </p:sp>
      <p:sp>
        <p:nvSpPr>
          <p:cNvPr id="9" name="Title 2"/>
          <p:cNvSpPr txBox="1">
            <a:spLocks/>
          </p:cNvSpPr>
          <p:nvPr/>
        </p:nvSpPr>
        <p:spPr>
          <a:xfrm>
            <a:off x="5109950" y="2309406"/>
            <a:ext cx="2014751" cy="939546"/>
          </a:xfrm>
          <a:prstGeom prst="rect">
            <a:avLst/>
          </a:prstGeom>
        </p:spPr>
        <p:txBody>
          <a:bodyPr vert="horz" lIns="68580" tIns="34290" rIns="68580" bIns="34290" rtlCol="0" anchor="ctr">
            <a:normAutofit fontScale="925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a:solidFill>
                  <a:schemeClr val="tx1"/>
                </a:solidFill>
              </a:rPr>
              <a:t>Critical thinking</a:t>
            </a:r>
            <a:endParaRPr lang="en-US" sz="3300" dirty="0">
              <a:solidFill>
                <a:schemeClr val="tx1"/>
              </a:solidFill>
            </a:endParaRPr>
          </a:p>
        </p:txBody>
      </p:sp>
      <p:sp>
        <p:nvSpPr>
          <p:cNvPr id="10" name="Title 2"/>
          <p:cNvSpPr txBox="1">
            <a:spLocks/>
          </p:cNvSpPr>
          <p:nvPr/>
        </p:nvSpPr>
        <p:spPr>
          <a:xfrm rot="17572681">
            <a:off x="5839149" y="3888754"/>
            <a:ext cx="2014751" cy="939546"/>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dirty="0">
                <a:solidFill>
                  <a:schemeClr val="tx1"/>
                </a:solidFill>
              </a:rPr>
              <a:t>Perfection</a:t>
            </a:r>
          </a:p>
        </p:txBody>
      </p:sp>
      <p:sp>
        <p:nvSpPr>
          <p:cNvPr id="11" name="Title 2"/>
          <p:cNvSpPr txBox="1">
            <a:spLocks/>
          </p:cNvSpPr>
          <p:nvPr/>
        </p:nvSpPr>
        <p:spPr>
          <a:xfrm rot="3337288">
            <a:off x="4303737" y="3897033"/>
            <a:ext cx="2014751" cy="939546"/>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dirty="0">
                <a:solidFill>
                  <a:schemeClr val="tx1"/>
                </a:solidFill>
              </a:rPr>
              <a:t>Innovative</a:t>
            </a:r>
          </a:p>
        </p:txBody>
      </p:sp>
    </p:spTree>
    <p:extLst>
      <p:ext uri="{BB962C8B-B14F-4D97-AF65-F5344CB8AC3E}">
        <p14:creationId xmlns:p14="http://schemas.microsoft.com/office/powerpoint/2010/main" val="3058480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F020D-12AF-1649-ACF1-5AE03E63D7BC}"/>
              </a:ext>
            </a:extLst>
          </p:cNvPr>
          <p:cNvPicPr>
            <a:picLocks noChangeAspect="1"/>
          </p:cNvPicPr>
          <p:nvPr/>
        </p:nvPicPr>
        <p:blipFill>
          <a:blip r:embed="rId2"/>
          <a:stretch>
            <a:fillRect/>
          </a:stretch>
        </p:blipFill>
        <p:spPr>
          <a:xfrm>
            <a:off x="12700" y="0"/>
            <a:ext cx="12166600" cy="6858000"/>
          </a:xfrm>
          <a:prstGeom prst="rect">
            <a:avLst/>
          </a:prstGeom>
        </p:spPr>
      </p:pic>
      <p:sp>
        <p:nvSpPr>
          <p:cNvPr id="11" name="Rectangle 10"/>
          <p:cNvSpPr/>
          <p:nvPr/>
        </p:nvSpPr>
        <p:spPr>
          <a:xfrm>
            <a:off x="4956222" y="6044685"/>
            <a:ext cx="6994222" cy="584775"/>
          </a:xfrm>
          <a:prstGeom prst="rect">
            <a:avLst/>
          </a:prstGeom>
        </p:spPr>
        <p:txBody>
          <a:bodyPr wrap="none">
            <a:spAutoFit/>
          </a:bodyPr>
          <a:lstStyle/>
          <a:p>
            <a:r>
              <a:rPr lang="en-US" sz="3200" b="1" dirty="0">
                <a:solidFill>
                  <a:schemeClr val="bg1"/>
                </a:solidFill>
              </a:rPr>
              <a:t>1996: Garry Kasparov vs  IBM deep blue</a:t>
            </a:r>
          </a:p>
        </p:txBody>
      </p:sp>
      <p:sp>
        <p:nvSpPr>
          <p:cNvPr id="4" name="Rectangle 3"/>
          <p:cNvSpPr/>
          <p:nvPr/>
        </p:nvSpPr>
        <p:spPr>
          <a:xfrm>
            <a:off x="421342" y="0"/>
            <a:ext cx="8501045" cy="523220"/>
          </a:xfrm>
          <a:prstGeom prst="rect">
            <a:avLst/>
          </a:prstGeom>
        </p:spPr>
        <p:txBody>
          <a:bodyPr wrap="none">
            <a:spAutoFit/>
          </a:bodyPr>
          <a:lstStyle/>
          <a:p>
            <a:r>
              <a:rPr lang="en-US" sz="2800" dirty="0">
                <a:solidFill>
                  <a:schemeClr val="bg1"/>
                </a:solidFill>
              </a:rPr>
              <a:t>Hard coded multiple players' moves won the champion </a:t>
            </a:r>
          </a:p>
        </p:txBody>
      </p:sp>
    </p:spTree>
    <p:extLst>
      <p:ext uri="{BB962C8B-B14F-4D97-AF65-F5344CB8AC3E}">
        <p14:creationId xmlns:p14="http://schemas.microsoft.com/office/powerpoint/2010/main" val="314169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0F09D8-CDCF-2646-B7CE-E38306F5C692}"/>
              </a:ext>
            </a:extLst>
          </p:cNvPr>
          <p:cNvPicPr>
            <a:picLocks noChangeAspect="1"/>
          </p:cNvPicPr>
          <p:nvPr/>
        </p:nvPicPr>
        <p:blipFill rotWithShape="1">
          <a:blip r:embed="rId2"/>
          <a:srcRect t="14255" b="10745"/>
          <a:stretch/>
        </p:blipFill>
        <p:spPr>
          <a:xfrm>
            <a:off x="0" y="0"/>
            <a:ext cx="12192000" cy="6858000"/>
          </a:xfrm>
          <a:prstGeom prst="rect">
            <a:avLst/>
          </a:prstGeom>
        </p:spPr>
      </p:pic>
    </p:spTree>
    <p:extLst>
      <p:ext uri="{BB962C8B-B14F-4D97-AF65-F5344CB8AC3E}">
        <p14:creationId xmlns:p14="http://schemas.microsoft.com/office/powerpoint/2010/main" val="269193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D6BF7-2D5C-7A40-AD98-CE14F82924EA}"/>
              </a:ext>
            </a:extLst>
          </p:cNvPr>
          <p:cNvPicPr>
            <a:picLocks noChangeAspect="1"/>
          </p:cNvPicPr>
          <p:nvPr/>
        </p:nvPicPr>
        <p:blipFill>
          <a:blip r:embed="rId2"/>
          <a:stretch>
            <a:fillRect/>
          </a:stretch>
        </p:blipFill>
        <p:spPr>
          <a:xfrm>
            <a:off x="1524000" y="-76605"/>
            <a:ext cx="9144000" cy="5143500"/>
          </a:xfrm>
          <a:prstGeom prst="rect">
            <a:avLst/>
          </a:prstGeom>
        </p:spPr>
      </p:pic>
      <p:sp>
        <p:nvSpPr>
          <p:cNvPr id="8" name="Rectangle 7"/>
          <p:cNvSpPr/>
          <p:nvPr/>
        </p:nvSpPr>
        <p:spPr>
          <a:xfrm>
            <a:off x="3435350" y="5215919"/>
            <a:ext cx="7073900" cy="1569660"/>
          </a:xfrm>
          <a:prstGeom prst="rect">
            <a:avLst/>
          </a:prstGeom>
        </p:spPr>
        <p:txBody>
          <a:bodyPr wrap="square">
            <a:spAutoFit/>
          </a:bodyPr>
          <a:lstStyle/>
          <a:p>
            <a:pPr algn="ctr"/>
            <a:r>
              <a:rPr lang="en-US" sz="3200" dirty="0"/>
              <a:t>2016: </a:t>
            </a:r>
            <a:r>
              <a:rPr lang="en-US" sz="3200" dirty="0" err="1"/>
              <a:t>AlphaGo</a:t>
            </a:r>
            <a:r>
              <a:rPr lang="en-US" sz="3200" dirty="0"/>
              <a:t> by Google DeepMind</a:t>
            </a:r>
          </a:p>
          <a:p>
            <a:pPr algn="ctr"/>
            <a:r>
              <a:rPr lang="en-US" sz="3200" dirty="0"/>
              <a:t>vs.</a:t>
            </a:r>
          </a:p>
          <a:p>
            <a:pPr algn="ctr"/>
            <a:r>
              <a:rPr lang="en-US" sz="3200" dirty="0">
                <a:latin typeface="PT Serif" charset="0"/>
              </a:rPr>
              <a:t>Lee </a:t>
            </a:r>
            <a:r>
              <a:rPr lang="en-US" sz="3200" dirty="0" err="1">
                <a:latin typeface="PT Serif" charset="0"/>
              </a:rPr>
              <a:t>Sedol</a:t>
            </a:r>
            <a:r>
              <a:rPr lang="en-US" sz="3200" dirty="0">
                <a:latin typeface="PT Serif" charset="0"/>
              </a:rPr>
              <a:t> (No2)</a:t>
            </a:r>
            <a:endParaRPr lang="en-US" sz="3200" dirty="0"/>
          </a:p>
        </p:txBody>
      </p:sp>
      <p:pic>
        <p:nvPicPr>
          <p:cNvPr id="9" name="Picture 8"/>
          <p:cNvPicPr>
            <a:picLocks noChangeAspect="1"/>
          </p:cNvPicPr>
          <p:nvPr/>
        </p:nvPicPr>
        <p:blipFill rotWithShape="1">
          <a:blip r:embed="rId3"/>
          <a:srcRect r="72803"/>
          <a:stretch/>
        </p:blipFill>
        <p:spPr>
          <a:xfrm>
            <a:off x="1524000" y="5143499"/>
            <a:ext cx="1752601" cy="1714501"/>
          </a:xfrm>
          <a:prstGeom prst="rect">
            <a:avLst/>
          </a:prstGeom>
        </p:spPr>
      </p:pic>
      <p:sp>
        <p:nvSpPr>
          <p:cNvPr id="5" name="Rectangle 4"/>
          <p:cNvSpPr/>
          <p:nvPr/>
        </p:nvSpPr>
        <p:spPr>
          <a:xfrm>
            <a:off x="1524000" y="0"/>
            <a:ext cx="4623382" cy="523220"/>
          </a:xfrm>
          <a:prstGeom prst="rect">
            <a:avLst/>
          </a:prstGeom>
        </p:spPr>
        <p:txBody>
          <a:bodyPr wrap="none">
            <a:spAutoFit/>
          </a:bodyPr>
          <a:lstStyle/>
          <a:p>
            <a:r>
              <a:rPr lang="en-US" sz="2800" dirty="0">
                <a:solidFill>
                  <a:schemeClr val="bg1"/>
                </a:solidFill>
              </a:rPr>
              <a:t>Human online game behavior</a:t>
            </a:r>
          </a:p>
        </p:txBody>
      </p:sp>
      <p:pic>
        <p:nvPicPr>
          <p:cNvPr id="7" name="Picture 6">
            <a:extLst>
              <a:ext uri="{FF2B5EF4-FFF2-40B4-BE49-F238E27FC236}">
                <a16:creationId xmlns:a16="http://schemas.microsoft.com/office/drawing/2014/main" id="{265809E3-0F6A-8E48-A08A-47D0B5C5DF71}"/>
              </a:ext>
            </a:extLst>
          </p:cNvPr>
          <p:cNvPicPr>
            <a:picLocks noChangeAspect="1"/>
          </p:cNvPicPr>
          <p:nvPr/>
        </p:nvPicPr>
        <p:blipFill rotWithShape="1">
          <a:blip r:embed="rId4">
            <a:alphaModFix amt="70000"/>
          </a:blip>
          <a:srcRect r="23769" b="14810"/>
          <a:stretch/>
        </p:blipFill>
        <p:spPr>
          <a:xfrm>
            <a:off x="1748577" y="672244"/>
            <a:ext cx="2679532" cy="2609541"/>
          </a:xfrm>
          <a:prstGeom prst="rect">
            <a:avLst/>
          </a:prstGeom>
        </p:spPr>
      </p:pic>
    </p:spTree>
    <p:extLst>
      <p:ext uri="{BB962C8B-B14F-4D97-AF65-F5344CB8AC3E}">
        <p14:creationId xmlns:p14="http://schemas.microsoft.com/office/powerpoint/2010/main" val="369685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90AF54-CCCB-AB4A-A930-36B6538C37E9}"/>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p:cNvPicPr>
            <a:picLocks noChangeAspect="1"/>
          </p:cNvPicPr>
          <p:nvPr/>
        </p:nvPicPr>
        <p:blipFill rotWithShape="1">
          <a:blip r:embed="rId3"/>
          <a:srcRect r="72803"/>
          <a:stretch/>
        </p:blipFill>
        <p:spPr>
          <a:xfrm>
            <a:off x="10023473" y="144837"/>
            <a:ext cx="1752601" cy="1714501"/>
          </a:xfrm>
          <a:prstGeom prst="rect">
            <a:avLst/>
          </a:prstGeom>
        </p:spPr>
      </p:pic>
      <p:sp>
        <p:nvSpPr>
          <p:cNvPr id="5" name="Rectangle 4"/>
          <p:cNvSpPr/>
          <p:nvPr/>
        </p:nvSpPr>
        <p:spPr>
          <a:xfrm>
            <a:off x="1524000" y="0"/>
            <a:ext cx="1984839" cy="523220"/>
          </a:xfrm>
          <a:prstGeom prst="rect">
            <a:avLst/>
          </a:prstGeom>
        </p:spPr>
        <p:txBody>
          <a:bodyPr wrap="none">
            <a:spAutoFit/>
          </a:bodyPr>
          <a:lstStyle/>
          <a:p>
            <a:r>
              <a:rPr lang="en-US" sz="2800" dirty="0">
                <a:solidFill>
                  <a:schemeClr val="bg1"/>
                </a:solidFill>
              </a:rPr>
              <a:t>Self learning</a:t>
            </a:r>
          </a:p>
        </p:txBody>
      </p:sp>
      <p:sp>
        <p:nvSpPr>
          <p:cNvPr id="8" name="Rectangle 7"/>
          <p:cNvSpPr/>
          <p:nvPr/>
        </p:nvSpPr>
        <p:spPr>
          <a:xfrm>
            <a:off x="6038849" y="3573839"/>
            <a:ext cx="6031231" cy="2062103"/>
          </a:xfrm>
          <a:prstGeom prst="rect">
            <a:avLst/>
          </a:prstGeom>
        </p:spPr>
        <p:txBody>
          <a:bodyPr wrap="square">
            <a:spAutoFit/>
          </a:bodyPr>
          <a:lstStyle/>
          <a:p>
            <a:pPr algn="ctr"/>
            <a:r>
              <a:rPr lang="en-US" sz="3200" dirty="0">
                <a:solidFill>
                  <a:schemeClr val="bg1"/>
                </a:solidFill>
              </a:rPr>
              <a:t>2017: AlphaGo by Google DeepMind</a:t>
            </a:r>
          </a:p>
          <a:p>
            <a:pPr algn="ctr"/>
            <a:r>
              <a:rPr lang="en-US" sz="3200" dirty="0">
                <a:solidFill>
                  <a:schemeClr val="bg1"/>
                </a:solidFill>
              </a:rPr>
              <a:t>vs.</a:t>
            </a:r>
          </a:p>
          <a:p>
            <a:pPr algn="ctr"/>
            <a:r>
              <a:rPr lang="en-US" sz="3200" dirty="0" err="1">
                <a:solidFill>
                  <a:schemeClr val="bg1"/>
                </a:solidFill>
                <a:latin typeface="PT Serif" charset="0"/>
              </a:rPr>
              <a:t>Ke</a:t>
            </a:r>
            <a:r>
              <a:rPr lang="en-US" sz="3200" dirty="0">
                <a:solidFill>
                  <a:schemeClr val="bg1"/>
                </a:solidFill>
                <a:latin typeface="PT Serif" charset="0"/>
              </a:rPr>
              <a:t> </a:t>
            </a:r>
            <a:r>
              <a:rPr lang="en-US" sz="3200" dirty="0" err="1">
                <a:solidFill>
                  <a:schemeClr val="bg1"/>
                </a:solidFill>
                <a:latin typeface="PT Serif" charset="0"/>
              </a:rPr>
              <a:t>Jie</a:t>
            </a:r>
            <a:r>
              <a:rPr lang="en-US" sz="3200" dirty="0">
                <a:solidFill>
                  <a:schemeClr val="bg1"/>
                </a:solidFill>
                <a:latin typeface="PT Serif" charset="0"/>
              </a:rPr>
              <a:t> </a:t>
            </a:r>
            <a:r>
              <a:rPr lang="zh-CN" altLang="en-US" sz="2800" b="1" dirty="0">
                <a:solidFill>
                  <a:schemeClr val="bg1"/>
                </a:solidFill>
              </a:rPr>
              <a:t>柯洁</a:t>
            </a:r>
            <a:r>
              <a:rPr lang="zh-CN" altLang="en-US" sz="2800" dirty="0">
                <a:solidFill>
                  <a:schemeClr val="bg1"/>
                </a:solidFill>
              </a:rPr>
              <a:t> </a:t>
            </a:r>
            <a:r>
              <a:rPr lang="en-US" sz="3200" dirty="0">
                <a:solidFill>
                  <a:schemeClr val="bg1"/>
                </a:solidFill>
                <a:latin typeface="PT Serif" charset="0"/>
              </a:rPr>
              <a:t>(No1)</a:t>
            </a:r>
            <a:endParaRPr lang="en-US" sz="3200" dirty="0">
              <a:solidFill>
                <a:schemeClr val="bg1"/>
              </a:solidFill>
            </a:endParaRPr>
          </a:p>
        </p:txBody>
      </p:sp>
      <p:pic>
        <p:nvPicPr>
          <p:cNvPr id="3" name="Picture 2">
            <a:extLst>
              <a:ext uri="{FF2B5EF4-FFF2-40B4-BE49-F238E27FC236}">
                <a16:creationId xmlns:a16="http://schemas.microsoft.com/office/drawing/2014/main" id="{65423938-ED1E-6643-AAE6-9A2F4A82E79A}"/>
              </a:ext>
            </a:extLst>
          </p:cNvPr>
          <p:cNvPicPr>
            <a:picLocks noChangeAspect="1"/>
          </p:cNvPicPr>
          <p:nvPr/>
        </p:nvPicPr>
        <p:blipFill>
          <a:blip r:embed="rId4">
            <a:alphaModFix amt="90000"/>
          </a:blip>
          <a:stretch>
            <a:fillRect/>
          </a:stretch>
        </p:blipFill>
        <p:spPr>
          <a:xfrm>
            <a:off x="10047777" y="144836"/>
            <a:ext cx="1730230" cy="1714501"/>
          </a:xfrm>
          <a:prstGeom prst="rect">
            <a:avLst/>
          </a:prstGeom>
        </p:spPr>
      </p:pic>
    </p:spTree>
    <p:extLst>
      <p:ext uri="{BB962C8B-B14F-4D97-AF65-F5344CB8AC3E}">
        <p14:creationId xmlns:p14="http://schemas.microsoft.com/office/powerpoint/2010/main" val="278448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altLang="zh-CN" dirty="0"/>
              <a:t>Machine learning is a type of artificial intelligence (AI) that provides computers with the ability to learn without being explicitly programmed.</a:t>
            </a:r>
            <a:endParaRPr lang="en-US" dirty="0"/>
          </a:p>
        </p:txBody>
      </p:sp>
      <p:sp>
        <p:nvSpPr>
          <p:cNvPr id="3" name="Title 2"/>
          <p:cNvSpPr>
            <a:spLocks noGrp="1"/>
          </p:cNvSpPr>
          <p:nvPr>
            <p:ph type="title"/>
          </p:nvPr>
        </p:nvSpPr>
        <p:spPr>
          <a:xfrm>
            <a:off x="838200" y="0"/>
            <a:ext cx="10515600" cy="1325563"/>
          </a:xfrm>
        </p:spPr>
        <p:txBody>
          <a:bodyPr/>
          <a:lstStyle/>
          <a:p>
            <a:pPr algn="ctr"/>
            <a:r>
              <a:rPr lang="en-US" altLang="zh-CN" b="1" dirty="0">
                <a:solidFill>
                  <a:schemeClr val="accent1"/>
                </a:solidFill>
                <a:latin typeface="+mn-lt"/>
              </a:rPr>
              <a:t>Machine learning</a:t>
            </a:r>
            <a:endParaRPr lang="en-US" b="1" dirty="0">
              <a:solidFill>
                <a:schemeClr val="accent1"/>
              </a:solidFill>
              <a:latin typeface="+mn-lt"/>
            </a:endParaRPr>
          </a:p>
        </p:txBody>
      </p:sp>
    </p:spTree>
    <p:extLst>
      <p:ext uri="{BB962C8B-B14F-4D97-AF65-F5344CB8AC3E}">
        <p14:creationId xmlns:p14="http://schemas.microsoft.com/office/powerpoint/2010/main" val="412453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24194717"/>
              </p:ext>
            </p:extLst>
          </p:nvPr>
        </p:nvGraphicFramePr>
        <p:xfrm>
          <a:off x="329004" y="1095564"/>
          <a:ext cx="11384280" cy="4678297"/>
        </p:xfrm>
        <a:graphic>
          <a:graphicData uri="http://schemas.openxmlformats.org/drawingml/2006/table">
            <a:tbl>
              <a:tblPr firstRow="1" bandRow="1">
                <a:tableStyleId>{5C22544A-7EE6-4342-B048-85BDC9FD1C3A}</a:tableStyleId>
              </a:tblPr>
              <a:tblGrid>
                <a:gridCol w="3833779">
                  <a:extLst>
                    <a:ext uri="{9D8B030D-6E8A-4147-A177-3AD203B41FA5}">
                      <a16:colId xmlns:a16="http://schemas.microsoft.com/office/drawing/2014/main" val="20000"/>
                    </a:ext>
                  </a:extLst>
                </a:gridCol>
                <a:gridCol w="3801461">
                  <a:extLst>
                    <a:ext uri="{9D8B030D-6E8A-4147-A177-3AD203B41FA5}">
                      <a16:colId xmlns:a16="http://schemas.microsoft.com/office/drawing/2014/main" val="20001"/>
                    </a:ext>
                  </a:extLst>
                </a:gridCol>
                <a:gridCol w="3749040">
                  <a:extLst>
                    <a:ext uri="{9D8B030D-6E8A-4147-A177-3AD203B41FA5}">
                      <a16:colId xmlns:a16="http://schemas.microsoft.com/office/drawing/2014/main" val="20002"/>
                    </a:ext>
                  </a:extLst>
                </a:gridCol>
              </a:tblGrid>
              <a:tr h="1937957">
                <a:tc>
                  <a:txBody>
                    <a:bodyPr/>
                    <a:lstStyle/>
                    <a:p>
                      <a:pPr algn="ctr"/>
                      <a:r>
                        <a:rPr lang="en-US" sz="2800" dirty="0"/>
                        <a:t>Characteristics</a:t>
                      </a:r>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0"/>
                  </a:ext>
                </a:extLst>
              </a:tr>
              <a:tr h="548068">
                <a:tc>
                  <a:txBody>
                    <a:bodyPr/>
                    <a:lstStyle/>
                    <a:p>
                      <a:pPr algn="ctr"/>
                      <a:r>
                        <a:rPr lang="en-US" sz="2000" dirty="0"/>
                        <a:t>Memory</a:t>
                      </a:r>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1"/>
                  </a:ext>
                </a:extLst>
              </a:tr>
              <a:tr h="548068">
                <a:tc>
                  <a:txBody>
                    <a:bodyPr/>
                    <a:lstStyle/>
                    <a:p>
                      <a:pPr algn="ctr"/>
                      <a:r>
                        <a:rPr lang="en-US" sz="2000" dirty="0"/>
                        <a:t>Calculation</a:t>
                      </a:r>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2"/>
                  </a:ext>
                </a:extLst>
              </a:tr>
              <a:tr h="548068">
                <a:tc>
                  <a:txBody>
                    <a:bodyPr/>
                    <a:lstStyle/>
                    <a:p>
                      <a:pPr algn="ctr"/>
                      <a:r>
                        <a:rPr lang="en-US" sz="2000" dirty="0"/>
                        <a:t>Information access</a:t>
                      </a:r>
                    </a:p>
                  </a:txBody>
                  <a:tcPr anchor="ctr"/>
                </a:tc>
                <a:tc>
                  <a:txBody>
                    <a:bodyPr/>
                    <a:lstStyle/>
                    <a:p>
                      <a:pPr algn="ctr"/>
                      <a:endParaRPr lang="en-US" sz="20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3"/>
                  </a:ext>
                </a:extLst>
              </a:tr>
              <a:tr h="548068">
                <a:tc>
                  <a:txBody>
                    <a:bodyPr/>
                    <a:lstStyle/>
                    <a:p>
                      <a:pPr algn="ctr"/>
                      <a:r>
                        <a:rPr lang="en-US" sz="2000" dirty="0"/>
                        <a:t>Life span</a:t>
                      </a:r>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4"/>
                  </a:ext>
                </a:extLst>
              </a:tr>
              <a:tr h="548068">
                <a:tc>
                  <a:txBody>
                    <a:bodyPr/>
                    <a:lstStyle/>
                    <a:p>
                      <a:pPr algn="ctr"/>
                      <a:r>
                        <a:rPr lang="en-US" sz="2000" dirty="0"/>
                        <a:t>Creative</a:t>
                      </a:r>
                    </a:p>
                  </a:txBody>
                  <a:tcPr anchor="ctr"/>
                </a:tc>
                <a:tc>
                  <a:txBody>
                    <a:bodyPr/>
                    <a:lstStyle/>
                    <a:p>
                      <a:pPr algn="ctr"/>
                      <a:r>
                        <a:rPr lang="en-US" sz="2000" dirty="0"/>
                        <a:t>✔️</a:t>
                      </a:r>
                    </a:p>
                  </a:txBody>
                  <a:tcPr anchor="ctr"/>
                </a:tc>
                <a:tc>
                  <a:txBody>
                    <a:bodyPr/>
                    <a:lstStyle/>
                    <a:p>
                      <a:pPr algn="ctr"/>
                      <a:endParaRPr lang="en-US" sz="2000" dirty="0"/>
                    </a:p>
                  </a:txBody>
                  <a:tcPr anchor="ct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a:xfrm>
            <a:off x="838200" y="1"/>
            <a:ext cx="10515600" cy="1095564"/>
          </a:xfrm>
        </p:spPr>
        <p:txBody>
          <a:bodyPr/>
          <a:lstStyle/>
          <a:p>
            <a:pPr algn="ctr"/>
            <a:r>
              <a:rPr lang="en-US" b="1" dirty="0">
                <a:solidFill>
                  <a:schemeClr val="accent1"/>
                </a:solidFill>
                <a:latin typeface="+mn-lt"/>
              </a:rPr>
              <a:t>Brain vs. computer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665" y="1605913"/>
            <a:ext cx="1828800" cy="1828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605913"/>
            <a:ext cx="1828800" cy="1828800"/>
          </a:xfrm>
          <a:prstGeom prst="rect">
            <a:avLst/>
          </a:prstGeom>
        </p:spPr>
      </p:pic>
    </p:spTree>
    <p:extLst>
      <p:ext uri="{BB962C8B-B14F-4D97-AF65-F5344CB8AC3E}">
        <p14:creationId xmlns:p14="http://schemas.microsoft.com/office/powerpoint/2010/main" val="69075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8998DB-E3D4-1944-8B7C-057450983740}"/>
              </a:ext>
            </a:extLst>
          </p:cNvPr>
          <p:cNvPicPr>
            <a:picLocks noChangeAspect="1"/>
          </p:cNvPicPr>
          <p:nvPr/>
        </p:nvPicPr>
        <p:blipFill>
          <a:blip r:embed="rId2"/>
          <a:stretch>
            <a:fillRect/>
          </a:stretch>
        </p:blipFill>
        <p:spPr>
          <a:xfrm>
            <a:off x="-1" y="0"/>
            <a:ext cx="12200021" cy="6858000"/>
          </a:xfrm>
          <a:prstGeom prst="rect">
            <a:avLst/>
          </a:prstGeom>
        </p:spPr>
      </p:pic>
      <p:sp>
        <p:nvSpPr>
          <p:cNvPr id="15" name="Rectangle 14">
            <a:extLst>
              <a:ext uri="{FF2B5EF4-FFF2-40B4-BE49-F238E27FC236}">
                <a16:creationId xmlns:a16="http://schemas.microsoft.com/office/drawing/2014/main" id="{05921012-8E29-C74C-B381-F36D46B9231B}"/>
              </a:ext>
            </a:extLst>
          </p:cNvPr>
          <p:cNvSpPr/>
          <p:nvPr/>
        </p:nvSpPr>
        <p:spPr>
          <a:xfrm>
            <a:off x="8019" y="6027003"/>
            <a:ext cx="12192001" cy="830997"/>
          </a:xfrm>
          <a:prstGeom prst="rect">
            <a:avLst/>
          </a:prstGeom>
        </p:spPr>
        <p:txBody>
          <a:bodyPr wrap="square">
            <a:spAutoFit/>
          </a:bodyPr>
          <a:lstStyle/>
          <a:p>
            <a:r>
              <a:rPr lang="en-US" sz="2400" dirty="0">
                <a:solidFill>
                  <a:schemeClr val="bg1"/>
                </a:solidFill>
                <a:hlinkClick r:id="rId3"/>
              </a:rPr>
              <a:t>https://media.autoexpress.co.uk/image/private/s--AgytYsMD--/t_content-image-desktop@1/v1563183852/autoexpress/2016/10/dsc_2334.jpg</a:t>
            </a:r>
            <a:endParaRPr lang="en-US" sz="2400" dirty="0">
              <a:solidFill>
                <a:schemeClr val="bg1"/>
              </a:solidFill>
            </a:endParaRPr>
          </a:p>
        </p:txBody>
      </p:sp>
    </p:spTree>
    <p:extLst>
      <p:ext uri="{BB962C8B-B14F-4D97-AF65-F5344CB8AC3E}">
        <p14:creationId xmlns:p14="http://schemas.microsoft.com/office/powerpoint/2010/main" val="3275066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pPr algn="ctr"/>
            <a:r>
              <a:rPr lang="en-US" b="1" dirty="0">
                <a:solidFill>
                  <a:schemeClr val="accent1"/>
                </a:solidFill>
                <a:latin typeface="+mn-lt"/>
              </a:rPr>
              <a:t>Natural and Artificial Brains</a:t>
            </a:r>
          </a:p>
        </p:txBody>
      </p:sp>
      <p:pic>
        <p:nvPicPr>
          <p:cNvPr id="11" name="Picture 10">
            <a:extLst>
              <a:ext uri="{FF2B5EF4-FFF2-40B4-BE49-F238E27FC236}">
                <a16:creationId xmlns:a16="http://schemas.microsoft.com/office/drawing/2014/main" id="{7B9BEF0B-FCAE-0F42-B43F-E3F5CAB3D25F}"/>
              </a:ext>
            </a:extLst>
          </p:cNvPr>
          <p:cNvPicPr>
            <a:picLocks noChangeAspect="1"/>
          </p:cNvPicPr>
          <p:nvPr/>
        </p:nvPicPr>
        <p:blipFill>
          <a:blip r:embed="rId2"/>
          <a:stretch>
            <a:fillRect/>
          </a:stretch>
        </p:blipFill>
        <p:spPr>
          <a:xfrm>
            <a:off x="0" y="1625600"/>
            <a:ext cx="6985000" cy="5232400"/>
          </a:xfrm>
          <a:prstGeom prst="rect">
            <a:avLst/>
          </a:prstGeom>
        </p:spPr>
      </p:pic>
      <p:pic>
        <p:nvPicPr>
          <p:cNvPr id="2" name="Picture 1">
            <a:extLst>
              <a:ext uri="{FF2B5EF4-FFF2-40B4-BE49-F238E27FC236}">
                <a16:creationId xmlns:a16="http://schemas.microsoft.com/office/drawing/2014/main" id="{FA115AD3-5341-0B4D-9C6B-64B099A0ECA0}"/>
              </a:ext>
            </a:extLst>
          </p:cNvPr>
          <p:cNvPicPr>
            <a:picLocks noChangeAspect="1"/>
          </p:cNvPicPr>
          <p:nvPr/>
        </p:nvPicPr>
        <p:blipFill>
          <a:blip r:embed="rId3"/>
          <a:stretch>
            <a:fillRect/>
          </a:stretch>
        </p:blipFill>
        <p:spPr>
          <a:xfrm>
            <a:off x="6985001" y="2377927"/>
            <a:ext cx="5221994" cy="3062753"/>
          </a:xfrm>
          <a:prstGeom prst="rect">
            <a:avLst/>
          </a:prstGeom>
        </p:spPr>
      </p:pic>
    </p:spTree>
    <p:extLst>
      <p:ext uri="{BB962C8B-B14F-4D97-AF65-F5344CB8AC3E}">
        <p14:creationId xmlns:p14="http://schemas.microsoft.com/office/powerpoint/2010/main" val="30140589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836</TotalTime>
  <Words>1127</Words>
  <Application>Microsoft Macintosh PowerPoint</Application>
  <PresentationFormat>Widescreen</PresentationFormat>
  <Paragraphs>236</Paragraphs>
  <Slides>30</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等线</vt:lpstr>
      <vt:lpstr>等线 Light</vt:lpstr>
      <vt:lpstr>SimSun</vt:lpstr>
      <vt:lpstr>Arial</vt:lpstr>
      <vt:lpstr>Calibri</vt:lpstr>
      <vt:lpstr>Calibri Light</vt:lpstr>
      <vt:lpstr>Candara</vt:lpstr>
      <vt:lpstr>Constantia</vt:lpstr>
      <vt:lpstr>Georgia</vt:lpstr>
      <vt:lpstr>Impact</vt:lpstr>
      <vt:lpstr>Mangal</vt:lpstr>
      <vt:lpstr>PT Serif</vt:lpstr>
      <vt:lpstr>Symbol</vt:lpstr>
      <vt:lpstr>Times New Roman</vt:lpstr>
      <vt:lpstr>Office Theme</vt:lpstr>
      <vt:lpstr>Statistical Genomics</vt:lpstr>
      <vt:lpstr>Outline</vt:lpstr>
      <vt:lpstr>PowerPoint Presentation</vt:lpstr>
      <vt:lpstr>PowerPoint Presentation</vt:lpstr>
      <vt:lpstr>PowerPoint Presentation</vt:lpstr>
      <vt:lpstr>Machine learning</vt:lpstr>
      <vt:lpstr>Brain vs. computer</vt:lpstr>
      <vt:lpstr>PowerPoint Presentation</vt:lpstr>
      <vt:lpstr>Natural and Artificial Brains</vt:lpstr>
      <vt:lpstr>Theoretical Proof</vt:lpstr>
      <vt:lpstr>Computer demonstration</vt:lpstr>
      <vt:lpstr>Weight and Bias</vt:lpstr>
      <vt:lpstr>Brain vs. computer</vt:lpstr>
      <vt:lpstr>PowerPoint Presentation</vt:lpstr>
      <vt:lpstr>Data mining</vt:lpstr>
      <vt:lpstr>PowerPoint Presentation</vt:lpstr>
      <vt:lpstr>PowerPoint Presentation</vt:lpstr>
      <vt:lpstr>PowerPoint Presentation</vt:lpstr>
      <vt:lpstr>Upload Files</vt:lpstr>
      <vt:lpstr>Create New Project</vt:lpstr>
      <vt:lpstr>Check status and download results</vt:lpstr>
      <vt:lpstr>Real traits</vt:lpstr>
      <vt:lpstr>mMAP stays on the top</vt:lpstr>
      <vt:lpstr>Import data and simulate phenotype</vt:lpstr>
      <vt:lpstr>Dividing into training and testing</vt:lpstr>
      <vt:lpstr>PowerPoint Presentation</vt:lpstr>
      <vt:lpstr>Keywords</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Zhiwu</dc:creator>
  <cp:lastModifiedBy>Zhang, Zhiwu</cp:lastModifiedBy>
  <cp:revision>112</cp:revision>
  <dcterms:created xsi:type="dcterms:W3CDTF">2020-01-18T23:14:17Z</dcterms:created>
  <dcterms:modified xsi:type="dcterms:W3CDTF">2020-05-08T05:18:04Z</dcterms:modified>
</cp:coreProperties>
</file>