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sldIdLst>
    <p:sldId id="370" r:id="rId2"/>
    <p:sldId id="373" r:id="rId3"/>
    <p:sldId id="393" r:id="rId4"/>
    <p:sldId id="372" r:id="rId5"/>
    <p:sldId id="379" r:id="rId6"/>
    <p:sldId id="381" r:id="rId7"/>
    <p:sldId id="390" r:id="rId8"/>
    <p:sldId id="380" r:id="rId9"/>
    <p:sldId id="389" r:id="rId10"/>
    <p:sldId id="382" r:id="rId11"/>
    <p:sldId id="392" r:id="rId12"/>
    <p:sldId id="394" r:id="rId13"/>
    <p:sldId id="386" r:id="rId14"/>
    <p:sldId id="374" r:id="rId15"/>
    <p:sldId id="383" r:id="rId16"/>
    <p:sldId id="391" r:id="rId17"/>
    <p:sldId id="395" r:id="rId18"/>
    <p:sldId id="396" r:id="rId19"/>
    <p:sldId id="397" r:id="rId20"/>
    <p:sldId id="34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329"/>
    <p:restoredTop sz="96517" autoAdjust="0"/>
  </p:normalViewPr>
  <p:slideViewPr>
    <p:cSldViewPr snapToGrid="0" snapToObjects="1">
      <p:cViewPr varScale="1">
        <p:scale>
          <a:sx n="128" d="100"/>
          <a:sy n="128" d="100"/>
        </p:scale>
        <p:origin x="23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1/20/21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58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13BDF-80CB-4D27-98FC-D0A07DBC8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99BB3-AD0E-449F-BD0A-7468874198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193D4E-55E3-4F0E-BB71-36AAA92EE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846636-6C07-4B86-A116-4772B2DAE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1/20/21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5CFE95-0BEC-4EDD-B3D8-0CCCDC559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563356-5560-4F83-9EDD-8F5650680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5304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1/20/21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1/20/21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1/20/21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zzlab.net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studio.com/products/rstudio/download/#download" TargetMode="External"/><Relationship Id="rId2" Type="http://schemas.openxmlformats.org/officeDocument/2006/relationships/hyperlink" Target="https://cran.r-project.org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r-statistics.co/Complete-Ggplot2-Tutorial-Part1-With-R-Code.html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pypl.github.io/PYPL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44" y="2791299"/>
            <a:ext cx="8857883" cy="1072859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3162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4249255"/>
            <a:ext cx="6400800" cy="106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Zhou Tang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894721" y="359745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>
                <a:solidFill>
                  <a:schemeClr val="bg2">
                    <a:lumMod val="50000"/>
                  </a:schemeClr>
                </a:solidFill>
              </a:rPr>
              <a:t>Programming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in R</a:t>
            </a:r>
          </a:p>
        </p:txBody>
      </p:sp>
    </p:spTree>
    <p:extLst>
      <p:ext uri="{BB962C8B-B14F-4D97-AF65-F5344CB8AC3E}">
        <p14:creationId xmlns:p14="http://schemas.microsoft.com/office/powerpoint/2010/main" val="3671824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Loops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8280E2-AB00-4CAD-984D-64CC869D86A7}"/>
              </a:ext>
            </a:extLst>
          </p:cNvPr>
          <p:cNvSpPr/>
          <p:nvPr/>
        </p:nvSpPr>
        <p:spPr>
          <a:xfrm>
            <a:off x="2340949" y="2160763"/>
            <a:ext cx="431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for (item in vector){</a:t>
            </a:r>
          </a:p>
          <a:p>
            <a:r>
              <a:rPr lang="en-US" sz="2000" dirty="0"/>
              <a:t>        Do something with this item</a:t>
            </a:r>
          </a:p>
          <a:p>
            <a:r>
              <a:rPr lang="en-US" sz="2000" dirty="0"/>
              <a:t>}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761A79-E8C7-E842-A655-506D03DFD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48" y="4061655"/>
            <a:ext cx="4318000" cy="22098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4E19EB-D98E-D140-A23C-37553C709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91755"/>
            <a:ext cx="4483100" cy="31496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73287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WHILE Loops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8280E2-AB00-4CAD-984D-64CC869D86A7}"/>
              </a:ext>
            </a:extLst>
          </p:cNvPr>
          <p:cNvSpPr/>
          <p:nvPr/>
        </p:nvSpPr>
        <p:spPr>
          <a:xfrm>
            <a:off x="855922" y="1951672"/>
            <a:ext cx="27669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while (expression  is true)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    do something</a:t>
            </a:r>
          </a:p>
          <a:p>
            <a:r>
              <a:rPr lang="en-US" dirty="0"/>
              <a:t>         update expression</a:t>
            </a:r>
          </a:p>
          <a:p>
            <a:r>
              <a:rPr lang="en-US" dirty="0"/>
              <a:t>}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51D53A-C3D7-9C4D-8337-920FCBBEC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15" y="3585972"/>
            <a:ext cx="4686300" cy="28321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13EEC5-F24A-BC48-B420-672BB7009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100" y="3521586"/>
            <a:ext cx="2171700" cy="30353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08400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?help is incredibly useful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44B304-5BD4-4933-AE93-704A7C28B3A9}"/>
              </a:ext>
            </a:extLst>
          </p:cNvPr>
          <p:cNvSpPr/>
          <p:nvPr/>
        </p:nvSpPr>
        <p:spPr>
          <a:xfrm>
            <a:off x="231891" y="2473341"/>
            <a:ext cx="39470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Use the ? feature to get a help page for any function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2B80A2-6E35-CB47-9982-365D79F8B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146" y="2473341"/>
            <a:ext cx="5008963" cy="3500239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AFA535-0B48-0245-AA45-231C82B71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518" y="4082946"/>
            <a:ext cx="1168400" cy="6858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39471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2293575"/>
          </a:xfrm>
        </p:spPr>
        <p:txBody>
          <a:bodyPr/>
          <a:lstStyle/>
          <a:p>
            <a:r>
              <a:rPr lang="en-US" dirty="0"/>
              <a:t>Collection of functions</a:t>
            </a:r>
          </a:p>
          <a:p>
            <a:r>
              <a:rPr lang="en-US" dirty="0"/>
              <a:t>16957 available packages on CRAN (Comprehensive R Achieve Network)</a:t>
            </a:r>
          </a:p>
          <a:p>
            <a:r>
              <a:rPr lang="en-US" dirty="0" err="1"/>
              <a:t>install.packages</a:t>
            </a:r>
            <a:r>
              <a:rPr lang="en-US" dirty="0"/>
              <a:t>("</a:t>
            </a:r>
            <a:r>
              <a:rPr lang="en-US" dirty="0" err="1"/>
              <a:t>package_name</a:t>
            </a:r>
            <a:r>
              <a:rPr lang="en-US" dirty="0"/>
              <a:t>")</a:t>
            </a:r>
          </a:p>
          <a:p>
            <a:r>
              <a:rPr lang="en-US" dirty="0"/>
              <a:t>library("</a:t>
            </a:r>
            <a:r>
              <a:rPr lang="en-US" dirty="0" err="1"/>
              <a:t>package_name</a:t>
            </a:r>
            <a:r>
              <a:rPr lang="en-US" dirty="0"/>
              <a:t>")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Packages</a:t>
            </a:r>
          </a:p>
        </p:txBody>
      </p:sp>
    </p:spTree>
    <p:extLst>
      <p:ext uri="{BB962C8B-B14F-4D97-AF65-F5344CB8AC3E}">
        <p14:creationId xmlns:p14="http://schemas.microsoft.com/office/powerpoint/2010/main" val="646232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1BCA62-03F3-174A-AC82-36642AF70C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2" r="13477"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A4EB515-30A9-4772-BA1A-61F68D758126}"/>
              </a:ext>
            </a:extLst>
          </p:cNvPr>
          <p:cNvSpPr/>
          <p:nvPr/>
        </p:nvSpPr>
        <p:spPr>
          <a:xfrm>
            <a:off x="255219" y="448882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http://zzlab.net/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382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8328"/>
            <a:ext cx="9069571" cy="1252728"/>
          </a:xfrm>
        </p:spPr>
        <p:txBody>
          <a:bodyPr>
            <a:normAutofit/>
          </a:bodyPr>
          <a:lstStyle/>
          <a:p>
            <a:r>
              <a:rPr lang="en-US" b="1" dirty="0"/>
              <a:t>R has many plotting libraries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0FB27C-5D7F-504A-8E2F-E5043B2AB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73" y="1976394"/>
            <a:ext cx="3984102" cy="394486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AB29615-7DE3-EC4E-B4AD-059DC18C16EB}"/>
              </a:ext>
            </a:extLst>
          </p:cNvPr>
          <p:cNvSpPr/>
          <p:nvPr/>
        </p:nvSpPr>
        <p:spPr>
          <a:xfrm>
            <a:off x="3811779" y="6437304"/>
            <a:ext cx="18688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Zhou et al,. 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B19469-98D0-AA4D-9787-CE0374DB0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818" y="1409599"/>
            <a:ext cx="2863708" cy="471554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EA1A0BA-1377-EB44-B1A4-D7F4D27CD2ED}"/>
              </a:ext>
            </a:extLst>
          </p:cNvPr>
          <p:cNvSpPr/>
          <p:nvPr/>
        </p:nvSpPr>
        <p:spPr>
          <a:xfrm>
            <a:off x="1353326" y="6010004"/>
            <a:ext cx="18688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pairs()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4C80E1-BC69-4B4F-AE88-10409083A6DC}"/>
              </a:ext>
            </a:extLst>
          </p:cNvPr>
          <p:cNvSpPr/>
          <p:nvPr/>
        </p:nvSpPr>
        <p:spPr>
          <a:xfrm>
            <a:off x="5927604" y="6067972"/>
            <a:ext cx="2464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pheatmap</a:t>
            </a:r>
            <a:r>
              <a:rPr lang="en-US" dirty="0"/>
              <a:t>::</a:t>
            </a:r>
            <a:r>
              <a:rPr lang="en-US" dirty="0" err="1"/>
              <a:t>pheatmap</a:t>
            </a:r>
            <a:r>
              <a:rPr lang="en-US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726255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2237" y="159034"/>
            <a:ext cx="4984376" cy="1696660"/>
          </a:xfrm>
        </p:spPr>
        <p:txBody>
          <a:bodyPr>
            <a:normAutofit/>
          </a:bodyPr>
          <a:lstStyle/>
          <a:p>
            <a:r>
              <a:rPr lang="en-US" dirty="0"/>
              <a:t>ggplot2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8669B7-91F9-8F49-B12D-FCEDD4EAD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85" y="2045337"/>
            <a:ext cx="4206240" cy="42156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2BF395-EAC5-9147-B1C2-A21713438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575" y="2045337"/>
            <a:ext cx="4206240" cy="420232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23544E1-138C-C944-B60B-5F492670200E}"/>
              </a:ext>
            </a:extLst>
          </p:cNvPr>
          <p:cNvSpPr/>
          <p:nvPr/>
        </p:nvSpPr>
        <p:spPr>
          <a:xfrm>
            <a:off x="3811779" y="6437304"/>
            <a:ext cx="18688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Zhou et al,. 2021</a:t>
            </a:r>
          </a:p>
        </p:txBody>
      </p:sp>
    </p:spTree>
    <p:extLst>
      <p:ext uri="{BB962C8B-B14F-4D97-AF65-F5344CB8AC3E}">
        <p14:creationId xmlns:p14="http://schemas.microsoft.com/office/powerpoint/2010/main" val="2879896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49" y="365126"/>
            <a:ext cx="7444539" cy="1325563"/>
          </a:xfrm>
        </p:spPr>
        <p:txBody>
          <a:bodyPr>
            <a:normAutofit/>
          </a:bodyPr>
          <a:lstStyle/>
          <a:p>
            <a:r>
              <a:rPr lang="en-US" dirty="0"/>
              <a:t>Let’s write R code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57957" y="1888857"/>
            <a:ext cx="7515231" cy="1472711"/>
          </a:xfrm>
        </p:spPr>
        <p:txBody>
          <a:bodyPr>
            <a:normAutofit fontScale="62500" lnSpcReduction="20000"/>
          </a:bodyPr>
          <a:lstStyle/>
          <a:p>
            <a:r>
              <a:rPr lang="en-US" sz="2800" dirty="0">
                <a:cs typeface="Times New Roman" panose="02020603050405020304" pitchFamily="18" charset="0"/>
              </a:rPr>
              <a:t>Download and install R</a:t>
            </a:r>
          </a:p>
          <a:p>
            <a:pPr marL="0" indent="0">
              <a:buNone/>
            </a:pPr>
            <a:r>
              <a:rPr lang="en-US" sz="2800" dirty="0">
                <a:cs typeface="Times New Roman" panose="02020603050405020304" pitchFamily="18" charset="0"/>
                <a:hlinkClick r:id="rId2"/>
              </a:rPr>
              <a:t>https://cran.r-project.org/</a:t>
            </a:r>
            <a:endParaRPr lang="en-US" sz="2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cs typeface="Times New Roman" panose="02020603050405020304" pitchFamily="18" charset="0"/>
            </a:endParaRPr>
          </a:p>
          <a:p>
            <a:r>
              <a:rPr lang="en-US" sz="2800" dirty="0">
                <a:cs typeface="Times New Roman" panose="02020603050405020304" pitchFamily="18" charset="0"/>
              </a:rPr>
              <a:t>Download and install </a:t>
            </a:r>
            <a:r>
              <a:rPr lang="en-US" sz="2800" dirty="0" err="1">
                <a:cs typeface="Times New Roman" panose="02020603050405020304" pitchFamily="18" charset="0"/>
              </a:rPr>
              <a:t>Rstudio</a:t>
            </a:r>
            <a:endParaRPr lang="en-US" sz="2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cs typeface="Times New Roman" panose="02020603050405020304" pitchFamily="18" charset="0"/>
                <a:hlinkClick r:id="rId3"/>
              </a:rPr>
              <a:t>https://rstudio.com/products/rstudio/download/#download</a:t>
            </a:r>
            <a:endParaRPr lang="en-US" sz="2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cs typeface="Times New Roman" panose="02020603050405020304" pitchFamily="18" charset="0"/>
            </a:endParaRPr>
          </a:p>
          <a:p>
            <a:endParaRPr lang="en-US" sz="2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800" dirty="0"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FE9FB1-6AD7-EF42-8FAA-C6CB9DEA44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440" y="3930491"/>
            <a:ext cx="3835322" cy="25942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4D2A06-892D-294D-9EB2-DD7DEB4409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0435" y="3361568"/>
            <a:ext cx="4802981" cy="316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4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49" y="365126"/>
            <a:ext cx="7444539" cy="1325563"/>
          </a:xfrm>
        </p:spPr>
        <p:txBody>
          <a:bodyPr>
            <a:normAutofit/>
          </a:bodyPr>
          <a:lstStyle/>
          <a:p>
            <a:r>
              <a:rPr lang="en-US" dirty="0"/>
              <a:t>Let’s write R code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28649" y="1940003"/>
            <a:ext cx="7444540" cy="700717"/>
          </a:xfrm>
        </p:spPr>
        <p:txBody>
          <a:bodyPr>
            <a:normAutofit/>
          </a:bodyPr>
          <a:lstStyle/>
          <a:p>
            <a:r>
              <a:rPr lang="en-US" sz="2800" dirty="0">
                <a:cs typeface="Times New Roman" panose="02020603050405020304" pitchFamily="18" charset="0"/>
              </a:rPr>
              <a:t>Basic R in the swirl (https://</a:t>
            </a:r>
            <a:r>
              <a:rPr lang="en-US" sz="2800" dirty="0" err="1">
                <a:cs typeface="Times New Roman" panose="02020603050405020304" pitchFamily="18" charset="0"/>
              </a:rPr>
              <a:t>swirlstats.com</a:t>
            </a:r>
            <a:r>
              <a:rPr lang="en-US" sz="2800" dirty="0">
                <a:cs typeface="Times New Roman" panose="02020603050405020304" pitchFamily="18" charset="0"/>
              </a:rPr>
              <a:t>/)</a:t>
            </a:r>
          </a:p>
          <a:p>
            <a:endParaRPr lang="en-US" sz="2800" dirty="0"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800" dirty="0"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800" dirty="0"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4EEB89-8226-5F43-82A9-9BE9E9E29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3139209"/>
            <a:ext cx="3852472" cy="36204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AA346F-B665-3240-ACE1-DAC57D7B5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513" y="2890034"/>
            <a:ext cx="2850776" cy="17450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C80756-A21C-5C49-9ADC-210FF4484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5018" y="4826690"/>
            <a:ext cx="2929429" cy="169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58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49" y="365126"/>
            <a:ext cx="7444539" cy="1325563"/>
          </a:xfrm>
        </p:spPr>
        <p:txBody>
          <a:bodyPr>
            <a:normAutofit/>
          </a:bodyPr>
          <a:lstStyle/>
          <a:p>
            <a:r>
              <a:rPr lang="en-US" dirty="0"/>
              <a:t>Let’s write R code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52249" y="1300928"/>
            <a:ext cx="8263102" cy="17168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cs typeface="Times New Roman" panose="02020603050405020304" pitchFamily="18" charset="0"/>
            </a:endParaRPr>
          </a:p>
          <a:p>
            <a:r>
              <a:rPr lang="en-US" sz="2800" dirty="0">
                <a:cs typeface="Times New Roman" panose="02020603050405020304" pitchFamily="18" charset="0"/>
              </a:rPr>
              <a:t>ggplot2 : </a:t>
            </a:r>
            <a:r>
              <a:rPr lang="en-US" sz="2800" dirty="0">
                <a:hlinkClick r:id="rId2"/>
              </a:rPr>
              <a:t>http://r-statistics.co/Complete-Ggplot2-Tutorial-Part1-With-R-Code.html</a:t>
            </a:r>
            <a:endParaRPr lang="en-US" sz="2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0EAD4BA-9E8D-3449-9AC2-582659474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0" y="2798252"/>
            <a:ext cx="2004340" cy="200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74E282-03BF-EF4C-8F14-BA29DFE96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689" y="2723734"/>
            <a:ext cx="3931526" cy="384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88E22ABC-860F-C041-8510-80C69081F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495" y="2887443"/>
            <a:ext cx="2062819" cy="205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805451CB-0C8B-3C40-831C-AD250DF41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228" y="5004365"/>
            <a:ext cx="1811487" cy="181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AE0C898-062A-D74E-A13F-F265323D8721}"/>
              </a:ext>
            </a:extLst>
          </p:cNvPr>
          <p:cNvSpPr/>
          <p:nvPr/>
        </p:nvSpPr>
        <p:spPr>
          <a:xfrm>
            <a:off x="3156867" y="6488668"/>
            <a:ext cx="4475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www.r</a:t>
            </a:r>
            <a:r>
              <a:rPr lang="en-US" dirty="0"/>
              <a:t>-graph-</a:t>
            </a:r>
            <a:r>
              <a:rPr lang="en-US" dirty="0" err="1"/>
              <a:t>gallery.com</a:t>
            </a:r>
            <a:r>
              <a:rPr lang="en-US" dirty="0"/>
              <a:t>/</a:t>
            </a:r>
            <a:r>
              <a:rPr lang="en-US" dirty="0" err="1"/>
              <a:t>index.html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825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606" y="2145849"/>
            <a:ext cx="3125738" cy="4471071"/>
          </a:xfrm>
        </p:spPr>
        <p:txBody>
          <a:bodyPr/>
          <a:lstStyle/>
          <a:p>
            <a:r>
              <a:rPr lang="en-US" dirty="0"/>
              <a:t>Start with S in 1996</a:t>
            </a:r>
          </a:p>
          <a:p>
            <a:r>
              <a:rPr lang="en-US" dirty="0"/>
              <a:t>Open source</a:t>
            </a:r>
          </a:p>
          <a:p>
            <a:r>
              <a:rPr lang="en-US" dirty="0"/>
              <a:t>Open packages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6700" dirty="0">
                <a:solidFill>
                  <a:srgbClr val="FFFF00"/>
                </a:solidFill>
              </a:rPr>
              <a:t>R</a:t>
            </a:r>
            <a:r>
              <a:rPr lang="en-US" dirty="0"/>
              <a:t>obert Gentleman and </a:t>
            </a:r>
            <a:r>
              <a:rPr lang="en-US" sz="6700" dirty="0">
                <a:solidFill>
                  <a:srgbClr val="FFFF00"/>
                </a:solidFill>
              </a:rPr>
              <a:t>R</a:t>
            </a:r>
            <a:r>
              <a:rPr lang="en-US" dirty="0"/>
              <a:t>oss </a:t>
            </a:r>
            <a:r>
              <a:rPr lang="en-US" dirty="0" err="1"/>
              <a:t>Ihaka</a:t>
            </a:r>
            <a:endParaRPr lang="en-US" dirty="0"/>
          </a:p>
        </p:txBody>
      </p:sp>
      <p:pic>
        <p:nvPicPr>
          <p:cNvPr id="5" name="Picture 4" descr="Screen Shot 2016-01-15 at 7.52.30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343" y="2098810"/>
            <a:ext cx="5598299" cy="39595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4A14BC-9928-4CF0-907E-CE919F57A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66" y="4387378"/>
            <a:ext cx="3152776" cy="13001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1877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Highlight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675467"/>
            <a:ext cx="7408333" cy="2016454"/>
          </a:xfrm>
        </p:spPr>
        <p:txBody>
          <a:bodyPr>
            <a:normAutofit/>
          </a:bodyPr>
          <a:lstStyle/>
          <a:p>
            <a:r>
              <a:rPr lang="en-US" dirty="0">
                <a:latin typeface="Constantia" charset="0"/>
              </a:rPr>
              <a:t>Background of R</a:t>
            </a:r>
          </a:p>
          <a:p>
            <a:r>
              <a:rPr lang="en-US" dirty="0">
                <a:latin typeface="Constantia" charset="0"/>
              </a:rPr>
              <a:t>Install R and </a:t>
            </a:r>
            <a:r>
              <a:rPr lang="en-US" dirty="0" err="1">
                <a:latin typeface="Constantia" charset="0"/>
              </a:rPr>
              <a:t>Rstudio</a:t>
            </a:r>
            <a:endParaRPr lang="en-US" dirty="0">
              <a:latin typeface="Constantia" charset="0"/>
            </a:endParaRPr>
          </a:p>
          <a:p>
            <a:r>
              <a:rPr lang="en-US" dirty="0">
                <a:latin typeface="Constantia" charset="0"/>
              </a:rPr>
              <a:t>Basic R knowledge</a:t>
            </a:r>
          </a:p>
          <a:p>
            <a:r>
              <a:rPr lang="en-US" dirty="0">
                <a:latin typeface="Constantia" charset="0"/>
              </a:rPr>
              <a:t>Install ‘swirl’ and the ‘ggplot2’ package </a:t>
            </a:r>
          </a:p>
        </p:txBody>
      </p:sp>
    </p:spTree>
    <p:extLst>
      <p:ext uri="{BB962C8B-B14F-4D97-AF65-F5344CB8AC3E}">
        <p14:creationId xmlns:p14="http://schemas.microsoft.com/office/powerpoint/2010/main" val="49045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You Ready for R?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ACDA4E-EEC5-4847-A4BB-88FDE49B1F27}"/>
              </a:ext>
            </a:extLst>
          </p:cNvPr>
          <p:cNvSpPr/>
          <p:nvPr/>
        </p:nvSpPr>
        <p:spPr>
          <a:xfrm>
            <a:off x="5221258" y="6048494"/>
            <a:ext cx="3195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http://pypl.github.io/PYPL.html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5360D0-E378-7B46-B58D-81800102C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45" y="2006418"/>
            <a:ext cx="3982742" cy="46891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5BDB10-436D-0149-9B51-6C7DD903F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0487" y="2593862"/>
            <a:ext cx="3475876" cy="336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58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 You Ready for R?</a:t>
            </a:r>
          </a:p>
        </p:txBody>
      </p:sp>
      <p:sp>
        <p:nvSpPr>
          <p:cNvPr id="4" name="Rectangle 3"/>
          <p:cNvSpPr/>
          <p:nvPr/>
        </p:nvSpPr>
        <p:spPr>
          <a:xfrm>
            <a:off x="324677" y="6335006"/>
            <a:ext cx="75471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www.analyticsvidhya.com</a:t>
            </a:r>
            <a:r>
              <a:rPr lang="en-US" dirty="0"/>
              <a:t>/blog/2017/09/</a:t>
            </a:r>
            <a:r>
              <a:rPr lang="en-US" dirty="0" err="1"/>
              <a:t>sas</a:t>
            </a:r>
            <a:r>
              <a:rPr lang="en-US" dirty="0"/>
              <a:t>-vs-vs-python-tool-learn/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7131452C-D6F7-4945-B54B-43047B3CF2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262214"/>
              </p:ext>
            </p:extLst>
          </p:nvPr>
        </p:nvGraphicFramePr>
        <p:xfrm>
          <a:off x="324677" y="2299331"/>
          <a:ext cx="8580784" cy="3809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2563">
                  <a:extLst>
                    <a:ext uri="{9D8B030D-6E8A-4147-A177-3AD203B41FA5}">
                      <a16:colId xmlns:a16="http://schemas.microsoft.com/office/drawing/2014/main" val="3896259538"/>
                    </a:ext>
                  </a:extLst>
                </a:gridCol>
                <a:gridCol w="1232913">
                  <a:extLst>
                    <a:ext uri="{9D8B030D-6E8A-4147-A177-3AD203B41FA5}">
                      <a16:colId xmlns:a16="http://schemas.microsoft.com/office/drawing/2014/main" val="3537965651"/>
                    </a:ext>
                  </a:extLst>
                </a:gridCol>
                <a:gridCol w="1077027">
                  <a:extLst>
                    <a:ext uri="{9D8B030D-6E8A-4147-A177-3AD203B41FA5}">
                      <a16:colId xmlns:a16="http://schemas.microsoft.com/office/drawing/2014/main" val="2144740101"/>
                    </a:ext>
                  </a:extLst>
                </a:gridCol>
                <a:gridCol w="1098281">
                  <a:extLst>
                    <a:ext uri="{9D8B030D-6E8A-4147-A177-3AD203B41FA5}">
                      <a16:colId xmlns:a16="http://schemas.microsoft.com/office/drawing/2014/main" val="278561764"/>
                    </a:ext>
                  </a:extLst>
                </a:gridCol>
              </a:tblGrid>
              <a:tr h="42332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Python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691208"/>
                  </a:ext>
                </a:extLst>
              </a:tr>
              <a:tr h="423325">
                <a:tc>
                  <a:txBody>
                    <a:bodyPr/>
                    <a:lstStyle/>
                    <a:p>
                      <a:r>
                        <a:rPr lang="en-US" sz="2000" dirty="0"/>
                        <a:t>Availability /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406404"/>
                  </a:ext>
                </a:extLst>
              </a:tr>
              <a:tr h="423325">
                <a:tc>
                  <a:txBody>
                    <a:bodyPr/>
                    <a:lstStyle/>
                    <a:p>
                      <a:r>
                        <a:rPr lang="en-US" sz="2000" dirty="0"/>
                        <a:t>Ease of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586075"/>
                  </a:ext>
                </a:extLst>
              </a:tr>
              <a:tr h="423325">
                <a:tc>
                  <a:txBody>
                    <a:bodyPr/>
                    <a:lstStyle/>
                    <a:p>
                      <a:r>
                        <a:rPr lang="en-US" sz="2000" dirty="0"/>
                        <a:t>Data handling capabilities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650011"/>
                  </a:ext>
                </a:extLst>
              </a:tr>
              <a:tr h="423325">
                <a:tc>
                  <a:txBody>
                    <a:bodyPr/>
                    <a:lstStyle/>
                    <a:p>
                      <a:r>
                        <a:rPr lang="en-US" sz="2000" dirty="0"/>
                        <a:t>Graphical capabilities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492508"/>
                  </a:ext>
                </a:extLst>
              </a:tr>
              <a:tr h="423325">
                <a:tc>
                  <a:txBody>
                    <a:bodyPr/>
                    <a:lstStyle/>
                    <a:p>
                      <a:r>
                        <a:rPr lang="en-US" sz="2000" dirty="0"/>
                        <a:t>Advancements in tool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3120799"/>
                  </a:ext>
                </a:extLst>
              </a:tr>
              <a:tr h="423325">
                <a:tc>
                  <a:txBody>
                    <a:bodyPr/>
                    <a:lstStyle/>
                    <a:p>
                      <a:r>
                        <a:rPr lang="en-US" sz="2000" dirty="0"/>
                        <a:t>Job scenario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261802"/>
                  </a:ext>
                </a:extLst>
              </a:tr>
              <a:tr h="423325">
                <a:tc>
                  <a:txBody>
                    <a:bodyPr/>
                    <a:lstStyle/>
                    <a:p>
                      <a:r>
                        <a:rPr lang="en-US" sz="2000" dirty="0"/>
                        <a:t>Deep Learning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3615"/>
                  </a:ext>
                </a:extLst>
              </a:tr>
              <a:tr h="423325">
                <a:tc>
                  <a:txBody>
                    <a:bodyPr/>
                    <a:lstStyle/>
                    <a:p>
                      <a:r>
                        <a:rPr lang="en-US" sz="2000" dirty="0"/>
                        <a:t>Customer service support and Community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812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4255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Variables and Assignment Operators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76120" y="2619469"/>
            <a:ext cx="7950819" cy="3737294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variable1 &lt;- 1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variable2 = 2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variable3 &lt;- variable1 + variable2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string1 &lt;- ‘variables can also be words’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string2 &lt;- “quote type doesn’t matter unless they are nested”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vector1 &lt;- c(1,2,3,4,5,6,7,8,9,10)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026359AA-043B-564E-95AB-FC3CD02C8BCA}"/>
              </a:ext>
            </a:extLst>
          </p:cNvPr>
          <p:cNvSpPr txBox="1">
            <a:spLocks/>
          </p:cNvSpPr>
          <p:nvPr/>
        </p:nvSpPr>
        <p:spPr>
          <a:xfrm>
            <a:off x="1412747" y="1934848"/>
            <a:ext cx="6103175" cy="986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Symbol" pitchFamily="18" charset="2"/>
              <a:buNone/>
            </a:pPr>
            <a:endParaRPr lang="en-US" sz="15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120D38-A784-B54D-899B-EE5C4E23DD61}"/>
              </a:ext>
            </a:extLst>
          </p:cNvPr>
          <p:cNvSpPr txBox="1"/>
          <p:nvPr/>
        </p:nvSpPr>
        <p:spPr>
          <a:xfrm>
            <a:off x="3451125" y="2034694"/>
            <a:ext cx="2694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&lt;-     or      =</a:t>
            </a:r>
          </a:p>
        </p:txBody>
      </p:sp>
    </p:spTree>
    <p:extLst>
      <p:ext uri="{BB962C8B-B14F-4D97-AF65-F5344CB8AC3E}">
        <p14:creationId xmlns:p14="http://schemas.microsoft.com/office/powerpoint/2010/main" val="33108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Lists and Vectors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D49034-F3F2-4B3E-9A7C-69E3B4AC1432}"/>
              </a:ext>
            </a:extLst>
          </p:cNvPr>
          <p:cNvSpPr/>
          <p:nvPr/>
        </p:nvSpPr>
        <p:spPr>
          <a:xfrm>
            <a:off x="1337881" y="6207508"/>
            <a:ext cx="1511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 source file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F555BA-FABA-464E-BA2D-4BB0ADE43C7E}"/>
              </a:ext>
            </a:extLst>
          </p:cNvPr>
          <p:cNvSpPr/>
          <p:nvPr/>
        </p:nvSpPr>
        <p:spPr>
          <a:xfrm>
            <a:off x="5979768" y="6207508"/>
            <a:ext cx="1728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</a:t>
            </a:r>
            <a:r>
              <a:rPr lang="zh-CN" altLang="en-US" dirty="0"/>
              <a:t>  </a:t>
            </a:r>
            <a:r>
              <a:rPr lang="en-US" dirty="0"/>
              <a:t>Console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00B573-5DA8-7F49-AEA0-00A27CD98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60" y="2223487"/>
            <a:ext cx="4346540" cy="372026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FCAC99-B8C2-9346-A08A-685DE03F2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742" y="2223487"/>
            <a:ext cx="4224428" cy="351025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0280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</a:t>
            </a:r>
            <a:r>
              <a:rPr lang="zh-CN" altLang="en-US" dirty="0"/>
              <a:t> </a:t>
            </a:r>
            <a:r>
              <a:rPr lang="en-US" dirty="0"/>
              <a:t>Operators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DFB431-FE9F-48CA-B7B6-30237BC34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9750"/>
            <a:ext cx="3476625" cy="46386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82019C0-1D5C-D841-BD0D-28B29022CF5F}"/>
              </a:ext>
            </a:extLst>
          </p:cNvPr>
          <p:cNvSpPr/>
          <p:nvPr/>
        </p:nvSpPr>
        <p:spPr>
          <a:xfrm>
            <a:off x="3564683" y="5827809"/>
            <a:ext cx="1832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## AND (&amp;) table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B73E27-D6F6-7448-939E-188E780F6B0A}"/>
              </a:ext>
            </a:extLst>
          </p:cNvPr>
          <p:cNvSpPr/>
          <p:nvPr/>
        </p:nvSpPr>
        <p:spPr>
          <a:xfrm>
            <a:off x="3538341" y="4124421"/>
            <a:ext cx="158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## OR (|) table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B38DCA-1D3E-0B48-8791-C4F9BFBDE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294" y="1741656"/>
            <a:ext cx="3098800" cy="135932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graphicFrame>
        <p:nvGraphicFramePr>
          <p:cNvPr id="7" name="Table 10">
            <a:extLst>
              <a:ext uri="{FF2B5EF4-FFF2-40B4-BE49-F238E27FC236}">
                <a16:creationId xmlns:a16="http://schemas.microsoft.com/office/drawing/2014/main" id="{4C91C1B2-8030-B24D-9072-55DF6D69A9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60331"/>
              </p:ext>
            </p:extLst>
          </p:nvPr>
        </p:nvGraphicFramePr>
        <p:xfrm>
          <a:off x="5485293" y="3242987"/>
          <a:ext cx="3017897" cy="1693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148">
                  <a:extLst>
                    <a:ext uri="{9D8B030D-6E8A-4147-A177-3AD203B41FA5}">
                      <a16:colId xmlns:a16="http://schemas.microsoft.com/office/drawing/2014/main" val="3826218139"/>
                    </a:ext>
                  </a:extLst>
                </a:gridCol>
                <a:gridCol w="706800">
                  <a:extLst>
                    <a:ext uri="{9D8B030D-6E8A-4147-A177-3AD203B41FA5}">
                      <a16:colId xmlns:a16="http://schemas.microsoft.com/office/drawing/2014/main" val="736632557"/>
                    </a:ext>
                  </a:extLst>
                </a:gridCol>
                <a:gridCol w="836959">
                  <a:extLst>
                    <a:ext uri="{9D8B030D-6E8A-4147-A177-3AD203B41FA5}">
                      <a16:colId xmlns:a16="http://schemas.microsoft.com/office/drawing/2014/main" val="968318648"/>
                    </a:ext>
                  </a:extLst>
                </a:gridCol>
                <a:gridCol w="671990">
                  <a:extLst>
                    <a:ext uri="{9D8B030D-6E8A-4147-A177-3AD203B41FA5}">
                      <a16:colId xmlns:a16="http://schemas.microsoft.com/office/drawing/2014/main" val="29769778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          </a:t>
                      </a:r>
                      <a:r>
                        <a:rPr lang="en-US" sz="1400" dirty="0"/>
                        <a:t>y</a:t>
                      </a:r>
                      <a:endParaRPr lang="en-US" dirty="0"/>
                    </a:p>
                    <a:p>
                      <a:r>
                        <a:rPr lang="en-US" sz="1400" dirty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7208050"/>
                  </a:ext>
                </a:extLst>
              </a:tr>
              <a:tr h="371401">
                <a:tc>
                  <a:txBody>
                    <a:bodyPr/>
                    <a:lstStyle/>
                    <a:p>
                      <a:r>
                        <a:rPr lang="en-US" dirty="0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696876"/>
                  </a:ext>
                </a:extLst>
              </a:tr>
              <a:tr h="371401">
                <a:tc>
                  <a:txBody>
                    <a:bodyPr/>
                    <a:lstStyle/>
                    <a:p>
                      <a:r>
                        <a:rPr lang="en-US" dirty="0"/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929844"/>
                  </a:ext>
                </a:extLst>
              </a:tr>
              <a:tr h="371401">
                <a:tc>
                  <a:txBody>
                    <a:bodyPr/>
                    <a:lstStyle/>
                    <a:p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47756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0C5ACB7-9150-AA4C-A679-AD866FE63F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857045"/>
              </p:ext>
            </p:extLst>
          </p:nvPr>
        </p:nvGraphicFramePr>
        <p:xfrm>
          <a:off x="5483875" y="5050827"/>
          <a:ext cx="3017897" cy="1698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149">
                  <a:extLst>
                    <a:ext uri="{9D8B030D-6E8A-4147-A177-3AD203B41FA5}">
                      <a16:colId xmlns:a16="http://schemas.microsoft.com/office/drawing/2014/main" val="3826218139"/>
                    </a:ext>
                  </a:extLst>
                </a:gridCol>
                <a:gridCol w="706799">
                  <a:extLst>
                    <a:ext uri="{9D8B030D-6E8A-4147-A177-3AD203B41FA5}">
                      <a16:colId xmlns:a16="http://schemas.microsoft.com/office/drawing/2014/main" val="736632557"/>
                    </a:ext>
                  </a:extLst>
                </a:gridCol>
                <a:gridCol w="836959">
                  <a:extLst>
                    <a:ext uri="{9D8B030D-6E8A-4147-A177-3AD203B41FA5}">
                      <a16:colId xmlns:a16="http://schemas.microsoft.com/office/drawing/2014/main" val="968318648"/>
                    </a:ext>
                  </a:extLst>
                </a:gridCol>
                <a:gridCol w="671990">
                  <a:extLst>
                    <a:ext uri="{9D8B030D-6E8A-4147-A177-3AD203B41FA5}">
                      <a16:colId xmlns:a16="http://schemas.microsoft.com/office/drawing/2014/main" val="2976977826"/>
                    </a:ext>
                  </a:extLst>
                </a:gridCol>
              </a:tblGrid>
              <a:tr h="361009">
                <a:tc>
                  <a:txBody>
                    <a:bodyPr/>
                    <a:lstStyle/>
                    <a:p>
                      <a:r>
                        <a:rPr lang="en-US" dirty="0"/>
                        <a:t>          </a:t>
                      </a:r>
                      <a:r>
                        <a:rPr lang="en-US" sz="1400" dirty="0"/>
                        <a:t>y</a:t>
                      </a:r>
                      <a:endParaRPr lang="en-US" dirty="0"/>
                    </a:p>
                    <a:p>
                      <a:r>
                        <a:rPr lang="en-US" sz="14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False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7208050"/>
                  </a:ext>
                </a:extLst>
              </a:tr>
              <a:tr h="361009">
                <a:tc>
                  <a:txBody>
                    <a:bodyPr/>
                    <a:lstStyle/>
                    <a:p>
                      <a:r>
                        <a:rPr lang="en-US" dirty="0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696876"/>
                  </a:ext>
                </a:extLst>
              </a:tr>
              <a:tr h="388326">
                <a:tc>
                  <a:txBody>
                    <a:bodyPr/>
                    <a:lstStyle/>
                    <a:p>
                      <a:r>
                        <a:rPr lang="en-US" dirty="0"/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929844"/>
                  </a:ext>
                </a:extLst>
              </a:tr>
              <a:tr h="361009">
                <a:tc>
                  <a:txBody>
                    <a:bodyPr/>
                    <a:lstStyle/>
                    <a:p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477560"/>
                  </a:ext>
                </a:extLst>
              </a:tr>
            </a:tbl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1D200F-00AF-B046-A64C-F8903F83D72A}"/>
              </a:ext>
            </a:extLst>
          </p:cNvPr>
          <p:cNvCxnSpPr>
            <a:cxnSpLocks/>
          </p:cNvCxnSpPr>
          <p:nvPr/>
        </p:nvCxnSpPr>
        <p:spPr>
          <a:xfrm>
            <a:off x="5483875" y="3248988"/>
            <a:ext cx="796236" cy="583827"/>
          </a:xfrm>
          <a:prstGeom prst="line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9D363A4-DBB9-DB44-8CC0-3CE91BFDAF43}"/>
              </a:ext>
            </a:extLst>
          </p:cNvPr>
          <p:cNvCxnSpPr>
            <a:cxnSpLocks/>
          </p:cNvCxnSpPr>
          <p:nvPr/>
        </p:nvCxnSpPr>
        <p:spPr>
          <a:xfrm>
            <a:off x="5483875" y="5050827"/>
            <a:ext cx="796236" cy="583827"/>
          </a:xfrm>
          <a:prstGeom prst="line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081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‘do’ things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661DD41-FAC0-FD49-B1D4-2A395DA77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267" y="3377976"/>
            <a:ext cx="5709277" cy="146912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D7B0F44-6118-4240-999B-4C5EAA90F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9267" y="5088243"/>
            <a:ext cx="5722135" cy="163816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E92D9B6-876C-9540-BB07-782543017694}"/>
              </a:ext>
            </a:extLst>
          </p:cNvPr>
          <p:cNvSpPr/>
          <p:nvPr/>
        </p:nvSpPr>
        <p:spPr>
          <a:xfrm>
            <a:off x="1978681" y="1976684"/>
            <a:ext cx="5870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function_name</a:t>
            </a:r>
            <a:r>
              <a:rPr lang="en-US" sz="2000" dirty="0"/>
              <a:t> &lt;- function (arg_1, arg_2, ...) {</a:t>
            </a:r>
          </a:p>
          <a:p>
            <a:r>
              <a:rPr lang="en-US" sz="2000" dirty="0"/>
              <a:t>        Do something here</a:t>
            </a:r>
          </a:p>
          <a:p>
            <a:r>
              <a:rPr lang="en-US" sz="20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57197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429023-9CD5-4201-9458-AD3EF60657FF}"/>
              </a:ext>
            </a:extLst>
          </p:cNvPr>
          <p:cNvSpPr/>
          <p:nvPr/>
        </p:nvSpPr>
        <p:spPr>
          <a:xfrm>
            <a:off x="457200" y="4112735"/>
            <a:ext cx="31161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if (expression){</a:t>
            </a:r>
          </a:p>
          <a:p>
            <a:r>
              <a:rPr lang="en-US" dirty="0"/>
              <a:t>        Do Something</a:t>
            </a:r>
          </a:p>
          <a:p>
            <a:r>
              <a:rPr lang="en-US" dirty="0"/>
              <a:t>} else {</a:t>
            </a:r>
          </a:p>
          <a:p>
            <a:r>
              <a:rPr lang="en-US" dirty="0"/>
              <a:t>        Do a different thing</a:t>
            </a:r>
          </a:p>
          <a:p>
            <a:r>
              <a:rPr lang="en-US" dirty="0"/>
              <a:t>}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5AC495-F8D6-3D47-90A6-7DDECA841840}"/>
              </a:ext>
            </a:extLst>
          </p:cNvPr>
          <p:cNvSpPr/>
          <p:nvPr/>
        </p:nvSpPr>
        <p:spPr>
          <a:xfrm>
            <a:off x="457200" y="2824211"/>
            <a:ext cx="31161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if (expression){</a:t>
            </a:r>
          </a:p>
          <a:p>
            <a:r>
              <a:rPr lang="en-US" dirty="0"/>
              <a:t>        Do Something</a:t>
            </a:r>
          </a:p>
          <a:p>
            <a:r>
              <a:rPr lang="en-US" dirty="0"/>
              <a:t>}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9A9253-47BB-964B-A3D6-ACAA1C03D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797" y="1591056"/>
            <a:ext cx="4129267" cy="291271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46FD16-A541-194D-9690-B129793BB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797" y="4669313"/>
            <a:ext cx="3479800" cy="18415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011332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466</Words>
  <Application>Microsoft Macintosh PowerPoint</Application>
  <PresentationFormat>On-screen Show (4:3)</PresentationFormat>
  <Paragraphs>162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Candara</vt:lpstr>
      <vt:lpstr>Constantia</vt:lpstr>
      <vt:lpstr>Symbol</vt:lpstr>
      <vt:lpstr>Waveform</vt:lpstr>
      <vt:lpstr>Statistical Genomics</vt:lpstr>
      <vt:lpstr> Robert Gentleman and Ross Ihaka</vt:lpstr>
      <vt:lpstr>R You Ready for R?</vt:lpstr>
      <vt:lpstr>R You Ready for R?</vt:lpstr>
      <vt:lpstr>Variables and Assignment Operators</vt:lpstr>
      <vt:lpstr>Lists and Vectors</vt:lpstr>
      <vt:lpstr>Logical Operators</vt:lpstr>
      <vt:lpstr>Functions ‘do’ things</vt:lpstr>
      <vt:lpstr>IF</vt:lpstr>
      <vt:lpstr>FOR Loops</vt:lpstr>
      <vt:lpstr>WHILE Loops</vt:lpstr>
      <vt:lpstr>?help is incredibly useful</vt:lpstr>
      <vt:lpstr>Packages</vt:lpstr>
      <vt:lpstr>PowerPoint Presentation</vt:lpstr>
      <vt:lpstr>R has many plotting libraries</vt:lpstr>
      <vt:lpstr>ggplot2</vt:lpstr>
      <vt:lpstr>Let’s write R code</vt:lpstr>
      <vt:lpstr>Let’s write R code</vt:lpstr>
      <vt:lpstr>Let’s write R code</vt:lpstr>
      <vt:lpstr>Highlight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Genomics</dc:title>
  <dc:creator>Tang, Zhou</dc:creator>
  <cp:lastModifiedBy>Tang, Zhou</cp:lastModifiedBy>
  <cp:revision>63</cp:revision>
  <dcterms:created xsi:type="dcterms:W3CDTF">2021-01-20T00:00:45Z</dcterms:created>
  <dcterms:modified xsi:type="dcterms:W3CDTF">2021-01-20T19:56:56Z</dcterms:modified>
</cp:coreProperties>
</file>