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3" r:id="rId5"/>
    <p:sldId id="264" r:id="rId6"/>
    <p:sldId id="265" r:id="rId7"/>
    <p:sldId id="260" r:id="rId8"/>
    <p:sldId id="266" r:id="rId9"/>
    <p:sldId id="261" r:id="rId10"/>
    <p:sldId id="267" r:id="rId11"/>
    <p:sldId id="269" r:id="rId12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0" autoAdjust="0"/>
    <p:restoredTop sz="94469" autoAdjust="0"/>
  </p:normalViewPr>
  <p:slideViewPr>
    <p:cSldViewPr snapToGrid="0">
      <p:cViewPr varScale="1">
        <p:scale>
          <a:sx n="92" d="100"/>
          <a:sy n="92" d="100"/>
        </p:scale>
        <p:origin x="184" y="552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9057EDC-40B0-4B48-9B74-76CD5661EC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A0F20C-22DF-6141-AC3D-DF0889012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7A9AB4-FF35-0942-B2A4-31A111D08935}" type="datetime1">
              <a:rPr lang="en-US"/>
              <a:pPr>
                <a:defRPr/>
              </a:pPr>
              <a:t>2/9/21</a:t>
            </a:fld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42A347F5-7C7B-D24A-A056-09A229D3E7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717F84B-20D9-ED4B-85BA-2F00697F69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14AD6F3-D4C9-6145-8EE7-D6BFA0B86A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0EA2D7-7B6B-C94D-A06C-2EFA754D161E}"/>
              </a:ext>
            </a:extLst>
          </p:cNvPr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 eaLnBrk="1" hangingPunct="1">
              <a:defRPr/>
            </a:pPr>
            <a:r>
              <a:rPr lang="en-US" sz="1200" spc="3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0D5CF-96BF-C142-B7C1-F074EFF41D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EE831-C8D4-0543-A594-3ED1950A21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F20F47-644C-3443-897B-EC4282CC9860}" type="datetime1">
              <a:rPr lang="en-US"/>
              <a:pPr>
                <a:defRPr/>
              </a:pPr>
              <a:t>2/9/21</a:t>
            </a:fld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E8AA92-DF7A-9249-ACF0-827D176DE7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DF6229D-3503-2242-983C-184F0D2BC6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BFE08A-9F71-624C-AC19-0B802BEE92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621EE4B-2B88-774B-B475-7624C7E0B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71BE2B4B-8658-0241-9D3C-F96A8DAC1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FAFF9EC9-6CB3-1147-83A5-63D95B2F00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DDEBBD-FAEF-A94A-8DFB-6962BFF24C5F}"/>
              </a:ext>
            </a:extLst>
          </p:cNvPr>
          <p:cNvCxnSpPr/>
          <p:nvPr userDrawn="1"/>
        </p:nvCxnSpPr>
        <p:spPr>
          <a:xfrm>
            <a:off x="0" y="83343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392432"/>
            <a:ext cx="9143996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0" y="3025243"/>
            <a:ext cx="914399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C7742-01FA-504F-AE6D-0AFD05785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19026-4DB1-0140-844D-A05FC3B93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16E3DB-9F94-FB4E-8D8D-FDEA706C2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9F4A-AF2B-E14A-8BB9-B8E85701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93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1688667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2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5F2586-0DC4-4645-A579-1C7E33BB0E4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8AF9D-4790-FB49-89F7-ABBA3BE9080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F8782-0842-9B48-A1EA-39C4B7E2FC3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30B3-F115-7742-AA0D-85BBAE350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83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5889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5889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6045-FEDA-6746-AE9D-0AEFC4B6A54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CCDE2-1DD4-A348-AD71-4B1E571F19E4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7A927-16E6-E64F-B6FE-DD4406AFA5EB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3487-84DE-4040-9EC5-39C16B8D7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215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8389"/>
            <a:ext cx="9144001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47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667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03861-724B-BD4B-A09D-40A65C05628C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FB5E7-041D-4644-B481-29D04E9BDB3A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D0D5E-3641-AF4A-A84C-8CC12FB26919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C169-019E-EC40-A303-92BDFBB81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528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3081"/>
            <a:ext cx="91440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45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44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870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869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B4F13-96D2-3E44-BC4A-86D69BA0C16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3E520B-1310-6C4B-BA3C-3FD7D2ECBA8E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0B39CA-4158-7F46-9667-08F7512CEC9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3DE1-D32E-6140-B687-EC71C26B3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496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1092"/>
            <a:ext cx="9144000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3260F8-A428-534E-A11B-DF625C36360E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DD555C-E791-AD42-85BF-E45056A53D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9B947A-75EC-EF45-933B-05B395D515A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3F8E-5788-8C42-9334-FB9E7D341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7570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12ED9-116B-444A-ACB5-5EA3CE5D7D7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15F4BD-102A-014A-A43C-859C299368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DEAF55-2BB9-584D-8824-96A2655C1E2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410B-9796-8047-988B-FD9028839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481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C89A1-3E8D-E546-A865-9992601E305F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2F70A-66C2-7E45-AA41-447582C4D7C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48511-4AA6-E44D-846D-2D92AE1FC27E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A677-C364-6844-93FD-39CEF8E0B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0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0D3206-602D-6C4F-8687-E42BB7C4DF20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7698C-262E-784B-B263-E5820E9227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FFC79-4381-4443-A01A-A2D35874A025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C96-7167-B445-BD60-B54493939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456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A525D42-3532-B242-B6F5-725187DF3219}"/>
              </a:ext>
            </a:extLst>
          </p:cNvPr>
          <p:cNvSpPr/>
          <p:nvPr userDrawn="1"/>
        </p:nvSpPr>
        <p:spPr bwMode="gray">
          <a:xfrm flipH="1">
            <a:off x="0" y="0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99FEDF-F3A8-2D40-8E0F-DA0EF2D1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914400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2AA11D3-797D-2847-87F5-D1F21BEC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0" y="1512888"/>
            <a:ext cx="9144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16D48-D5D4-B342-BC31-E3B5E9B47D8B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CD522F-4E12-DF4B-B646-38A18F7960CA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84609D78-6F0D-1247-A90F-F862778E2433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35C291-A77D-484D-9518-5445B765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">
            <a:extLst>
              <a:ext uri="{FF2B5EF4-FFF2-40B4-BE49-F238E27FC236}">
                <a16:creationId xmlns:a16="http://schemas.microsoft.com/office/drawing/2014/main" id="{4F0795F2-4BEB-B944-869E-EA968CC6A8A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1" t="36948" r="17580" b="36948"/>
          <a:stretch>
            <a:fillRect/>
          </a:stretch>
        </p:blipFill>
        <p:spPr bwMode="auto">
          <a:xfrm>
            <a:off x="0" y="-1588"/>
            <a:ext cx="569913" cy="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F7D810-573E-2B43-936F-E4C15D960B30}"/>
              </a:ext>
            </a:extLst>
          </p:cNvPr>
          <p:cNvCxnSpPr/>
          <p:nvPr userDrawn="1"/>
        </p:nvCxnSpPr>
        <p:spPr>
          <a:xfrm>
            <a:off x="-17463" y="625475"/>
            <a:ext cx="916146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D37E-1BBE-814B-BE5B-AF3A08482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4: Impute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F1656-A381-9D47-97FB-D77A90043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25243"/>
            <a:ext cx="9143997" cy="854080"/>
          </a:xfrm>
        </p:spPr>
        <p:txBody>
          <a:bodyPr/>
          <a:lstStyle/>
          <a:p>
            <a:r>
              <a:rPr lang="en-US" dirty="0"/>
              <a:t>Crop545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3787632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9E9B9-49E2-FB40-A54F-D5454FF52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/>
          <a:p>
            <a:r>
              <a:rPr lang="en-US" dirty="0"/>
              <a:t>3. BEAGLE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116A4-2764-0242-888B-103867396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3.2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136EAC-89F5-EF49-B479-2C0FEEB33AB4}"/>
              </a:ext>
            </a:extLst>
          </p:cNvPr>
          <p:cNvSpPr/>
          <p:nvPr/>
        </p:nvSpPr>
        <p:spPr>
          <a:xfrm>
            <a:off x="746082" y="3106270"/>
            <a:ext cx="1824996" cy="873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Convert input format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588E7-B99F-CF43-82E8-83D56A96C619}"/>
              </a:ext>
            </a:extLst>
          </p:cNvPr>
          <p:cNvSpPr/>
          <p:nvPr/>
        </p:nvSpPr>
        <p:spPr>
          <a:xfrm>
            <a:off x="3659502" y="3054293"/>
            <a:ext cx="1824996" cy="873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Run BEAGLE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5EE62E-E366-2B45-99CF-044B1D7F0D97}"/>
              </a:ext>
            </a:extLst>
          </p:cNvPr>
          <p:cNvSpPr/>
          <p:nvPr/>
        </p:nvSpPr>
        <p:spPr>
          <a:xfrm>
            <a:off x="6714592" y="3105143"/>
            <a:ext cx="1824996" cy="873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Convert output format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42052C2-576E-E344-964D-E4E2061810B5}"/>
              </a:ext>
            </a:extLst>
          </p:cNvPr>
          <p:cNvSpPr/>
          <p:nvPr/>
        </p:nvSpPr>
        <p:spPr>
          <a:xfrm>
            <a:off x="2878622" y="3402587"/>
            <a:ext cx="473336" cy="31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81E98C32-D427-E94D-ACFD-A166482A6DE5}"/>
              </a:ext>
            </a:extLst>
          </p:cNvPr>
          <p:cNvSpPr/>
          <p:nvPr/>
        </p:nvSpPr>
        <p:spPr>
          <a:xfrm>
            <a:off x="5862877" y="3386833"/>
            <a:ext cx="473336" cy="31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AD29D8B0-CAFF-584E-A6B1-6CD04D7B5AE8}"/>
              </a:ext>
            </a:extLst>
          </p:cNvPr>
          <p:cNvSpPr/>
          <p:nvPr/>
        </p:nvSpPr>
        <p:spPr>
          <a:xfrm>
            <a:off x="4335332" y="5188471"/>
            <a:ext cx="473336" cy="31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6595C5-B0FC-814A-857F-B4F443E91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33" y="4647039"/>
            <a:ext cx="4267267" cy="14601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3383E49-D2BB-1743-8E71-31E4B3E28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67" y="4399110"/>
            <a:ext cx="4073588" cy="204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1660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9E9B9-49E2-FB40-A54F-D5454FF52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/>
          <a:p>
            <a:r>
              <a:rPr lang="en-US" dirty="0"/>
              <a:t>3. BEAGLE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116A4-2764-0242-888B-103867396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3.2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136EAC-89F5-EF49-B479-2C0FEEB33AB4}"/>
              </a:ext>
            </a:extLst>
          </p:cNvPr>
          <p:cNvSpPr/>
          <p:nvPr/>
        </p:nvSpPr>
        <p:spPr>
          <a:xfrm>
            <a:off x="746082" y="3106270"/>
            <a:ext cx="1824996" cy="873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Convert input format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588E7-B99F-CF43-82E8-83D56A96C619}"/>
              </a:ext>
            </a:extLst>
          </p:cNvPr>
          <p:cNvSpPr/>
          <p:nvPr/>
        </p:nvSpPr>
        <p:spPr>
          <a:xfrm>
            <a:off x="3659502" y="3054293"/>
            <a:ext cx="1824996" cy="873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Run BEAGLE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5EE62E-E366-2B45-99CF-044B1D7F0D97}"/>
              </a:ext>
            </a:extLst>
          </p:cNvPr>
          <p:cNvSpPr/>
          <p:nvPr/>
        </p:nvSpPr>
        <p:spPr>
          <a:xfrm>
            <a:off x="6714592" y="3105143"/>
            <a:ext cx="1824996" cy="873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Convert output format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42052C2-576E-E344-964D-E4E2061810B5}"/>
              </a:ext>
            </a:extLst>
          </p:cNvPr>
          <p:cNvSpPr/>
          <p:nvPr/>
        </p:nvSpPr>
        <p:spPr>
          <a:xfrm>
            <a:off x="2878622" y="3402587"/>
            <a:ext cx="473336" cy="31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81E98C32-D427-E94D-ACFD-A166482A6DE5}"/>
              </a:ext>
            </a:extLst>
          </p:cNvPr>
          <p:cNvSpPr/>
          <p:nvPr/>
        </p:nvSpPr>
        <p:spPr>
          <a:xfrm>
            <a:off x="5862877" y="3386833"/>
            <a:ext cx="473336" cy="31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5D8514-3D5D-8F45-BDD6-C11E6A98D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08" y="4675097"/>
            <a:ext cx="2084300" cy="5804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48F4689-6582-5140-8AE5-F8438BC8F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278" y="4423593"/>
            <a:ext cx="2260600" cy="1219200"/>
          </a:xfrm>
          <a:prstGeom prst="rect">
            <a:avLst/>
          </a:prstGeom>
        </p:spPr>
      </p:pic>
      <p:sp>
        <p:nvSpPr>
          <p:cNvPr id="15" name="Right Arrow 14">
            <a:extLst>
              <a:ext uri="{FF2B5EF4-FFF2-40B4-BE49-F238E27FC236}">
                <a16:creationId xmlns:a16="http://schemas.microsoft.com/office/drawing/2014/main" id="{2C74F18A-A3E2-174C-8DF7-1B4FC8FA767D}"/>
              </a:ext>
            </a:extLst>
          </p:cNvPr>
          <p:cNvSpPr/>
          <p:nvPr/>
        </p:nvSpPr>
        <p:spPr>
          <a:xfrm>
            <a:off x="2653826" y="4813434"/>
            <a:ext cx="473336" cy="31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642E6A-FF69-7946-86F7-5BB5CB3677BD}"/>
              </a:ext>
            </a:extLst>
          </p:cNvPr>
          <p:cNvSpPr/>
          <p:nvPr/>
        </p:nvSpPr>
        <p:spPr>
          <a:xfrm>
            <a:off x="0" y="5794203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system("java -Xmx12g -jar /Users/</a:t>
            </a:r>
            <a:r>
              <a:rPr lang="en-US" dirty="0" err="1">
                <a:solidFill>
                  <a:schemeClr val="bg2"/>
                </a:solidFill>
              </a:rPr>
              <a:t>ZhouTang</a:t>
            </a:r>
            <a:r>
              <a:rPr lang="en-US" dirty="0">
                <a:solidFill>
                  <a:schemeClr val="bg2"/>
                </a:solidFill>
              </a:rPr>
              <a:t>/Documents/</a:t>
            </a:r>
            <a:r>
              <a:rPr lang="en-US" dirty="0" err="1">
                <a:solidFill>
                  <a:schemeClr val="bg2"/>
                </a:solidFill>
              </a:rPr>
              <a:t>WSU_courses</a:t>
            </a:r>
            <a:r>
              <a:rPr lang="en-US" dirty="0">
                <a:solidFill>
                  <a:schemeClr val="bg2"/>
                </a:solidFill>
              </a:rPr>
              <a:t>/2021_spring/545/2021/Lab/Lab4/lab4_imputation/</a:t>
            </a:r>
            <a:r>
              <a:rPr lang="en-US" dirty="0" err="1">
                <a:solidFill>
                  <a:schemeClr val="bg2"/>
                </a:solidFill>
              </a:rPr>
              <a:t>beagle.jar</a:t>
            </a:r>
            <a:r>
              <a:rPr lang="en-US" dirty="0">
                <a:solidFill>
                  <a:schemeClr val="bg2"/>
                </a:solidFill>
              </a:rPr>
              <a:t> unphased=</a:t>
            </a:r>
            <a:r>
              <a:rPr lang="en-US" dirty="0" err="1">
                <a:solidFill>
                  <a:schemeClr val="bg2"/>
                </a:solidFill>
              </a:rPr>
              <a:t>test.bgl</a:t>
            </a:r>
            <a:r>
              <a:rPr lang="en-US" dirty="0">
                <a:solidFill>
                  <a:schemeClr val="bg2"/>
                </a:solidFill>
              </a:rPr>
              <a:t> missing=? out=test1" 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4D94A85-4CA3-6244-B7C7-061442AD6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547" y="4211877"/>
            <a:ext cx="2022559" cy="1642631"/>
          </a:xfrm>
          <a:prstGeom prst="rect">
            <a:avLst/>
          </a:prstGeom>
        </p:spPr>
      </p:pic>
      <p:sp>
        <p:nvSpPr>
          <p:cNvPr id="18" name="Right Arrow 17">
            <a:extLst>
              <a:ext uri="{FF2B5EF4-FFF2-40B4-BE49-F238E27FC236}">
                <a16:creationId xmlns:a16="http://schemas.microsoft.com/office/drawing/2014/main" id="{546397C7-1D94-974B-B61A-41196E1F760B}"/>
              </a:ext>
            </a:extLst>
          </p:cNvPr>
          <p:cNvSpPr/>
          <p:nvPr/>
        </p:nvSpPr>
        <p:spPr>
          <a:xfrm>
            <a:off x="5862877" y="4858457"/>
            <a:ext cx="473336" cy="31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153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26E7-CC9C-C04B-A3B9-CB19DCC2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D4D92-77FF-3940-B551-AF8CBB6FD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006" y="2551837"/>
            <a:ext cx="7739987" cy="1754326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1. Stochastic imputation with allele frequency</a:t>
            </a:r>
          </a:p>
          <a:p>
            <a:pPr marL="165100" indent="0">
              <a:buNone/>
            </a:pPr>
            <a:r>
              <a:rPr lang="en-US" dirty="0"/>
              <a:t>2. KNN</a:t>
            </a:r>
          </a:p>
          <a:p>
            <a:pPr marL="165100" indent="0">
              <a:buNone/>
            </a:pPr>
            <a:r>
              <a:rPr lang="en-US" dirty="0"/>
              <a:t>3. BEAGLE</a:t>
            </a:r>
          </a:p>
        </p:txBody>
      </p:sp>
    </p:spTree>
    <p:extLst>
      <p:ext uri="{BB962C8B-B14F-4D97-AF65-F5344CB8AC3E}">
        <p14:creationId xmlns:p14="http://schemas.microsoft.com/office/powerpoint/2010/main" val="27202672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9533-94A8-AA4C-A404-5B0A64BF8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/>
          <a:p>
            <a:r>
              <a:rPr lang="en-US" dirty="0"/>
              <a:t>1. Stochastic imputation with allele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EBEFC-31A2-384C-A190-EA3BC193B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2" y="3110932"/>
            <a:ext cx="7651836" cy="1415772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1.1 Data prepare</a:t>
            </a:r>
          </a:p>
          <a:p>
            <a:pPr marL="165100" indent="0">
              <a:buNone/>
            </a:pPr>
            <a:r>
              <a:rPr lang="en-US" dirty="0"/>
              <a:t>1.2 Stochastic imputation</a:t>
            </a:r>
          </a:p>
          <a:p>
            <a:pPr marL="165100" indent="0">
              <a:buNone/>
            </a:pPr>
            <a:r>
              <a:rPr lang="en-US" dirty="0"/>
              <a:t>1.3 Imputation Accuracy  </a:t>
            </a:r>
          </a:p>
        </p:txBody>
      </p:sp>
    </p:spTree>
    <p:extLst>
      <p:ext uri="{BB962C8B-B14F-4D97-AF65-F5344CB8AC3E}">
        <p14:creationId xmlns:p14="http://schemas.microsoft.com/office/powerpoint/2010/main" val="37149501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9533-94A8-AA4C-A404-5B0A64BF8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/>
          <a:p>
            <a:r>
              <a:rPr lang="en-US" dirty="0"/>
              <a:t>1. Stochastic imputation with allele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EBEFC-31A2-384C-A190-EA3BC193B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1.1 Data prepare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DF958F-7183-B649-B94A-7FC056D01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394" y="2718035"/>
            <a:ext cx="5686855" cy="1648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257922-3357-6F43-98A7-7BE426145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395" y="5114377"/>
            <a:ext cx="5686854" cy="1669276"/>
          </a:xfrm>
          <a:prstGeom prst="rect">
            <a:avLst/>
          </a:prstGeom>
        </p:spPr>
      </p:pic>
      <p:sp>
        <p:nvSpPr>
          <p:cNvPr id="6" name="Down Arrow 5">
            <a:extLst>
              <a:ext uri="{FF2B5EF4-FFF2-40B4-BE49-F238E27FC236}">
                <a16:creationId xmlns:a16="http://schemas.microsoft.com/office/drawing/2014/main" id="{4E42FE1A-E6BE-5E4A-AB42-FE1A14FEFCB2}"/>
              </a:ext>
            </a:extLst>
          </p:cNvPr>
          <p:cNvSpPr/>
          <p:nvPr/>
        </p:nvSpPr>
        <p:spPr>
          <a:xfrm>
            <a:off x="4572000" y="4460381"/>
            <a:ext cx="247135" cy="5601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04706-C78B-6C43-9C18-42C070CA4D05}"/>
              </a:ext>
            </a:extLst>
          </p:cNvPr>
          <p:cNvSpPr txBox="1"/>
          <p:nvPr/>
        </p:nvSpPr>
        <p:spPr>
          <a:xfrm>
            <a:off x="5034757" y="4511230"/>
            <a:ext cx="254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Set the missing values</a:t>
            </a:r>
          </a:p>
        </p:txBody>
      </p:sp>
    </p:spTree>
    <p:extLst>
      <p:ext uri="{BB962C8B-B14F-4D97-AF65-F5344CB8AC3E}">
        <p14:creationId xmlns:p14="http://schemas.microsoft.com/office/powerpoint/2010/main" val="9655371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9533-94A8-AA4C-A404-5B0A64BF8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/>
          <a:p>
            <a:r>
              <a:rPr lang="en-US" dirty="0"/>
              <a:t>1. Stochastic imputation with allele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EBEFC-31A2-384C-A190-EA3BC193B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2" y="2138867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1.2 Stochastic imputation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1F6C5028-F502-C442-ADE7-98E48A638D93}"/>
              </a:ext>
            </a:extLst>
          </p:cNvPr>
          <p:cNvSpPr txBox="1">
            <a:spLocks/>
          </p:cNvSpPr>
          <p:nvPr/>
        </p:nvSpPr>
        <p:spPr bwMode="black">
          <a:xfrm>
            <a:off x="140043" y="3021456"/>
            <a:ext cx="8863913" cy="102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t" anchorCtr="1" compatLnSpc="1">
            <a:prstTxWarp prst="textNoShape">
              <a:avLst/>
            </a:prstTxWarp>
            <a:normAutofit lnSpcReduction="10000"/>
          </a:bodyPr>
          <a:lstStyle>
            <a:lvl1pPr marL="344488" indent="-1793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2200" b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75000"/>
              <a:buFont typeface="Lucida Sans" panose="020B0602030504020204" pitchFamily="34" charset="0"/>
              <a:buChar char="–"/>
              <a:defRPr lang="en-US" sz="20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 marL="795337" indent="-219456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lang="en-US" sz="18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144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 marL="10795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kern="0"/>
              <a:t>In case of inbred with alleles A or B, the frequency of A is f(A). If x has uniform distribution U(0,1), then missing allele N can be imputed as </a:t>
            </a:r>
            <a:endParaRPr lang="en-US" kern="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268DD55-2EAB-B04F-B63F-A4801AB30F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315184"/>
              </p:ext>
            </p:extLst>
          </p:nvPr>
        </p:nvGraphicFramePr>
        <p:xfrm>
          <a:off x="746082" y="4496566"/>
          <a:ext cx="78152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Document" r:id="rId3" imgW="5486400" imgH="342900" progId="Word.Document.12">
                  <p:embed/>
                </p:oleObj>
              </mc:Choice>
              <mc:Fallback>
                <p:oleObj name="Document" r:id="rId3" imgW="5486400" imgH="342900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082" y="4496566"/>
                        <a:ext cx="7815262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184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9533-94A8-AA4C-A404-5B0A64BF8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/>
          <a:p>
            <a:r>
              <a:rPr lang="en-US" dirty="0"/>
              <a:t>1. Stochastic imputation with allele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EBEFC-31A2-384C-A190-EA3BC193B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2" y="2089440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1.3 Imputation Accuracy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86CA86-58D3-4649-BF7C-2FF84957C617}"/>
              </a:ext>
            </a:extLst>
          </p:cNvPr>
          <p:cNvSpPr/>
          <p:nvPr/>
        </p:nvSpPr>
        <p:spPr>
          <a:xfrm>
            <a:off x="228600" y="2783691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#Impute </a:t>
            </a:r>
          </a:p>
          <a:p>
            <a:r>
              <a:rPr lang="en-US" dirty="0">
                <a:solidFill>
                  <a:schemeClr val="bg2"/>
                </a:solidFill>
              </a:rPr>
              <a:t>XI= </a:t>
            </a:r>
            <a:r>
              <a:rPr lang="en-US" dirty="0" err="1">
                <a:solidFill>
                  <a:schemeClr val="bg2"/>
                </a:solidFill>
              </a:rPr>
              <a:t>StochasticImpute</a:t>
            </a:r>
            <a:r>
              <a:rPr lang="en-US" dirty="0">
                <a:solidFill>
                  <a:schemeClr val="bg2"/>
                </a:solidFill>
              </a:rPr>
              <a:t>(X)</a:t>
            </a:r>
          </a:p>
          <a:p>
            <a:r>
              <a:rPr lang="en-US" dirty="0">
                <a:solidFill>
                  <a:schemeClr val="bg2"/>
                </a:solidFill>
              </a:rPr>
              <a:t>#Correlation</a:t>
            </a:r>
          </a:p>
          <a:p>
            <a:r>
              <a:rPr lang="en-US" dirty="0" err="1">
                <a:solidFill>
                  <a:schemeClr val="bg2"/>
                </a:solidFill>
              </a:rPr>
              <a:t>accuracy.r</a:t>
            </a:r>
            <a:r>
              <a:rPr lang="en-US" dirty="0">
                <a:solidFill>
                  <a:schemeClr val="bg2"/>
                </a:solidFill>
              </a:rPr>
              <a:t>=</a:t>
            </a:r>
            <a:r>
              <a:rPr lang="en-US" dirty="0" err="1">
                <a:solidFill>
                  <a:schemeClr val="bg2"/>
                </a:solidFill>
              </a:rPr>
              <a:t>cor</a:t>
            </a:r>
            <a:r>
              <a:rPr lang="en-US" dirty="0">
                <a:solidFill>
                  <a:schemeClr val="bg2"/>
                </a:solidFill>
              </a:rPr>
              <a:t>(</a:t>
            </a:r>
            <a:r>
              <a:rPr lang="en-US" dirty="0" err="1">
                <a:solidFill>
                  <a:schemeClr val="bg2"/>
                </a:solidFill>
              </a:rPr>
              <a:t>X.raw</a:t>
            </a:r>
            <a:r>
              <a:rPr lang="en-US" dirty="0">
                <a:solidFill>
                  <a:schemeClr val="bg2"/>
                </a:solidFill>
              </a:rPr>
              <a:t>[</a:t>
            </a:r>
            <a:r>
              <a:rPr lang="en-US" dirty="0" err="1">
                <a:solidFill>
                  <a:schemeClr val="bg2"/>
                </a:solidFill>
              </a:rPr>
              <a:t>index.m</a:t>
            </a:r>
            <a:r>
              <a:rPr lang="en-US" dirty="0">
                <a:solidFill>
                  <a:schemeClr val="bg2"/>
                </a:solidFill>
              </a:rPr>
              <a:t>], XI[</a:t>
            </a:r>
            <a:r>
              <a:rPr lang="en-US" dirty="0" err="1">
                <a:solidFill>
                  <a:schemeClr val="bg2"/>
                </a:solidFill>
              </a:rPr>
              <a:t>index.m</a:t>
            </a:r>
            <a:r>
              <a:rPr lang="en-US" dirty="0">
                <a:solidFill>
                  <a:schemeClr val="bg2"/>
                </a:solidFill>
              </a:rPr>
              <a:t>])</a:t>
            </a:r>
          </a:p>
          <a:p>
            <a:r>
              <a:rPr lang="en-US" dirty="0">
                <a:solidFill>
                  <a:schemeClr val="bg2"/>
                </a:solidFill>
              </a:rPr>
              <a:t>#Proportion of match</a:t>
            </a:r>
          </a:p>
          <a:p>
            <a:r>
              <a:rPr lang="en-US" dirty="0" err="1">
                <a:solidFill>
                  <a:schemeClr val="bg2"/>
                </a:solidFill>
              </a:rPr>
              <a:t>index.match</a:t>
            </a:r>
            <a:r>
              <a:rPr lang="en-US" dirty="0">
                <a:solidFill>
                  <a:schemeClr val="bg2"/>
                </a:solidFill>
              </a:rPr>
              <a:t>=</a:t>
            </a:r>
            <a:r>
              <a:rPr lang="en-US" dirty="0" err="1">
                <a:solidFill>
                  <a:schemeClr val="bg2"/>
                </a:solidFill>
              </a:rPr>
              <a:t>X.raw</a:t>
            </a:r>
            <a:r>
              <a:rPr lang="en-US" dirty="0">
                <a:solidFill>
                  <a:schemeClr val="bg2"/>
                </a:solidFill>
              </a:rPr>
              <a:t>==XI                   # get the index of SNPs that are correct</a:t>
            </a:r>
          </a:p>
          <a:p>
            <a:r>
              <a:rPr lang="en-US" dirty="0" err="1">
                <a:solidFill>
                  <a:schemeClr val="bg2"/>
                </a:solidFill>
              </a:rPr>
              <a:t>index.mm</a:t>
            </a:r>
            <a:r>
              <a:rPr lang="en-US" dirty="0">
                <a:solidFill>
                  <a:schemeClr val="bg2"/>
                </a:solidFill>
              </a:rPr>
              <a:t>=</a:t>
            </a:r>
            <a:r>
              <a:rPr lang="en-US" dirty="0" err="1">
                <a:solidFill>
                  <a:schemeClr val="bg2"/>
                </a:solidFill>
              </a:rPr>
              <a:t>index.match&amp;index.m</a:t>
            </a:r>
            <a:r>
              <a:rPr lang="en-US" dirty="0">
                <a:solidFill>
                  <a:schemeClr val="bg2"/>
                </a:solidFill>
              </a:rPr>
              <a:t>     # get the index of imputed SNPs that are correct</a:t>
            </a:r>
          </a:p>
          <a:p>
            <a:r>
              <a:rPr lang="en-US" dirty="0" err="1">
                <a:solidFill>
                  <a:schemeClr val="bg2"/>
                </a:solidFill>
              </a:rPr>
              <a:t>accuracy.m</a:t>
            </a:r>
            <a:r>
              <a:rPr lang="en-US" dirty="0">
                <a:solidFill>
                  <a:schemeClr val="bg2"/>
                </a:solidFill>
              </a:rPr>
              <a:t>=length(X[</a:t>
            </a:r>
            <a:r>
              <a:rPr lang="en-US" dirty="0" err="1">
                <a:solidFill>
                  <a:schemeClr val="bg2"/>
                </a:solidFill>
              </a:rPr>
              <a:t>index.mm</a:t>
            </a:r>
            <a:r>
              <a:rPr lang="en-US" dirty="0">
                <a:solidFill>
                  <a:schemeClr val="bg2"/>
                </a:solidFill>
              </a:rPr>
              <a:t>])/length(X[</a:t>
            </a:r>
            <a:r>
              <a:rPr lang="en-US" dirty="0" err="1">
                <a:solidFill>
                  <a:schemeClr val="bg2"/>
                </a:solidFill>
              </a:rPr>
              <a:t>index.m</a:t>
            </a:r>
            <a:r>
              <a:rPr lang="en-US" dirty="0">
                <a:solidFill>
                  <a:schemeClr val="bg2"/>
                </a:solidFill>
              </a:rPr>
              <a:t>]) #Proportion of match</a:t>
            </a:r>
          </a:p>
          <a:p>
            <a:r>
              <a:rPr lang="en-US" dirty="0" err="1">
                <a:solidFill>
                  <a:schemeClr val="bg2"/>
                </a:solidFill>
              </a:rPr>
              <a:t>accuracy.r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err="1">
                <a:solidFill>
                  <a:schemeClr val="bg2"/>
                </a:solidFill>
              </a:rPr>
              <a:t>accuracy.m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8340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34F14-6F0A-1E4D-B239-495DD3CB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/>
          <a:p>
            <a:r>
              <a:rPr lang="en-US" dirty="0"/>
              <a:t>2. KNN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A9B1-69B5-2E43-AEE4-CB85FCE6D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2.1 Imputation packages installation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41D3A3-3C10-3247-9593-6C0AD5E75462}"/>
              </a:ext>
            </a:extLst>
          </p:cNvPr>
          <p:cNvSpPr/>
          <p:nvPr/>
        </p:nvSpPr>
        <p:spPr>
          <a:xfrm>
            <a:off x="1075169" y="3429000"/>
            <a:ext cx="6993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if (!</a:t>
            </a:r>
            <a:r>
              <a:rPr lang="en-US" dirty="0" err="1">
                <a:solidFill>
                  <a:schemeClr val="bg2"/>
                </a:solidFill>
              </a:rPr>
              <a:t>requireNamespace</a:t>
            </a:r>
            <a:r>
              <a:rPr lang="en-US" dirty="0">
                <a:solidFill>
                  <a:schemeClr val="bg2"/>
                </a:solidFill>
              </a:rPr>
              <a:t>("</a:t>
            </a:r>
            <a:r>
              <a:rPr lang="en-US" dirty="0" err="1">
                <a:solidFill>
                  <a:schemeClr val="bg2"/>
                </a:solidFill>
              </a:rPr>
              <a:t>BiocManager</a:t>
            </a:r>
            <a:r>
              <a:rPr lang="en-US" dirty="0">
                <a:solidFill>
                  <a:schemeClr val="bg2"/>
                </a:solidFill>
              </a:rPr>
              <a:t>", quietly = TRUE)) </a:t>
            </a:r>
            <a:r>
              <a:rPr lang="en-US" dirty="0" err="1">
                <a:solidFill>
                  <a:schemeClr val="bg2"/>
                </a:solidFill>
              </a:rPr>
              <a:t>install.packages</a:t>
            </a:r>
            <a:r>
              <a:rPr lang="en-US" dirty="0">
                <a:solidFill>
                  <a:schemeClr val="bg2"/>
                </a:solidFill>
              </a:rPr>
              <a:t>("</a:t>
            </a:r>
            <a:r>
              <a:rPr lang="en-US" dirty="0" err="1">
                <a:solidFill>
                  <a:schemeClr val="bg2"/>
                </a:solidFill>
              </a:rPr>
              <a:t>BiocManager</a:t>
            </a:r>
            <a:r>
              <a:rPr lang="en-US" dirty="0">
                <a:solidFill>
                  <a:schemeClr val="bg2"/>
                </a:solidFill>
              </a:rPr>
              <a:t>") </a:t>
            </a:r>
          </a:p>
          <a:p>
            <a:r>
              <a:rPr lang="en-US" dirty="0" err="1">
                <a:solidFill>
                  <a:schemeClr val="bg2"/>
                </a:solidFill>
              </a:rPr>
              <a:t>BiocManager</a:t>
            </a:r>
            <a:r>
              <a:rPr lang="en-US" dirty="0">
                <a:solidFill>
                  <a:schemeClr val="bg2"/>
                </a:solidFill>
              </a:rPr>
              <a:t>::install("impute")</a:t>
            </a:r>
          </a:p>
          <a:p>
            <a:r>
              <a:rPr lang="en-US" dirty="0">
                <a:solidFill>
                  <a:schemeClr val="bg2"/>
                </a:solidFill>
                <a:latin typeface="Candara" charset="0"/>
              </a:rPr>
              <a:t>library(impute)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0908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34F14-6F0A-1E4D-B239-495DD3CB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/>
          <a:p>
            <a:r>
              <a:rPr lang="en-US" dirty="0"/>
              <a:t>2. KNN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A9B1-69B5-2E43-AEE4-CB85FCE6D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2.2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EF3DE8-2148-DC4F-9A04-903861EEE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66908"/>
            <a:ext cx="9144000" cy="256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499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9E9B9-49E2-FB40-A54F-D5454FF52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/>
          <a:p>
            <a:r>
              <a:rPr lang="en-US" dirty="0"/>
              <a:t>3. BEAGLE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116A4-2764-0242-888B-103867396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430887"/>
          </a:xfrm>
        </p:spPr>
        <p:txBody>
          <a:bodyPr/>
          <a:lstStyle/>
          <a:p>
            <a:pPr marL="165100" indent="0">
              <a:buNone/>
            </a:pPr>
            <a:r>
              <a:rPr lang="en-US" dirty="0"/>
              <a:t>3.1 Imputation packages installation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CF19BD4-D74A-724F-ADD1-3242DF8FC06F}"/>
              </a:ext>
            </a:extLst>
          </p:cNvPr>
          <p:cNvSpPr txBox="1">
            <a:spLocks/>
          </p:cNvSpPr>
          <p:nvPr/>
        </p:nvSpPr>
        <p:spPr bwMode="black">
          <a:xfrm>
            <a:off x="552444" y="2853202"/>
            <a:ext cx="76518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t" anchorCtr="1" compatLnSpc="1">
            <a:prstTxWarp prst="textNoShape">
              <a:avLst/>
            </a:prstTxWarp>
            <a:spAutoFit/>
          </a:bodyPr>
          <a:lstStyle>
            <a:lvl1pPr marL="344488" indent="-1793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2200" b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75000"/>
              <a:buFont typeface="Lucida Sans" panose="020B0602030504020204" pitchFamily="34" charset="0"/>
              <a:buChar char="–"/>
              <a:defRPr lang="en-US" sz="20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 marL="795337" indent="-219456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lang="en-US" sz="18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144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 marL="10795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 Java installation</a:t>
            </a:r>
          </a:p>
          <a:p>
            <a:pPr marL="165100" indent="0">
              <a:buNone/>
            </a:pPr>
            <a:endParaRPr 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88ECD2-5354-D748-AB85-19A407B60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534" y="3370132"/>
            <a:ext cx="6210300" cy="812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B0814A6-98E2-074C-9315-517B297B6CBF}"/>
              </a:ext>
            </a:extLst>
          </p:cNvPr>
          <p:cNvSpPr/>
          <p:nvPr/>
        </p:nvSpPr>
        <p:spPr>
          <a:xfrm>
            <a:off x="1255308" y="4403802"/>
            <a:ext cx="6814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https://</a:t>
            </a:r>
            <a:r>
              <a:rPr lang="en-US" dirty="0" err="1">
                <a:solidFill>
                  <a:schemeClr val="bg2"/>
                </a:solidFill>
              </a:rPr>
              <a:t>www.oracle.com</a:t>
            </a:r>
            <a:r>
              <a:rPr lang="en-US" dirty="0">
                <a:solidFill>
                  <a:schemeClr val="bg2"/>
                </a:solidFill>
              </a:rPr>
              <a:t>/java/technologies/</a:t>
            </a:r>
            <a:r>
              <a:rPr lang="en-US" dirty="0" err="1">
                <a:solidFill>
                  <a:schemeClr val="bg2"/>
                </a:solidFill>
              </a:rPr>
              <a:t>javase-downloads.html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8B5754-A649-4442-9673-17662C382497}"/>
              </a:ext>
            </a:extLst>
          </p:cNvPr>
          <p:cNvSpPr/>
          <p:nvPr/>
        </p:nvSpPr>
        <p:spPr>
          <a:xfrm>
            <a:off x="2916135" y="4699862"/>
            <a:ext cx="48516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indent="0">
              <a:buNone/>
            </a:pPr>
            <a:endParaRPr lang="en-US" kern="0" dirty="0">
              <a:solidFill>
                <a:schemeClr val="bg2"/>
              </a:solidFill>
            </a:endParaRPr>
          </a:p>
          <a:p>
            <a:pPr marL="344488" indent="-179388">
              <a:spcBef>
                <a:spcPts val="12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</a:pPr>
            <a:r>
              <a:rPr lang="en-US" sz="2200" kern="0" dirty="0">
                <a:solidFill>
                  <a:schemeClr val="bg2"/>
                </a:solidFill>
                <a:latin typeface="Lucida Sans" pitchFamily="34" charset="0"/>
              </a:rPr>
              <a:t>Download the BEAGLE</a:t>
            </a:r>
          </a:p>
          <a:p>
            <a:endParaRPr lang="en-US" kern="0" dirty="0">
              <a:solidFill>
                <a:schemeClr val="bg2"/>
              </a:solidFill>
            </a:endParaRPr>
          </a:p>
          <a:p>
            <a:endParaRPr lang="en-US" kern="0" dirty="0">
              <a:solidFill>
                <a:schemeClr val="bg2"/>
              </a:solidFill>
            </a:endParaRPr>
          </a:p>
          <a:p>
            <a:r>
              <a:rPr lang="en-US" kern="0" dirty="0">
                <a:solidFill>
                  <a:schemeClr val="bg2"/>
                </a:solidFill>
              </a:rPr>
              <a:t>https://</a:t>
            </a:r>
            <a:r>
              <a:rPr lang="en-US" kern="0" dirty="0" err="1">
                <a:solidFill>
                  <a:schemeClr val="bg2"/>
                </a:solidFill>
              </a:rPr>
              <a:t>zzlab.net</a:t>
            </a:r>
            <a:r>
              <a:rPr lang="en-US" kern="0" dirty="0">
                <a:solidFill>
                  <a:schemeClr val="bg2"/>
                </a:solidFill>
              </a:rPr>
              <a:t>/</a:t>
            </a:r>
            <a:r>
              <a:rPr lang="en-US" kern="0" dirty="0" err="1">
                <a:solidFill>
                  <a:schemeClr val="bg2"/>
                </a:solidFill>
              </a:rPr>
              <a:t>StaGen</a:t>
            </a:r>
            <a:r>
              <a:rPr lang="en-US" kern="0" dirty="0">
                <a:solidFill>
                  <a:schemeClr val="bg2"/>
                </a:solidFill>
              </a:rPr>
              <a:t>/2021/Lab/Lab4/</a:t>
            </a:r>
          </a:p>
        </p:txBody>
      </p:sp>
    </p:spTree>
    <p:extLst>
      <p:ext uri="{BB962C8B-B14F-4D97-AF65-F5344CB8AC3E}">
        <p14:creationId xmlns:p14="http://schemas.microsoft.com/office/powerpoint/2010/main" val="28284280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363</Words>
  <Application>Microsoft Macintosh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Candara</vt:lpstr>
      <vt:lpstr>Lucida Sans</vt:lpstr>
      <vt:lpstr>Times New Roman</vt:lpstr>
      <vt:lpstr>Default Design</vt:lpstr>
      <vt:lpstr>Document</vt:lpstr>
      <vt:lpstr>Lab 4: Impute</vt:lpstr>
      <vt:lpstr>Agenda</vt:lpstr>
      <vt:lpstr>1. Stochastic imputation with allele frequency</vt:lpstr>
      <vt:lpstr>1. Stochastic imputation with allele frequency</vt:lpstr>
      <vt:lpstr>1. Stochastic imputation with allele frequency</vt:lpstr>
      <vt:lpstr>1. Stochastic imputation with allele frequency</vt:lpstr>
      <vt:lpstr>2. KNN</vt:lpstr>
      <vt:lpstr>2. KNN</vt:lpstr>
      <vt:lpstr>3. BEAGLE</vt:lpstr>
      <vt:lpstr>3. BEAGLE</vt:lpstr>
      <vt:lpstr>3. BEAGLE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Agriculture</dc:title>
  <dc:creator>Tang, Zhou</dc:creator>
  <cp:lastModifiedBy>Tang, Zhou</cp:lastModifiedBy>
  <cp:revision>195</cp:revision>
  <dcterms:created xsi:type="dcterms:W3CDTF">2020-10-12T03:33:41Z</dcterms:created>
  <dcterms:modified xsi:type="dcterms:W3CDTF">2021-02-10T07:41:45Z</dcterms:modified>
</cp:coreProperties>
</file>