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94" r:id="rId3"/>
    <p:sldId id="257" r:id="rId4"/>
    <p:sldId id="395" r:id="rId5"/>
    <p:sldId id="397" r:id="rId6"/>
    <p:sldId id="396" r:id="rId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  <p15:guide id="5" pos="3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45" autoAdjust="0"/>
    <p:restoredTop sz="94185" autoAdjust="0"/>
  </p:normalViewPr>
  <p:slideViewPr>
    <p:cSldViewPr snapToGrid="0">
      <p:cViewPr>
        <p:scale>
          <a:sx n="149" d="100"/>
          <a:sy n="149" d="100"/>
        </p:scale>
        <p:origin x="1008" y="144"/>
      </p:cViewPr>
      <p:guideLst>
        <p:guide orient="horz" pos="1534"/>
        <p:guide orient="horz" pos="660"/>
        <p:guide pos="2015"/>
        <p:guide pos="3907"/>
        <p:guide pos="3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2004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9057EDC-40B0-4B48-9B74-76CD5661EC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43767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1A0F20C-22DF-6141-AC3D-DF0889012C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277225" y="0"/>
            <a:ext cx="1017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7A9AB4-FF35-0942-B2A4-31A111D08935}" type="datetime1">
              <a:rPr lang="en-US"/>
              <a:pPr>
                <a:defRPr/>
              </a:pPr>
              <a:t>2/23/21</a:t>
            </a:fld>
            <a:endParaRPr lang="en-US" dirty="0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42A347F5-7C7B-D24A-A056-09A229D3E7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C717F84B-20D9-ED4B-85BA-2F00697F69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C14AD6F3-D4C9-6145-8EE7-D6BFA0B86A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0EA2D7-7B6B-C94D-A06C-2EFA754D161E}"/>
              </a:ext>
            </a:extLst>
          </p:cNvPr>
          <p:cNvSpPr txBox="1"/>
          <p:nvPr/>
        </p:nvSpPr>
        <p:spPr>
          <a:xfrm>
            <a:off x="0" y="7938"/>
            <a:ext cx="3757613" cy="277812"/>
          </a:xfrm>
          <a:prstGeom prst="rect">
            <a:avLst/>
          </a:prstGeom>
          <a:noFill/>
        </p:spPr>
        <p:txBody>
          <a:bodyPr lIns="91650" tIns="45825" rIns="91650" bIns="45825">
            <a:spAutoFit/>
          </a:bodyPr>
          <a:lstStyle/>
          <a:p>
            <a:pPr eaLnBrk="1" hangingPunct="1">
              <a:defRPr/>
            </a:pPr>
            <a:r>
              <a:rPr lang="en-US" sz="1200" spc="3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00D5CF-96BF-C142-B7C1-F074EFF41D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CEE831-C8D4-0543-A594-3ED1950A21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F20F47-644C-3443-897B-EC4282CC9860}" type="datetime1">
              <a:rPr lang="en-US"/>
              <a:pPr>
                <a:defRPr/>
              </a:pPr>
              <a:t>2/23/21</a:t>
            </a:fld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8E8AA92-DF7A-9249-ACF0-827D176DE7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DF6229D-3503-2242-983C-184F0D2BC6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0BFE08A-9F71-624C-AC19-0B802BEE92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621EE4B-2B88-774B-B475-7624C7E0B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71BE2B4B-8658-0241-9D3C-F96A8DAC1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FAFF9EC9-6CB3-1147-83A5-63D95B2F00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DDEBBD-FAEF-A94A-8DFB-6962BFF24C5F}"/>
              </a:ext>
            </a:extLst>
          </p:cNvPr>
          <p:cNvCxnSpPr/>
          <p:nvPr userDrawn="1"/>
        </p:nvCxnSpPr>
        <p:spPr>
          <a:xfrm>
            <a:off x="0" y="833438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1" y="2392432"/>
            <a:ext cx="9143996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0" y="3025243"/>
            <a:ext cx="9143997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3C7742-01FA-504F-AE6D-0AFD05785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84188" y="6381750"/>
            <a:ext cx="1550987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019026-4DB1-0140-844D-A05FC3B93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66925" y="6381750"/>
            <a:ext cx="6100763" cy="476250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16E3DB-9F94-FB4E-8D8D-FDEA706C2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6381750"/>
            <a:ext cx="9747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99F4A-AF2B-E14A-8BB9-B8E8570184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4936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>
            <a:lvl1pPr>
              <a:defRPr sz="24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1688667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200" b="0"/>
            </a:lvl1pPr>
            <a:lvl2pPr marL="509588" indent="-165100">
              <a:spcBef>
                <a:spcPts val="400"/>
              </a:spcBef>
              <a:buSzPct val="75000"/>
              <a:buFont typeface="Lucida Sans" panose="020B0602030504020204" pitchFamily="34" charset="0"/>
              <a:buChar char="–"/>
              <a:defRPr sz="20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Lucida Sans" panose="020B0602030504020204" pitchFamily="34" charset="0"/>
              <a:buChar char="–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5F2586-0DC4-4645-A579-1C7E33BB0E4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8AF9D-4790-FB49-89F7-ABBA3BE9080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9F8782-0842-9B48-A1EA-39C4B7E2FC3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30B3-F115-7742-AA0D-85BBAE3507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5835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5889" y="998506"/>
            <a:ext cx="8652222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5889" y="1496679"/>
            <a:ext cx="8652222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06045-FEDA-6746-AE9D-0AEFC4B6A54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1CCDE2-1DD4-A348-AD71-4B1E571F19E4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7A927-16E6-E64F-B6FE-DD4406AFA5EB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13487-84DE-4040-9EC5-39C16B8D7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4215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8389"/>
            <a:ext cx="9144001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47" y="2275788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667" y="2275788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203861-724B-BD4B-A09D-40A65C05628C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2FB5E7-041D-4644-B481-29D04E9BDB3A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2D0D5E-3641-AF4A-A84C-8CC12FB26919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C169-019E-EC40-A303-92BDFBB81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65286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03081"/>
            <a:ext cx="91440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45" y="2166763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44" y="2621484"/>
            <a:ext cx="4040188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0870" y="2166763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869" y="2621484"/>
            <a:ext cx="4041775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4B4F13-96D2-3E44-BC4A-86D69BA0C16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3E520B-1310-6C4B-BA3C-3FD7D2ECBA8E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0B39CA-4158-7F46-9667-08F7512CEC9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63DE1-D32E-6140-B687-EC71C26B3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4964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1092"/>
            <a:ext cx="9144000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3260F8-A428-534E-A11B-DF625C36360E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DD555C-E791-AD42-85BF-E45056A53D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9B947A-75EC-EF45-933B-05B395D515A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3F8E-5788-8C42-9334-FB9E7D341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7570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F12ED9-116B-444A-ACB5-5EA3CE5D7D7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15F4BD-102A-014A-A43C-859C299368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DEAF55-2BB9-584D-8824-96A2655C1E2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410B-9796-8047-988B-FD9028839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64814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0318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0319"/>
            <a:ext cx="5111751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532368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C89A1-3E8D-E546-A865-9992601E305F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2F70A-66C2-7E45-AA41-447582C4D7C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48511-4AA6-E44D-846D-2D92AE1FC27E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EA677-C364-6844-93FD-39CEF8E0B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60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23007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3220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68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0D3206-602D-6C4F-8687-E42BB7C4DF20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7698C-262E-784B-B263-E5820E9227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1FFC79-4381-4443-A01A-A2D35874A025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C96-7167-B445-BD60-B54493939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7456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A525D42-3532-B242-B6F5-725187DF3219}"/>
              </a:ext>
            </a:extLst>
          </p:cNvPr>
          <p:cNvSpPr/>
          <p:nvPr userDrawn="1"/>
        </p:nvSpPr>
        <p:spPr bwMode="gray">
          <a:xfrm flipH="1">
            <a:off x="0" y="0"/>
            <a:ext cx="9144000" cy="611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99FEDF-F3A8-2D40-8E0F-DA0EF2D11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914400" y="2298700"/>
            <a:ext cx="7315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72AA11D3-797D-2847-87F5-D1F21BEC0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0" y="1512888"/>
            <a:ext cx="9144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E16D48-D5D4-B342-BC31-E3B5E9B47D8B}"/>
              </a:ext>
            </a:extLst>
          </p:cNvPr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484188" y="6438900"/>
            <a:ext cx="1252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CD522F-4E12-DF4B-B646-38A18F7960CA}"/>
              </a:ext>
            </a:extLst>
          </p:cNvPr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736725" y="6438900"/>
            <a:ext cx="6153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84609D78-6F0D-1247-A90F-F862778E2433}"/>
              </a:ext>
            </a:extLst>
          </p:cNvPr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899400" y="6438900"/>
            <a:ext cx="124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35C291-A77D-484D-9518-5445B7656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">
            <a:extLst>
              <a:ext uri="{FF2B5EF4-FFF2-40B4-BE49-F238E27FC236}">
                <a16:creationId xmlns:a16="http://schemas.microsoft.com/office/drawing/2014/main" id="{4F0795F2-4BEB-B944-869E-EA968CC6A8A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1" t="36948" r="17580" b="36948"/>
          <a:stretch>
            <a:fillRect/>
          </a:stretch>
        </p:blipFill>
        <p:spPr bwMode="auto">
          <a:xfrm>
            <a:off x="0" y="-1588"/>
            <a:ext cx="569913" cy="6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F7D810-573E-2B43-936F-E4C15D960B30}"/>
              </a:ext>
            </a:extLst>
          </p:cNvPr>
          <p:cNvCxnSpPr/>
          <p:nvPr userDrawn="1"/>
        </p:nvCxnSpPr>
        <p:spPr>
          <a:xfrm>
            <a:off x="-17463" y="625475"/>
            <a:ext cx="916146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1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sz="2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D37E-1BBE-814B-BE5B-AF3A08482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392432"/>
            <a:ext cx="9143996" cy="424732"/>
          </a:xfrm>
        </p:spPr>
        <p:txBody>
          <a:bodyPr/>
          <a:lstStyle/>
          <a:p>
            <a:r>
              <a:rPr lang="en-US" dirty="0"/>
              <a:t>Lab 6: Power, type I error and False Discovery Rate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F1656-A381-9D47-97FB-D77A90043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25243"/>
            <a:ext cx="9143997" cy="854080"/>
          </a:xfrm>
        </p:spPr>
        <p:txBody>
          <a:bodyPr/>
          <a:lstStyle/>
          <a:p>
            <a:r>
              <a:rPr lang="en-US" dirty="0"/>
              <a:t>Crop545</a:t>
            </a:r>
          </a:p>
          <a:p>
            <a:r>
              <a:rPr lang="en-US" dirty="0"/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13787632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8BECB-21FD-CD43-9071-6171C4F54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18907"/>
            <a:ext cx="9144000" cy="424732"/>
          </a:xfrm>
        </p:spPr>
        <p:txBody>
          <a:bodyPr/>
          <a:lstStyle/>
          <a:p>
            <a:r>
              <a:rPr lang="en-US" dirty="0"/>
              <a:t>Power and False Discovery Rate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E769EB-57A1-6444-A4A2-0F1A61687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50470"/>
              </p:ext>
            </p:extLst>
          </p:nvPr>
        </p:nvGraphicFramePr>
        <p:xfrm>
          <a:off x="1042177" y="2065078"/>
          <a:ext cx="7266936" cy="2727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2312">
                  <a:extLst>
                    <a:ext uri="{9D8B030D-6E8A-4147-A177-3AD203B41FA5}">
                      <a16:colId xmlns:a16="http://schemas.microsoft.com/office/drawing/2014/main" val="3250688856"/>
                    </a:ext>
                  </a:extLst>
                </a:gridCol>
                <a:gridCol w="2422312">
                  <a:extLst>
                    <a:ext uri="{9D8B030D-6E8A-4147-A177-3AD203B41FA5}">
                      <a16:colId xmlns:a16="http://schemas.microsoft.com/office/drawing/2014/main" val="2433370691"/>
                    </a:ext>
                  </a:extLst>
                </a:gridCol>
                <a:gridCol w="2422312">
                  <a:extLst>
                    <a:ext uri="{9D8B030D-6E8A-4147-A177-3AD203B41FA5}">
                      <a16:colId xmlns:a16="http://schemas.microsoft.com/office/drawing/2014/main" val="1052415719"/>
                    </a:ext>
                  </a:extLst>
                </a:gridCol>
              </a:tblGrid>
              <a:tr h="91115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Prediction 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Prediction False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5085407"/>
                  </a:ext>
                </a:extLst>
              </a:tr>
              <a:tr h="905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TP(true positive)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FN(false negative)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1310585"/>
                  </a:ext>
                </a:extLst>
              </a:tr>
              <a:tr h="91115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FP(false positive)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TN(true negative)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274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71C1489-2E56-7243-BEBA-A25311D4D620}"/>
              </a:ext>
            </a:extLst>
          </p:cNvPr>
          <p:cNvSpPr/>
          <p:nvPr/>
        </p:nvSpPr>
        <p:spPr>
          <a:xfrm>
            <a:off x="1276951" y="5314360"/>
            <a:ext cx="65900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Power = TP/(TP+FN)</a:t>
            </a:r>
          </a:p>
          <a:p>
            <a:endParaRPr lang="en-US" b="1" dirty="0">
              <a:solidFill>
                <a:schemeClr val="bg2"/>
              </a:solidFill>
              <a:effectLst/>
            </a:endParaRPr>
          </a:p>
          <a:p>
            <a:pPr algn="ctr"/>
            <a:r>
              <a:rPr lang="en-US" b="1" dirty="0">
                <a:solidFill>
                  <a:schemeClr val="bg2"/>
                </a:solidFill>
                <a:effectLst/>
              </a:rPr>
              <a:t>FDR = FP/(TP+FP)</a:t>
            </a:r>
          </a:p>
        </p:txBody>
      </p:sp>
    </p:spTree>
    <p:extLst>
      <p:ext uri="{BB962C8B-B14F-4D97-AF65-F5344CB8AC3E}">
        <p14:creationId xmlns:p14="http://schemas.microsoft.com/office/powerpoint/2010/main" val="216831545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B8A08-149A-DF45-9BA1-BAA96461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7" y="110947"/>
            <a:ext cx="9144000" cy="42473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0DC981-910C-CE41-BD60-61FEB9E3134A}"/>
              </a:ext>
            </a:extLst>
          </p:cNvPr>
          <p:cNvSpPr/>
          <p:nvPr/>
        </p:nvSpPr>
        <p:spPr>
          <a:xfrm>
            <a:off x="875652" y="3124460"/>
            <a:ext cx="1154622" cy="424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Power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D7B624-2D3F-1341-AE43-5528FF23E61A}"/>
              </a:ext>
            </a:extLst>
          </p:cNvPr>
          <p:cNvSpPr/>
          <p:nvPr/>
        </p:nvSpPr>
        <p:spPr>
          <a:xfrm>
            <a:off x="875652" y="4000759"/>
            <a:ext cx="1154622" cy="424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Recall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CCBA28-12FC-F84A-A47D-242871A7DEBB}"/>
              </a:ext>
            </a:extLst>
          </p:cNvPr>
          <p:cNvSpPr/>
          <p:nvPr/>
        </p:nvSpPr>
        <p:spPr>
          <a:xfrm>
            <a:off x="875652" y="4919726"/>
            <a:ext cx="1216619" cy="424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Sensitivity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ACE11A-2667-EB40-B4A8-884A3327AAB9}"/>
              </a:ext>
            </a:extLst>
          </p:cNvPr>
          <p:cNvSpPr/>
          <p:nvPr/>
        </p:nvSpPr>
        <p:spPr>
          <a:xfrm>
            <a:off x="30996" y="5838693"/>
            <a:ext cx="2061275" cy="424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True positive rate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DABFED1-EE66-4048-B774-0987F0668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302729"/>
              </p:ext>
            </p:extLst>
          </p:nvPr>
        </p:nvGraphicFramePr>
        <p:xfrm>
          <a:off x="1058417" y="702699"/>
          <a:ext cx="7014903" cy="1805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301">
                  <a:extLst>
                    <a:ext uri="{9D8B030D-6E8A-4147-A177-3AD203B41FA5}">
                      <a16:colId xmlns:a16="http://schemas.microsoft.com/office/drawing/2014/main" val="3250688856"/>
                    </a:ext>
                  </a:extLst>
                </a:gridCol>
                <a:gridCol w="2338301">
                  <a:extLst>
                    <a:ext uri="{9D8B030D-6E8A-4147-A177-3AD203B41FA5}">
                      <a16:colId xmlns:a16="http://schemas.microsoft.com/office/drawing/2014/main" val="2433370691"/>
                    </a:ext>
                  </a:extLst>
                </a:gridCol>
                <a:gridCol w="2338301">
                  <a:extLst>
                    <a:ext uri="{9D8B030D-6E8A-4147-A177-3AD203B41FA5}">
                      <a16:colId xmlns:a16="http://schemas.microsoft.com/office/drawing/2014/main" val="1052415719"/>
                    </a:ext>
                  </a:extLst>
                </a:gridCol>
              </a:tblGrid>
              <a:tr h="6031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Prediction 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Prediction False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5085407"/>
                  </a:ext>
                </a:extLst>
              </a:tr>
              <a:tr h="5993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TP (true positive)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FN (false negative)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1310585"/>
                  </a:ext>
                </a:extLst>
              </a:tr>
              <a:tr h="6031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FP (false positive)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TN (true negative)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27458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2B27AFA9-84CE-DA43-A076-03EAB9B574C0}"/>
              </a:ext>
            </a:extLst>
          </p:cNvPr>
          <p:cNvSpPr/>
          <p:nvPr/>
        </p:nvSpPr>
        <p:spPr>
          <a:xfrm>
            <a:off x="683433" y="2577787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TP/(TP+FN)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1CBF8F-4B45-224F-B0F1-32191A1C5FB9}"/>
              </a:ext>
            </a:extLst>
          </p:cNvPr>
          <p:cNvSpPr/>
          <p:nvPr/>
        </p:nvSpPr>
        <p:spPr>
          <a:xfrm>
            <a:off x="5038610" y="3109042"/>
            <a:ext cx="2952423" cy="424732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FDR: FP/(TP+FP)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E121F3-5CDA-9C47-B820-DEC3B7A8578C}"/>
              </a:ext>
            </a:extLst>
          </p:cNvPr>
          <p:cNvSpPr/>
          <p:nvPr/>
        </p:nvSpPr>
        <p:spPr>
          <a:xfrm>
            <a:off x="5043316" y="3996631"/>
            <a:ext cx="2981719" cy="424732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Precision: TP/(TP+FP)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2E93E3-0B97-974D-9B65-FB66D5DE50CA}"/>
              </a:ext>
            </a:extLst>
          </p:cNvPr>
          <p:cNvSpPr/>
          <p:nvPr/>
        </p:nvSpPr>
        <p:spPr>
          <a:xfrm>
            <a:off x="5038610" y="4926466"/>
            <a:ext cx="2981719" cy="424732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Specificity: TN/(FP+TN)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69BC81-1685-6442-BE52-D13C0D27DFE0}"/>
              </a:ext>
            </a:extLst>
          </p:cNvPr>
          <p:cNvSpPr/>
          <p:nvPr/>
        </p:nvSpPr>
        <p:spPr>
          <a:xfrm>
            <a:off x="5038610" y="5837273"/>
            <a:ext cx="3454460" cy="424732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False positive rate: FP/(FP+TN)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05F3F7-48B9-564F-9FE5-12E85D216FA9}"/>
              </a:ext>
            </a:extLst>
          </p:cNvPr>
          <p:cNvSpPr txBox="1"/>
          <p:nvPr/>
        </p:nvSpPr>
        <p:spPr>
          <a:xfrm>
            <a:off x="3267096" y="3147891"/>
            <a:ext cx="534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2"/>
                </a:solidFill>
              </a:rPr>
              <a:t>vs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2EC976-6F58-B74B-80D7-D32000A65069}"/>
              </a:ext>
            </a:extLst>
          </p:cNvPr>
          <p:cNvSpPr txBox="1"/>
          <p:nvPr/>
        </p:nvSpPr>
        <p:spPr>
          <a:xfrm>
            <a:off x="3267096" y="4024331"/>
            <a:ext cx="534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2"/>
                </a:solidFill>
              </a:rPr>
              <a:t>vs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56269C-3DA8-F741-94E9-E832B1975306}"/>
              </a:ext>
            </a:extLst>
          </p:cNvPr>
          <p:cNvSpPr txBox="1"/>
          <p:nvPr/>
        </p:nvSpPr>
        <p:spPr>
          <a:xfrm>
            <a:off x="3267096" y="4954166"/>
            <a:ext cx="534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2"/>
                </a:solidFill>
              </a:rPr>
              <a:t>vs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77B72E-55A8-7941-9B94-2F083AEC3028}"/>
              </a:ext>
            </a:extLst>
          </p:cNvPr>
          <p:cNvSpPr txBox="1"/>
          <p:nvPr/>
        </p:nvSpPr>
        <p:spPr>
          <a:xfrm>
            <a:off x="3267096" y="5864973"/>
            <a:ext cx="534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2"/>
                </a:solidFill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36178655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4E113-0C47-6841-92A9-8FCB0D56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 error and Type II error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1FF233-ECB9-FD46-BE53-727B17A73B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983433"/>
              </p:ext>
            </p:extLst>
          </p:nvPr>
        </p:nvGraphicFramePr>
        <p:xfrm>
          <a:off x="375804" y="2469497"/>
          <a:ext cx="7867050" cy="2450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350">
                  <a:extLst>
                    <a:ext uri="{9D8B030D-6E8A-4147-A177-3AD203B41FA5}">
                      <a16:colId xmlns:a16="http://schemas.microsoft.com/office/drawing/2014/main" val="3250688856"/>
                    </a:ext>
                  </a:extLst>
                </a:gridCol>
                <a:gridCol w="2622350">
                  <a:extLst>
                    <a:ext uri="{9D8B030D-6E8A-4147-A177-3AD203B41FA5}">
                      <a16:colId xmlns:a16="http://schemas.microsoft.com/office/drawing/2014/main" val="2433370691"/>
                    </a:ext>
                  </a:extLst>
                </a:gridCol>
                <a:gridCol w="2622350">
                  <a:extLst>
                    <a:ext uri="{9D8B030D-6E8A-4147-A177-3AD203B41FA5}">
                      <a16:colId xmlns:a16="http://schemas.microsoft.com/office/drawing/2014/main" val="1052415719"/>
                    </a:ext>
                  </a:extLst>
                </a:gridCol>
              </a:tblGrid>
              <a:tr h="8184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0</a:t>
                      </a:r>
                      <a:r>
                        <a:rPr lang="en-US" dirty="0"/>
                        <a:t> is 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0</a:t>
                      </a:r>
                      <a:r>
                        <a:rPr lang="en-US" dirty="0"/>
                        <a:t> is False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5085407"/>
                  </a:ext>
                </a:extLst>
              </a:tr>
              <a:tr h="813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Reject H</a:t>
                      </a:r>
                      <a:r>
                        <a:rPr lang="en-US" baseline="-25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I error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Correct conclusion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1310585"/>
                  </a:ext>
                </a:extLst>
              </a:tr>
              <a:tr h="8184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Fail to reject H</a:t>
                      </a:r>
                      <a:r>
                        <a:rPr lang="en-US" baseline="-25000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Correct conclusion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II error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27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54589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A618E-AAC3-3C49-8D52-E3A79D771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50934"/>
            <a:ext cx="9144000" cy="424732"/>
          </a:xfrm>
        </p:spPr>
        <p:txBody>
          <a:bodyPr/>
          <a:lstStyle/>
          <a:p>
            <a:r>
              <a:rPr lang="en-US" dirty="0"/>
              <a:t>Case study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EED5A7-1C23-934A-8F38-ACC10D1A2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4206"/>
            <a:ext cx="9144000" cy="493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6641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4E113-0C47-6841-92A9-8FCB0D56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GAPIT Function for FDR and Type I error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895C10-1AF6-6A49-9CD1-E00EBB874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79" y="2795150"/>
            <a:ext cx="8881241" cy="280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1284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7722</TotalTime>
  <Words>177</Words>
  <Application>Microsoft Macintosh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Lucida Sans</vt:lpstr>
      <vt:lpstr>Times New Roman</vt:lpstr>
      <vt:lpstr>Default Design</vt:lpstr>
      <vt:lpstr>Lab 6: Power, type I error and False Discovery Rate</vt:lpstr>
      <vt:lpstr>Power and False Discovery Rate</vt:lpstr>
      <vt:lpstr>PowerPoint Presentation</vt:lpstr>
      <vt:lpstr>Type I error and Type II error</vt:lpstr>
      <vt:lpstr>Case study</vt:lpstr>
      <vt:lpstr>GAPIT Function for FDR and Type I error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Agriculture</dc:title>
  <dc:creator>Tang, Zhou</dc:creator>
  <cp:lastModifiedBy>Tang, Zhou</cp:lastModifiedBy>
  <cp:revision>257</cp:revision>
  <dcterms:created xsi:type="dcterms:W3CDTF">2020-10-12T03:33:41Z</dcterms:created>
  <dcterms:modified xsi:type="dcterms:W3CDTF">2021-02-24T20:11:51Z</dcterms:modified>
</cp:coreProperties>
</file>