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6"/>
  </p:notesMasterIdLst>
  <p:sldIdLst>
    <p:sldId id="307" r:id="rId2"/>
    <p:sldId id="282" r:id="rId3"/>
    <p:sldId id="340" r:id="rId4"/>
    <p:sldId id="414" r:id="rId5"/>
    <p:sldId id="260" r:id="rId6"/>
    <p:sldId id="341" r:id="rId7"/>
    <p:sldId id="261" r:id="rId8"/>
    <p:sldId id="405" r:id="rId9"/>
    <p:sldId id="258" r:id="rId10"/>
    <p:sldId id="298" r:id="rId11"/>
    <p:sldId id="297" r:id="rId12"/>
    <p:sldId id="407" r:id="rId13"/>
    <p:sldId id="411" r:id="rId14"/>
    <p:sldId id="335" r:id="rId15"/>
    <p:sldId id="412" r:id="rId16"/>
    <p:sldId id="413" r:id="rId17"/>
    <p:sldId id="406" r:id="rId18"/>
    <p:sldId id="310" r:id="rId19"/>
    <p:sldId id="327" r:id="rId20"/>
    <p:sldId id="408" r:id="rId21"/>
    <p:sldId id="409" r:id="rId22"/>
    <p:sldId id="410" r:id="rId23"/>
    <p:sldId id="299" r:id="rId24"/>
    <p:sldId id="273" r:id="rId25"/>
    <p:sldId id="316" r:id="rId26"/>
    <p:sldId id="317" r:id="rId27"/>
    <p:sldId id="330" r:id="rId28"/>
    <p:sldId id="331" r:id="rId29"/>
    <p:sldId id="332" r:id="rId30"/>
    <p:sldId id="333" r:id="rId31"/>
    <p:sldId id="334" r:id="rId32"/>
    <p:sldId id="326" r:id="rId33"/>
    <p:sldId id="404"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1"/>
    <p:restoredTop sz="94086"/>
  </p:normalViewPr>
  <p:slideViewPr>
    <p:cSldViewPr snapToGrid="0" snapToObjects="1">
      <p:cViewPr varScale="1">
        <p:scale>
          <a:sx n="105" d="100"/>
          <a:sy n="105" d="100"/>
        </p:scale>
        <p:origin x="896"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5E7E5-1986-184D-9714-100ED52F2D8C}" type="slidenum">
              <a:rPr lang="en-US" smtClean="0"/>
              <a:t>3</a:t>
            </a:fld>
            <a:endParaRPr lang="en-US"/>
          </a:p>
        </p:txBody>
      </p:sp>
    </p:spTree>
    <p:extLst>
      <p:ext uri="{BB962C8B-B14F-4D97-AF65-F5344CB8AC3E}">
        <p14:creationId xmlns:p14="http://schemas.microsoft.com/office/powerpoint/2010/main" val="1249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5E7E5-1986-184D-9714-100ED52F2D8C}" type="slidenum">
              <a:rPr lang="en-US" smtClean="0"/>
              <a:t>4</a:t>
            </a:fld>
            <a:endParaRPr lang="en-US"/>
          </a:p>
        </p:txBody>
      </p:sp>
    </p:spTree>
    <p:extLst>
      <p:ext uri="{BB962C8B-B14F-4D97-AF65-F5344CB8AC3E}">
        <p14:creationId xmlns:p14="http://schemas.microsoft.com/office/powerpoint/2010/main" val="14013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5E7E5-1986-184D-9714-100ED52F2D8C}" type="slidenum">
              <a:rPr lang="en-US" smtClean="0"/>
              <a:t>12</a:t>
            </a:fld>
            <a:endParaRPr lang="en-US"/>
          </a:p>
        </p:txBody>
      </p:sp>
    </p:spTree>
    <p:extLst>
      <p:ext uri="{BB962C8B-B14F-4D97-AF65-F5344CB8AC3E}">
        <p14:creationId xmlns:p14="http://schemas.microsoft.com/office/powerpoint/2010/main" val="105020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65E7E5-1986-184D-9714-100ED52F2D8C}" type="slidenum">
              <a:rPr lang="en-US" smtClean="0"/>
              <a:t>13</a:t>
            </a:fld>
            <a:endParaRPr lang="en-US"/>
          </a:p>
        </p:txBody>
      </p:sp>
    </p:spTree>
    <p:extLst>
      <p:ext uri="{BB962C8B-B14F-4D97-AF65-F5344CB8AC3E}">
        <p14:creationId xmlns:p14="http://schemas.microsoft.com/office/powerpoint/2010/main" val="31201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33</a:t>
            </a:fld>
            <a:endParaRPr lang="en-US" dirty="0"/>
          </a:p>
        </p:txBody>
      </p:sp>
    </p:spTree>
    <p:extLst>
      <p:ext uri="{BB962C8B-B14F-4D97-AF65-F5344CB8AC3E}">
        <p14:creationId xmlns:p14="http://schemas.microsoft.com/office/powerpoint/2010/main" val="8259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link.springer.com/book/10.1007%2F978-1-62703-447-0"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gle/ExUmS2vB94e3XXW1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reprints.org/manuscript/202010.0460/v2" TargetMode="External"/><Relationship Id="rId2" Type="http://schemas.openxmlformats.org/officeDocument/2006/relationships/hyperlink" Target="https://doi.org/10.1002/tpg2.20077" TargetMode="External"/><Relationship Id="rId1" Type="http://schemas.openxmlformats.org/officeDocument/2006/relationships/slideLayout" Target="../slideLayouts/slideLayout2.xml"/><Relationship Id="rId4" Type="http://schemas.openxmlformats.org/officeDocument/2006/relationships/hyperlink" Target="https://www.biorxiv.org/content/10.1101/2020.11.29.403170v1.abstra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zzlab.net/"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hyperlink" Target="mailto:zhou.tang@w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zzlab.net/zhouta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gistrar.wsu.edu/grades-and-gp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pic>
        <p:nvPicPr>
          <p:cNvPr id="11" name="Picture 10" descr="SG_GS.jpg"/>
          <p:cNvPicPr>
            <a:picLocks/>
          </p:cNvPicPr>
          <p:nvPr/>
        </p:nvPicPr>
        <p:blipFill rotWithShape="1">
          <a:blip r:embed="rId3">
            <a:extLst>
              <a:ext uri="{28A0092B-C50C-407E-A947-70E740481C1C}">
                <a14:useLocalDpi xmlns:a14="http://schemas.microsoft.com/office/drawing/2010/main" val="0"/>
              </a:ext>
            </a:extLst>
          </a:blip>
          <a:srcRect b="19113"/>
          <a:stretch/>
        </p:blipFill>
        <p:spPr>
          <a:xfrm>
            <a:off x="0" y="-1"/>
            <a:ext cx="12192000" cy="6858001"/>
          </a:xfrm>
          <a:prstGeom prst="rect">
            <a:avLst/>
          </a:prstGeom>
        </p:spPr>
      </p:pic>
      <p:pic>
        <p:nvPicPr>
          <p:cNvPr id="10" name="Picture 9" descr="SG_GWAS.jpg"/>
          <p:cNvPicPr>
            <a:picLocks/>
          </p:cNvPicPr>
          <p:nvPr/>
        </p:nvPicPr>
        <p:blipFill rotWithShape="1">
          <a:blip r:embed="rId4">
            <a:extLst>
              <a:ext uri="{28A0092B-C50C-407E-A947-70E740481C1C}">
                <a14:useLocalDpi xmlns:a14="http://schemas.microsoft.com/office/drawing/2010/main" val="0"/>
              </a:ext>
            </a:extLst>
          </a:blip>
          <a:srcRect b="15360"/>
          <a:stretch/>
        </p:blipFill>
        <p:spPr>
          <a:xfrm>
            <a:off x="0" y="0"/>
            <a:ext cx="12192000" cy="6858000"/>
          </a:xfrm>
          <a:prstGeom prst="rect">
            <a:avLst/>
          </a:prstGeom>
        </p:spPr>
      </p:pic>
      <p:sp>
        <p:nvSpPr>
          <p:cNvPr id="3" name="Title 2"/>
          <p:cNvSpPr>
            <a:spLocks noGrp="1"/>
          </p:cNvSpPr>
          <p:nvPr>
            <p:ph type="title"/>
          </p:nvPr>
        </p:nvSpPr>
        <p:spPr>
          <a:xfrm>
            <a:off x="1667057" y="1527472"/>
            <a:ext cx="8857883" cy="1072859"/>
          </a:xfrm>
          <a:effectLst>
            <a:outerShdw blurRad="50800" dist="38100" dir="2700000" algn="tl" rotWithShape="0">
              <a:prstClr val="black">
                <a:alpha val="40000"/>
              </a:prstClr>
            </a:outerShdw>
          </a:effectLst>
        </p:spPr>
        <p:txBody>
          <a:bodyPr>
            <a:normAutofit/>
          </a:bodyPr>
          <a:lstStyle/>
          <a:p>
            <a:pPr algn="ctr"/>
            <a:r>
              <a:rPr lang="en-US" sz="6000" b="1" dirty="0">
                <a:solidFill>
                  <a:schemeClr val="accent5"/>
                </a:solidFill>
              </a:rPr>
              <a:t>Statistical Genomics</a:t>
            </a:r>
          </a:p>
        </p:txBody>
      </p:sp>
      <p:pic>
        <p:nvPicPr>
          <p:cNvPr id="4" name="Picture 7" descr="Washington_State_Couga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9241" y="431389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2895598" y="310931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2" name="Rectangle 1">
            <a:extLst>
              <a:ext uri="{FF2B5EF4-FFF2-40B4-BE49-F238E27FC236}">
                <a16:creationId xmlns:a16="http://schemas.microsoft.com/office/drawing/2014/main" id="{E7C9DC9D-2EA0-DE42-8C5F-02D6DF1302AC}"/>
              </a:ext>
            </a:extLst>
          </p:cNvPr>
          <p:cNvSpPr/>
          <p:nvPr/>
        </p:nvSpPr>
        <p:spPr>
          <a:xfrm>
            <a:off x="3229051" y="1018487"/>
            <a:ext cx="5733892" cy="523220"/>
          </a:xfrm>
          <a:prstGeom prst="rect">
            <a:avLst/>
          </a:prstGeom>
        </p:spPr>
        <p:txBody>
          <a:bodyPr wrap="square">
            <a:spAutoFit/>
          </a:bodyPr>
          <a:lstStyle/>
          <a:p>
            <a:pPr algn="ctr"/>
            <a:r>
              <a:rPr lang="en-US" sz="2800" dirty="0">
                <a:solidFill>
                  <a:schemeClr val="tx1">
                    <a:lumMod val="65000"/>
                    <a:lumOff val="35000"/>
                  </a:schemeClr>
                </a:solidFill>
              </a:rPr>
              <a:t>GWAS and GS</a:t>
            </a:r>
          </a:p>
        </p:txBody>
      </p:sp>
    </p:spTree>
    <p:extLst>
      <p:ext uri="{BB962C8B-B14F-4D97-AF65-F5344CB8AC3E}">
        <p14:creationId xmlns:p14="http://schemas.microsoft.com/office/powerpoint/2010/main" val="60005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Assignments: Six in total</a:t>
            </a:r>
          </a:p>
          <a:p>
            <a:r>
              <a:rPr lang="en-US" dirty="0"/>
              <a:t>Due 3:10PM every other week, except break week and final</a:t>
            </a:r>
          </a:p>
          <a:p>
            <a:r>
              <a:rPr lang="en-US" dirty="0"/>
              <a:t>Submit RMD and Knit files, and data used by email to Instructor</a:t>
            </a:r>
          </a:p>
          <a:p>
            <a:pPr lvl="1">
              <a:buFont typeface="Wingdings" pitchFamily="2" charset="2"/>
              <a:buChar char="v"/>
            </a:pPr>
            <a:r>
              <a:rPr lang="en-US" dirty="0"/>
              <a:t>Three Knit formats are acceptable:  HTML, PDF, or Word</a:t>
            </a:r>
          </a:p>
          <a:p>
            <a:r>
              <a:rPr lang="en-US" dirty="0"/>
              <a:t>Late homework: half off per day. </a:t>
            </a:r>
          </a:p>
        </p:txBody>
      </p:sp>
      <p:sp>
        <p:nvSpPr>
          <p:cNvPr id="3" name="Title 2"/>
          <p:cNvSpPr>
            <a:spLocks noGrp="1"/>
          </p:cNvSpPr>
          <p:nvPr>
            <p:ph type="title"/>
          </p:nvPr>
        </p:nvSpPr>
        <p:spPr/>
        <p:txBody>
          <a:bodyPr/>
          <a:lstStyle/>
          <a:p>
            <a:pPr algn="ctr"/>
            <a:r>
              <a:rPr lang="en-US" b="1" dirty="0">
                <a:solidFill>
                  <a:schemeClr val="accent1"/>
                </a:solidFill>
                <a:latin typeface="+mn-lt"/>
              </a:rPr>
              <a:t>Homework</a:t>
            </a:r>
          </a:p>
        </p:txBody>
      </p:sp>
    </p:spTree>
    <p:extLst>
      <p:ext uri="{BB962C8B-B14F-4D97-AF65-F5344CB8AC3E}">
        <p14:creationId xmlns:p14="http://schemas.microsoft.com/office/powerpoint/2010/main" val="7504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1"/>
                </a:solidFill>
                <a:latin typeface="+mn-lt"/>
              </a:rPr>
              <a:t>Participation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3510769"/>
              </p:ext>
            </p:extLst>
          </p:nvPr>
        </p:nvGraphicFramePr>
        <p:xfrm>
          <a:off x="1005650" y="2114106"/>
          <a:ext cx="9893998" cy="3774630"/>
        </p:xfrm>
        <a:graphic>
          <a:graphicData uri="http://schemas.openxmlformats.org/drawingml/2006/table">
            <a:tbl>
              <a:tblPr firstRow="1" bandRow="1">
                <a:tableStyleId>{5C22544A-7EE6-4342-B048-85BDC9FD1C3A}</a:tableStyleId>
              </a:tblPr>
              <a:tblGrid>
                <a:gridCol w="7420044">
                  <a:extLst>
                    <a:ext uri="{9D8B030D-6E8A-4147-A177-3AD203B41FA5}">
                      <a16:colId xmlns:a16="http://schemas.microsoft.com/office/drawing/2014/main" val="20000"/>
                    </a:ext>
                  </a:extLst>
                </a:gridCol>
                <a:gridCol w="2473954">
                  <a:extLst>
                    <a:ext uri="{9D8B030D-6E8A-4147-A177-3AD203B41FA5}">
                      <a16:colId xmlns:a16="http://schemas.microsoft.com/office/drawing/2014/main" val="20001"/>
                    </a:ext>
                  </a:extLst>
                </a:gridCol>
              </a:tblGrid>
              <a:tr h="629105">
                <a:tc>
                  <a:txBody>
                    <a:bodyPr/>
                    <a:lstStyle/>
                    <a:p>
                      <a:r>
                        <a:rPr lang="en-US" sz="3200" dirty="0"/>
                        <a:t>Participation</a:t>
                      </a:r>
                    </a:p>
                  </a:txBody>
                  <a:tcPr/>
                </a:tc>
                <a:tc>
                  <a:txBody>
                    <a:bodyPr/>
                    <a:lstStyle/>
                    <a:p>
                      <a:r>
                        <a:rPr lang="en-US" sz="3200" dirty="0"/>
                        <a:t>Score</a:t>
                      </a:r>
                    </a:p>
                  </a:txBody>
                  <a:tcPr/>
                </a:tc>
                <a:extLst>
                  <a:ext uri="{0D108BD9-81ED-4DB2-BD59-A6C34878D82A}">
                    <a16:rowId xmlns:a16="http://schemas.microsoft.com/office/drawing/2014/main" val="10000"/>
                  </a:ext>
                </a:extLst>
              </a:tr>
              <a:tr h="629105">
                <a:tc>
                  <a:txBody>
                    <a:bodyPr/>
                    <a:lstStyle/>
                    <a:p>
                      <a:r>
                        <a:rPr lang="en-US" sz="3200" dirty="0"/>
                        <a:t>No question, no</a:t>
                      </a:r>
                      <a:r>
                        <a:rPr lang="en-US" sz="3200" baseline="0" dirty="0"/>
                        <a:t> discussion</a:t>
                      </a:r>
                      <a:endParaRPr lang="en-US" sz="3200" dirty="0"/>
                    </a:p>
                  </a:txBody>
                  <a:tcPr/>
                </a:tc>
                <a:tc>
                  <a:txBody>
                    <a:bodyPr/>
                    <a:lstStyle/>
                    <a:p>
                      <a:r>
                        <a:rPr lang="en-US" sz="3200" dirty="0"/>
                        <a:t>0%</a:t>
                      </a:r>
                    </a:p>
                  </a:txBody>
                  <a:tcPr/>
                </a:tc>
                <a:extLst>
                  <a:ext uri="{0D108BD9-81ED-4DB2-BD59-A6C34878D82A}">
                    <a16:rowId xmlns:a16="http://schemas.microsoft.com/office/drawing/2014/main" val="10001"/>
                  </a:ext>
                </a:extLst>
              </a:tr>
              <a:tr h="629105">
                <a:tc>
                  <a:txBody>
                    <a:bodyPr/>
                    <a:lstStyle/>
                    <a:p>
                      <a:r>
                        <a:rPr lang="en-US" sz="3200" dirty="0"/>
                        <a:t>Question or discussion occasionally</a:t>
                      </a:r>
                    </a:p>
                  </a:txBody>
                  <a:tcPr/>
                </a:tc>
                <a:tc>
                  <a:txBody>
                    <a:bodyPr/>
                    <a:lstStyle/>
                    <a:p>
                      <a:r>
                        <a:rPr lang="en-US" sz="3200" dirty="0"/>
                        <a:t>25%</a:t>
                      </a:r>
                    </a:p>
                  </a:txBody>
                  <a:tcPr/>
                </a:tc>
                <a:extLst>
                  <a:ext uri="{0D108BD9-81ED-4DB2-BD59-A6C34878D82A}">
                    <a16:rowId xmlns:a16="http://schemas.microsoft.com/office/drawing/2014/main" val="10002"/>
                  </a:ext>
                </a:extLst>
              </a:tr>
              <a:tr h="629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Question actively</a:t>
                      </a:r>
                    </a:p>
                  </a:txBody>
                  <a:tcPr/>
                </a:tc>
                <a:tc>
                  <a:txBody>
                    <a:bodyPr/>
                    <a:lstStyle/>
                    <a:p>
                      <a:r>
                        <a:rPr lang="en-US" sz="3200" dirty="0"/>
                        <a:t>50%</a:t>
                      </a:r>
                    </a:p>
                  </a:txBody>
                  <a:tcPr/>
                </a:tc>
                <a:extLst>
                  <a:ext uri="{0D108BD9-81ED-4DB2-BD59-A6C34878D82A}">
                    <a16:rowId xmlns:a16="http://schemas.microsoft.com/office/drawing/2014/main" val="10003"/>
                  </a:ext>
                </a:extLst>
              </a:tr>
              <a:tr h="629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Discussion actively</a:t>
                      </a:r>
                    </a:p>
                  </a:txBody>
                  <a:tcPr/>
                </a:tc>
                <a:tc>
                  <a:txBody>
                    <a:bodyPr/>
                    <a:lstStyle/>
                    <a:p>
                      <a:r>
                        <a:rPr lang="en-US" sz="3200" dirty="0"/>
                        <a:t>75%</a:t>
                      </a:r>
                    </a:p>
                  </a:txBody>
                  <a:tcPr/>
                </a:tc>
                <a:extLst>
                  <a:ext uri="{0D108BD9-81ED-4DB2-BD59-A6C34878D82A}">
                    <a16:rowId xmlns:a16="http://schemas.microsoft.com/office/drawing/2014/main" val="10004"/>
                  </a:ext>
                </a:extLst>
              </a:tr>
              <a:tr h="629105">
                <a:tc>
                  <a:txBody>
                    <a:bodyPr/>
                    <a:lstStyle/>
                    <a:p>
                      <a:r>
                        <a:rPr lang="en-US" sz="3200" dirty="0"/>
                        <a:t>Question AND discussion actively</a:t>
                      </a:r>
                    </a:p>
                  </a:txBody>
                  <a:tcPr/>
                </a:tc>
                <a:tc>
                  <a:txBody>
                    <a:bodyPr/>
                    <a:lstStyle/>
                    <a:p>
                      <a:r>
                        <a:rPr lang="en-US" sz="3200" dirty="0"/>
                        <a:t>100%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335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5C82B-1643-A149-ABB3-D90E439D520A}"/>
              </a:ext>
            </a:extLst>
          </p:cNvPr>
          <p:cNvPicPr>
            <a:picLocks noChangeAspect="1"/>
          </p:cNvPicPr>
          <p:nvPr/>
        </p:nvPicPr>
        <p:blipFill rotWithShape="1">
          <a:blip r:embed="rId3"/>
          <a:srcRect r="55537"/>
          <a:stretch/>
        </p:blipFill>
        <p:spPr>
          <a:xfrm>
            <a:off x="8853996" y="16526"/>
            <a:ext cx="2392520" cy="6841473"/>
          </a:xfrm>
          <a:prstGeom prst="rect">
            <a:avLst/>
          </a:prstGeom>
        </p:spPr>
      </p:pic>
      <p:pic>
        <p:nvPicPr>
          <p:cNvPr id="16" name="Picture 15">
            <a:extLst>
              <a:ext uri="{FF2B5EF4-FFF2-40B4-BE49-F238E27FC236}">
                <a16:creationId xmlns:a16="http://schemas.microsoft.com/office/drawing/2014/main" id="{897DD470-D57E-CF45-834A-291A4609A2E8}"/>
              </a:ext>
            </a:extLst>
          </p:cNvPr>
          <p:cNvPicPr>
            <a:picLocks noChangeAspect="1"/>
          </p:cNvPicPr>
          <p:nvPr/>
        </p:nvPicPr>
        <p:blipFill rotWithShape="1">
          <a:blip r:embed="rId3"/>
          <a:srcRect l="85530"/>
          <a:stretch/>
        </p:blipFill>
        <p:spPr>
          <a:xfrm>
            <a:off x="11225509" y="16527"/>
            <a:ext cx="778614" cy="6841473"/>
          </a:xfrm>
          <a:prstGeom prst="rect">
            <a:avLst/>
          </a:prstGeom>
        </p:spPr>
      </p:pic>
      <p:sp>
        <p:nvSpPr>
          <p:cNvPr id="17" name="Title 2">
            <a:extLst>
              <a:ext uri="{FF2B5EF4-FFF2-40B4-BE49-F238E27FC236}">
                <a16:creationId xmlns:a16="http://schemas.microsoft.com/office/drawing/2014/main" id="{88FF442E-0728-4040-8750-03BEC387E16C}"/>
              </a:ext>
            </a:extLst>
          </p:cNvPr>
          <p:cNvSpPr>
            <a:spLocks noGrp="1"/>
          </p:cNvSpPr>
          <p:nvPr>
            <p:ph type="title"/>
          </p:nvPr>
        </p:nvSpPr>
        <p:spPr>
          <a:xfrm>
            <a:off x="0" y="114975"/>
            <a:ext cx="8853996" cy="1325563"/>
          </a:xfrm>
        </p:spPr>
        <p:txBody>
          <a:bodyPr/>
          <a:lstStyle/>
          <a:p>
            <a:pPr algn="ctr"/>
            <a:r>
              <a:rPr lang="en-US" b="1" dirty="0">
                <a:solidFill>
                  <a:schemeClr val="accent1"/>
                </a:solidFill>
                <a:latin typeface="+mn-lt"/>
              </a:rPr>
              <a:t>Pre Class Quizzes</a:t>
            </a:r>
          </a:p>
        </p:txBody>
      </p:sp>
      <p:sp>
        <p:nvSpPr>
          <p:cNvPr id="18" name="Content Placeholder 1">
            <a:extLst>
              <a:ext uri="{FF2B5EF4-FFF2-40B4-BE49-F238E27FC236}">
                <a16:creationId xmlns:a16="http://schemas.microsoft.com/office/drawing/2014/main" id="{CF64B600-BD17-BC4A-9234-CB814782E962}"/>
              </a:ext>
            </a:extLst>
          </p:cNvPr>
          <p:cNvSpPr>
            <a:spLocks noGrp="1"/>
          </p:cNvSpPr>
          <p:nvPr>
            <p:ph idx="1"/>
          </p:nvPr>
        </p:nvSpPr>
        <p:spPr>
          <a:xfrm>
            <a:off x="838200" y="1662340"/>
            <a:ext cx="8015796" cy="4351338"/>
          </a:xfrm>
        </p:spPr>
        <p:txBody>
          <a:bodyPr>
            <a:normAutofit/>
          </a:bodyPr>
          <a:lstStyle/>
          <a:p>
            <a:r>
              <a:rPr lang="en-US" sz="3200" dirty="0"/>
              <a:t>Watch pre-recorded lectures and prepare questions</a:t>
            </a:r>
          </a:p>
          <a:p>
            <a:r>
              <a:rPr lang="en-US" sz="3200" dirty="0"/>
              <a:t>Take quizzes </a:t>
            </a:r>
          </a:p>
          <a:p>
            <a:r>
              <a:rPr lang="en-US" sz="3200" dirty="0"/>
              <a:t>Email answers to TA before class begins</a:t>
            </a:r>
          </a:p>
          <a:p>
            <a:r>
              <a:rPr lang="en-US" sz="3200" dirty="0"/>
              <a:t>Quizzes questions will be online 24 hours before the class</a:t>
            </a:r>
          </a:p>
          <a:p>
            <a:r>
              <a:rPr lang="en-US" sz="3200" dirty="0"/>
              <a:t>Lecture time will focus on solving problems, interpretation, and discussion</a:t>
            </a:r>
          </a:p>
          <a:p>
            <a:pPr marL="0" indent="0">
              <a:buNone/>
            </a:pPr>
            <a:endParaRPr lang="en-US" sz="3200" dirty="0"/>
          </a:p>
          <a:p>
            <a:endParaRPr lang="en-US" sz="3200" dirty="0"/>
          </a:p>
        </p:txBody>
      </p:sp>
    </p:spTree>
    <p:extLst>
      <p:ext uri="{BB962C8B-B14F-4D97-AF65-F5344CB8AC3E}">
        <p14:creationId xmlns:p14="http://schemas.microsoft.com/office/powerpoint/2010/main" val="24850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88FF442E-0728-4040-8750-03BEC387E16C}"/>
              </a:ext>
            </a:extLst>
          </p:cNvPr>
          <p:cNvSpPr>
            <a:spLocks noGrp="1"/>
          </p:cNvSpPr>
          <p:nvPr>
            <p:ph type="title"/>
          </p:nvPr>
        </p:nvSpPr>
        <p:spPr>
          <a:xfrm>
            <a:off x="0" y="114975"/>
            <a:ext cx="12192000" cy="1325563"/>
          </a:xfrm>
        </p:spPr>
        <p:txBody>
          <a:bodyPr/>
          <a:lstStyle/>
          <a:p>
            <a:pPr algn="ctr"/>
            <a:r>
              <a:rPr lang="en-US" b="1" dirty="0">
                <a:solidFill>
                  <a:schemeClr val="accent1"/>
                </a:solidFill>
                <a:latin typeface="+mn-lt"/>
              </a:rPr>
              <a:t>Example of Pre Class Quizzes</a:t>
            </a:r>
          </a:p>
        </p:txBody>
      </p:sp>
      <p:pic>
        <p:nvPicPr>
          <p:cNvPr id="6" name="Picture 5">
            <a:extLst>
              <a:ext uri="{FF2B5EF4-FFF2-40B4-BE49-F238E27FC236}">
                <a16:creationId xmlns:a16="http://schemas.microsoft.com/office/drawing/2014/main" id="{5538EED9-4DE8-1E4E-8D43-2718B1B79D03}"/>
              </a:ext>
            </a:extLst>
          </p:cNvPr>
          <p:cNvPicPr>
            <a:picLocks noChangeAspect="1"/>
          </p:cNvPicPr>
          <p:nvPr/>
        </p:nvPicPr>
        <p:blipFill>
          <a:blip r:embed="rId3"/>
          <a:stretch>
            <a:fillRect/>
          </a:stretch>
        </p:blipFill>
        <p:spPr>
          <a:xfrm>
            <a:off x="2305050" y="1440538"/>
            <a:ext cx="7581900" cy="5283200"/>
          </a:xfrm>
          <a:prstGeom prst="rect">
            <a:avLst/>
          </a:prstGeom>
        </p:spPr>
      </p:pic>
    </p:spTree>
    <p:extLst>
      <p:ext uri="{BB962C8B-B14F-4D97-AF65-F5344CB8AC3E}">
        <p14:creationId xmlns:p14="http://schemas.microsoft.com/office/powerpoint/2010/main" val="424899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Multiple choice: A, B, C and D (choose one only)</a:t>
            </a:r>
          </a:p>
          <a:p>
            <a:r>
              <a:rPr lang="en-US" sz="3200" dirty="0"/>
              <a:t>Question</a:t>
            </a:r>
          </a:p>
          <a:p>
            <a:pPr lvl="1">
              <a:buFont typeface="Wingdings" charset="2"/>
              <a:buChar char="v"/>
            </a:pPr>
            <a:r>
              <a:rPr lang="en-US" sz="3200" dirty="0"/>
              <a:t>Middle term: 25</a:t>
            </a:r>
          </a:p>
          <a:p>
            <a:pPr lvl="1">
              <a:buFont typeface="Wingdings" charset="2"/>
              <a:buChar char="v"/>
            </a:pPr>
            <a:r>
              <a:rPr lang="en-US" sz="3200" dirty="0"/>
              <a:t>Final: 50 (Accumulative)</a:t>
            </a:r>
          </a:p>
          <a:p>
            <a:endParaRPr lang="en-US" sz="3200" dirty="0"/>
          </a:p>
        </p:txBody>
      </p:sp>
      <p:sp>
        <p:nvSpPr>
          <p:cNvPr id="3" name="Title 2"/>
          <p:cNvSpPr>
            <a:spLocks noGrp="1"/>
          </p:cNvSpPr>
          <p:nvPr>
            <p:ph type="title"/>
          </p:nvPr>
        </p:nvSpPr>
        <p:spPr/>
        <p:txBody>
          <a:bodyPr/>
          <a:lstStyle/>
          <a:p>
            <a:pPr algn="ctr"/>
            <a:r>
              <a:rPr lang="en-US" b="1" dirty="0">
                <a:solidFill>
                  <a:schemeClr val="accent1"/>
                </a:solidFill>
                <a:latin typeface="+mn-lt"/>
              </a:rPr>
              <a:t>Exams</a:t>
            </a:r>
          </a:p>
        </p:txBody>
      </p:sp>
    </p:spTree>
    <p:extLst>
      <p:ext uri="{BB962C8B-B14F-4D97-AF65-F5344CB8AC3E}">
        <p14:creationId xmlns:p14="http://schemas.microsoft.com/office/powerpoint/2010/main" val="95172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285080" y="3033571"/>
            <a:ext cx="4414837" cy="854075"/>
          </a:xfrm>
        </p:spPr>
        <p:txBody>
          <a:bodyPr/>
          <a:lstStyle/>
          <a:p>
            <a:pPr algn="ctr"/>
            <a:r>
              <a:rPr lang="en-US" b="1" dirty="0">
                <a:solidFill>
                  <a:schemeClr val="accent1"/>
                </a:solidFill>
                <a:latin typeface="+mn-lt"/>
              </a:rPr>
              <a:t>Lecture structure</a:t>
            </a:r>
          </a:p>
        </p:txBody>
      </p:sp>
      <p:pic>
        <p:nvPicPr>
          <p:cNvPr id="7" name="Picture 6">
            <a:extLst>
              <a:ext uri="{FF2B5EF4-FFF2-40B4-BE49-F238E27FC236}">
                <a16:creationId xmlns:a16="http://schemas.microsoft.com/office/drawing/2014/main" id="{B8FAC258-BC1D-0D44-9F89-A2C513F3778C}"/>
              </a:ext>
            </a:extLst>
          </p:cNvPr>
          <p:cNvPicPr>
            <a:picLocks noChangeAspect="1"/>
          </p:cNvPicPr>
          <p:nvPr/>
        </p:nvPicPr>
        <p:blipFill>
          <a:blip r:embed="rId2"/>
          <a:stretch>
            <a:fillRect/>
          </a:stretch>
        </p:blipFill>
        <p:spPr>
          <a:xfrm>
            <a:off x="1717676" y="0"/>
            <a:ext cx="7331646" cy="6858000"/>
          </a:xfrm>
          <a:prstGeom prst="rect">
            <a:avLst/>
          </a:prstGeom>
        </p:spPr>
      </p:pic>
      <p:pic>
        <p:nvPicPr>
          <p:cNvPr id="9" name="Picture 8">
            <a:extLst>
              <a:ext uri="{FF2B5EF4-FFF2-40B4-BE49-F238E27FC236}">
                <a16:creationId xmlns:a16="http://schemas.microsoft.com/office/drawing/2014/main" id="{74BE11A4-7EC1-2D49-B7D9-693B2E68C50B}"/>
              </a:ext>
            </a:extLst>
          </p:cNvPr>
          <p:cNvPicPr>
            <a:picLocks noChangeAspect="1"/>
          </p:cNvPicPr>
          <p:nvPr/>
        </p:nvPicPr>
        <p:blipFill>
          <a:blip r:embed="rId3"/>
          <a:stretch>
            <a:fillRect/>
          </a:stretch>
        </p:blipFill>
        <p:spPr>
          <a:xfrm>
            <a:off x="9613900" y="2225838"/>
            <a:ext cx="2286000" cy="2252217"/>
          </a:xfrm>
          <a:prstGeom prst="rect">
            <a:avLst/>
          </a:prstGeom>
        </p:spPr>
      </p:pic>
      <p:pic>
        <p:nvPicPr>
          <p:cNvPr id="11" name="Picture 10">
            <a:extLst>
              <a:ext uri="{FF2B5EF4-FFF2-40B4-BE49-F238E27FC236}">
                <a16:creationId xmlns:a16="http://schemas.microsoft.com/office/drawing/2014/main" id="{10658CB6-9E39-684C-8064-8F1A230AE21C}"/>
              </a:ext>
            </a:extLst>
          </p:cNvPr>
          <p:cNvPicPr>
            <a:picLocks noChangeAspect="1"/>
          </p:cNvPicPr>
          <p:nvPr/>
        </p:nvPicPr>
        <p:blipFill>
          <a:blip r:embed="rId4"/>
          <a:stretch>
            <a:fillRect/>
          </a:stretch>
        </p:blipFill>
        <p:spPr>
          <a:xfrm>
            <a:off x="9613900" y="4478055"/>
            <a:ext cx="2286000" cy="2379945"/>
          </a:xfrm>
          <a:prstGeom prst="rect">
            <a:avLst/>
          </a:prstGeom>
        </p:spPr>
      </p:pic>
      <p:pic>
        <p:nvPicPr>
          <p:cNvPr id="12" name="Picture 11">
            <a:extLst>
              <a:ext uri="{FF2B5EF4-FFF2-40B4-BE49-F238E27FC236}">
                <a16:creationId xmlns:a16="http://schemas.microsoft.com/office/drawing/2014/main" id="{80456352-CA0D-FB44-8872-93B8671CAA29}"/>
              </a:ext>
            </a:extLst>
          </p:cNvPr>
          <p:cNvPicPr>
            <a:picLocks noChangeAspect="1"/>
          </p:cNvPicPr>
          <p:nvPr/>
        </p:nvPicPr>
        <p:blipFill>
          <a:blip r:embed="rId5"/>
          <a:stretch>
            <a:fillRect/>
          </a:stretch>
        </p:blipFill>
        <p:spPr>
          <a:xfrm>
            <a:off x="9613900" y="462362"/>
            <a:ext cx="2286000" cy="1518438"/>
          </a:xfrm>
          <a:prstGeom prst="rect">
            <a:avLst/>
          </a:prstGeom>
        </p:spPr>
      </p:pic>
      <p:sp>
        <p:nvSpPr>
          <p:cNvPr id="13" name="Rectangle 12">
            <a:extLst>
              <a:ext uri="{FF2B5EF4-FFF2-40B4-BE49-F238E27FC236}">
                <a16:creationId xmlns:a16="http://schemas.microsoft.com/office/drawing/2014/main" id="{D966DCE5-40E1-8947-8E77-0E39D003F5A9}"/>
              </a:ext>
            </a:extLst>
          </p:cNvPr>
          <p:cNvSpPr/>
          <p:nvPr/>
        </p:nvSpPr>
        <p:spPr>
          <a:xfrm>
            <a:off x="9049322" y="2323246"/>
            <a:ext cx="196278" cy="2528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7F70E7-F567-2942-A397-8B2F8EB620A6}"/>
              </a:ext>
            </a:extLst>
          </p:cNvPr>
          <p:cNvSpPr/>
          <p:nvPr/>
        </p:nvSpPr>
        <p:spPr>
          <a:xfrm>
            <a:off x="9049322" y="4851400"/>
            <a:ext cx="196278" cy="2006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52FA39-CFCC-EC4F-B760-11145DB8799C}"/>
              </a:ext>
            </a:extLst>
          </p:cNvPr>
          <p:cNvSpPr/>
          <p:nvPr/>
        </p:nvSpPr>
        <p:spPr>
          <a:xfrm>
            <a:off x="9049322" y="316646"/>
            <a:ext cx="196278" cy="2006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2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8610600" cy="4351338"/>
          </a:xfrm>
        </p:spPr>
        <p:txBody>
          <a:bodyPr>
            <a:normAutofit/>
          </a:bodyPr>
          <a:lstStyle/>
          <a:p>
            <a:r>
              <a:rPr lang="en-US" sz="3200" dirty="0"/>
              <a:t>Discussion on Quizzes</a:t>
            </a:r>
          </a:p>
          <a:p>
            <a:endParaRPr lang="en-US" sz="3200" dirty="0"/>
          </a:p>
          <a:p>
            <a:r>
              <a:rPr lang="en-US" sz="3200" dirty="0"/>
              <a:t>Questions and discussion</a:t>
            </a:r>
          </a:p>
          <a:p>
            <a:endParaRPr lang="en-US" sz="3200" dirty="0"/>
          </a:p>
          <a:p>
            <a:r>
              <a:rPr lang="en-US" sz="3200" dirty="0"/>
              <a:t>Recap the sections specified by students</a:t>
            </a:r>
          </a:p>
          <a:p>
            <a:endParaRPr lang="en-US" sz="3200" dirty="0"/>
          </a:p>
        </p:txBody>
      </p:sp>
      <p:sp>
        <p:nvSpPr>
          <p:cNvPr id="3" name="Title 2"/>
          <p:cNvSpPr>
            <a:spLocks noGrp="1"/>
          </p:cNvSpPr>
          <p:nvPr>
            <p:ph type="title"/>
          </p:nvPr>
        </p:nvSpPr>
        <p:spPr/>
        <p:txBody>
          <a:bodyPr/>
          <a:lstStyle/>
          <a:p>
            <a:pPr algn="ctr"/>
            <a:r>
              <a:rPr lang="en-US" b="1" dirty="0">
                <a:solidFill>
                  <a:schemeClr val="accent1"/>
                </a:solidFill>
                <a:latin typeface="+mn-lt"/>
              </a:rPr>
              <a:t>Lecture time</a:t>
            </a:r>
          </a:p>
        </p:txBody>
      </p:sp>
      <p:pic>
        <p:nvPicPr>
          <p:cNvPr id="4" name="Picture 3">
            <a:extLst>
              <a:ext uri="{FF2B5EF4-FFF2-40B4-BE49-F238E27FC236}">
                <a16:creationId xmlns:a16="http://schemas.microsoft.com/office/drawing/2014/main" id="{74B57461-D90F-FE41-BEC0-305B521B696D}"/>
              </a:ext>
            </a:extLst>
          </p:cNvPr>
          <p:cNvPicPr>
            <a:picLocks noChangeAspect="1"/>
          </p:cNvPicPr>
          <p:nvPr/>
        </p:nvPicPr>
        <p:blipFill>
          <a:blip r:embed="rId2"/>
          <a:stretch>
            <a:fillRect/>
          </a:stretch>
        </p:blipFill>
        <p:spPr>
          <a:xfrm>
            <a:off x="9448800" y="2785872"/>
            <a:ext cx="1905000" cy="1066800"/>
          </a:xfrm>
          <a:prstGeom prst="rect">
            <a:avLst/>
          </a:prstGeom>
        </p:spPr>
      </p:pic>
      <p:pic>
        <p:nvPicPr>
          <p:cNvPr id="5" name="Picture 4">
            <a:extLst>
              <a:ext uri="{FF2B5EF4-FFF2-40B4-BE49-F238E27FC236}">
                <a16:creationId xmlns:a16="http://schemas.microsoft.com/office/drawing/2014/main" id="{0D93D24E-FDB3-D345-B54A-4D89CF64F91A}"/>
              </a:ext>
            </a:extLst>
          </p:cNvPr>
          <p:cNvPicPr>
            <a:picLocks noChangeAspect="1"/>
          </p:cNvPicPr>
          <p:nvPr/>
        </p:nvPicPr>
        <p:blipFill>
          <a:blip r:embed="rId3"/>
          <a:stretch>
            <a:fillRect/>
          </a:stretch>
        </p:blipFill>
        <p:spPr>
          <a:xfrm>
            <a:off x="9448800" y="1698435"/>
            <a:ext cx="1905000" cy="952500"/>
          </a:xfrm>
          <a:prstGeom prst="rect">
            <a:avLst/>
          </a:prstGeom>
        </p:spPr>
      </p:pic>
      <p:pic>
        <p:nvPicPr>
          <p:cNvPr id="6" name="Picture 5">
            <a:extLst>
              <a:ext uri="{FF2B5EF4-FFF2-40B4-BE49-F238E27FC236}">
                <a16:creationId xmlns:a16="http://schemas.microsoft.com/office/drawing/2014/main" id="{98D67B15-92CD-C444-997A-39152AB42747}"/>
              </a:ext>
            </a:extLst>
          </p:cNvPr>
          <p:cNvPicPr>
            <a:picLocks noChangeAspect="1"/>
          </p:cNvPicPr>
          <p:nvPr/>
        </p:nvPicPr>
        <p:blipFill>
          <a:blip r:embed="rId4"/>
          <a:stretch>
            <a:fillRect/>
          </a:stretch>
        </p:blipFill>
        <p:spPr>
          <a:xfrm>
            <a:off x="9448800" y="3987609"/>
            <a:ext cx="1905000" cy="996598"/>
          </a:xfrm>
          <a:prstGeom prst="rect">
            <a:avLst/>
          </a:prstGeom>
        </p:spPr>
      </p:pic>
    </p:spTree>
    <p:extLst>
      <p:ext uri="{BB962C8B-B14F-4D97-AF65-F5344CB8AC3E}">
        <p14:creationId xmlns:p14="http://schemas.microsoft.com/office/powerpoint/2010/main" val="170564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12" y="2380"/>
            <a:ext cx="9251278" cy="854075"/>
          </a:xfrm>
        </p:spPr>
        <p:txBody>
          <a:bodyPr/>
          <a:lstStyle/>
          <a:p>
            <a:pPr algn="ctr"/>
            <a:r>
              <a:rPr lang="en-US" b="1" dirty="0">
                <a:solidFill>
                  <a:schemeClr val="accent1"/>
                </a:solidFill>
                <a:latin typeface="+mn-lt"/>
              </a:rPr>
              <a:t>Lab structure</a:t>
            </a:r>
          </a:p>
        </p:txBody>
      </p:sp>
      <p:pic>
        <p:nvPicPr>
          <p:cNvPr id="9" name="Picture 8">
            <a:extLst>
              <a:ext uri="{FF2B5EF4-FFF2-40B4-BE49-F238E27FC236}">
                <a16:creationId xmlns:a16="http://schemas.microsoft.com/office/drawing/2014/main" id="{74BE11A4-7EC1-2D49-B7D9-693B2E68C50B}"/>
              </a:ext>
            </a:extLst>
          </p:cNvPr>
          <p:cNvPicPr>
            <a:picLocks noChangeAspect="1"/>
          </p:cNvPicPr>
          <p:nvPr/>
        </p:nvPicPr>
        <p:blipFill>
          <a:blip r:embed="rId2"/>
          <a:stretch>
            <a:fillRect/>
          </a:stretch>
        </p:blipFill>
        <p:spPr>
          <a:xfrm>
            <a:off x="9613900" y="1860712"/>
            <a:ext cx="2286000" cy="2252217"/>
          </a:xfrm>
          <a:prstGeom prst="rect">
            <a:avLst/>
          </a:prstGeom>
        </p:spPr>
      </p:pic>
      <p:pic>
        <p:nvPicPr>
          <p:cNvPr id="11" name="Picture 10">
            <a:extLst>
              <a:ext uri="{FF2B5EF4-FFF2-40B4-BE49-F238E27FC236}">
                <a16:creationId xmlns:a16="http://schemas.microsoft.com/office/drawing/2014/main" id="{10658CB6-9E39-684C-8064-8F1A230AE21C}"/>
              </a:ext>
            </a:extLst>
          </p:cNvPr>
          <p:cNvPicPr>
            <a:picLocks noChangeAspect="1"/>
          </p:cNvPicPr>
          <p:nvPr/>
        </p:nvPicPr>
        <p:blipFill>
          <a:blip r:embed="rId3"/>
          <a:stretch>
            <a:fillRect/>
          </a:stretch>
        </p:blipFill>
        <p:spPr>
          <a:xfrm>
            <a:off x="9613900" y="4112929"/>
            <a:ext cx="2286000" cy="2379945"/>
          </a:xfrm>
          <a:prstGeom prst="rect">
            <a:avLst/>
          </a:prstGeom>
        </p:spPr>
      </p:pic>
      <p:pic>
        <p:nvPicPr>
          <p:cNvPr id="12" name="Picture 11">
            <a:extLst>
              <a:ext uri="{FF2B5EF4-FFF2-40B4-BE49-F238E27FC236}">
                <a16:creationId xmlns:a16="http://schemas.microsoft.com/office/drawing/2014/main" id="{80456352-CA0D-FB44-8872-93B8671CAA29}"/>
              </a:ext>
            </a:extLst>
          </p:cNvPr>
          <p:cNvPicPr>
            <a:picLocks noChangeAspect="1"/>
          </p:cNvPicPr>
          <p:nvPr/>
        </p:nvPicPr>
        <p:blipFill>
          <a:blip r:embed="rId4"/>
          <a:stretch>
            <a:fillRect/>
          </a:stretch>
        </p:blipFill>
        <p:spPr>
          <a:xfrm>
            <a:off x="9613900" y="97236"/>
            <a:ext cx="2286000" cy="1518438"/>
          </a:xfrm>
          <a:prstGeom prst="rect">
            <a:avLst/>
          </a:prstGeom>
        </p:spPr>
      </p:pic>
      <p:sp>
        <p:nvSpPr>
          <p:cNvPr id="13" name="Rectangle 12">
            <a:extLst>
              <a:ext uri="{FF2B5EF4-FFF2-40B4-BE49-F238E27FC236}">
                <a16:creationId xmlns:a16="http://schemas.microsoft.com/office/drawing/2014/main" id="{D966DCE5-40E1-8947-8E77-0E39D003F5A9}"/>
              </a:ext>
            </a:extLst>
          </p:cNvPr>
          <p:cNvSpPr/>
          <p:nvPr/>
        </p:nvSpPr>
        <p:spPr>
          <a:xfrm>
            <a:off x="9049322" y="2268346"/>
            <a:ext cx="196278" cy="1743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7F70E7-F567-2942-A397-8B2F8EB620A6}"/>
              </a:ext>
            </a:extLst>
          </p:cNvPr>
          <p:cNvSpPr/>
          <p:nvPr/>
        </p:nvSpPr>
        <p:spPr>
          <a:xfrm>
            <a:off x="9049322" y="4011802"/>
            <a:ext cx="196278" cy="1036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52FA39-CFCC-EC4F-B760-11145DB8799C}"/>
              </a:ext>
            </a:extLst>
          </p:cNvPr>
          <p:cNvSpPr/>
          <p:nvPr/>
        </p:nvSpPr>
        <p:spPr>
          <a:xfrm>
            <a:off x="9049322" y="1183258"/>
            <a:ext cx="196278" cy="10850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BACDC6-4807-534E-B4E2-B0BB43693B83}"/>
              </a:ext>
            </a:extLst>
          </p:cNvPr>
          <p:cNvPicPr>
            <a:picLocks noChangeAspect="1"/>
          </p:cNvPicPr>
          <p:nvPr/>
        </p:nvPicPr>
        <p:blipFill>
          <a:blip r:embed="rId5"/>
          <a:stretch>
            <a:fillRect/>
          </a:stretch>
        </p:blipFill>
        <p:spPr>
          <a:xfrm>
            <a:off x="15812" y="856454"/>
            <a:ext cx="9012020" cy="4350163"/>
          </a:xfrm>
          <a:prstGeom prst="rect">
            <a:avLst/>
          </a:prstGeom>
        </p:spPr>
      </p:pic>
      <p:sp>
        <p:nvSpPr>
          <p:cNvPr id="5" name="TextBox 4">
            <a:extLst>
              <a:ext uri="{FF2B5EF4-FFF2-40B4-BE49-F238E27FC236}">
                <a16:creationId xmlns:a16="http://schemas.microsoft.com/office/drawing/2014/main" id="{C615F44E-6AD2-C242-A361-979CF1880B86}"/>
              </a:ext>
            </a:extLst>
          </p:cNvPr>
          <p:cNvSpPr txBox="1"/>
          <p:nvPr/>
        </p:nvSpPr>
        <p:spPr>
          <a:xfrm>
            <a:off x="178916" y="5302901"/>
            <a:ext cx="9066684" cy="1384995"/>
          </a:xfrm>
          <a:prstGeom prst="rect">
            <a:avLst/>
          </a:prstGeom>
          <a:noFill/>
        </p:spPr>
        <p:txBody>
          <a:bodyPr wrap="square" rtlCol="0">
            <a:spAutoFit/>
          </a:bodyPr>
          <a:lstStyle/>
          <a:p>
            <a:r>
              <a:rPr lang="en-US" sz="2800" dirty="0"/>
              <a:t>3:10-4:00 Assignment to interpret R code in lecture (TA)</a:t>
            </a:r>
          </a:p>
          <a:p>
            <a:r>
              <a:rPr lang="en-US" sz="2800" dirty="0"/>
              <a:t>4:10-5:00 Homework (Design, coding skills, and debug, TA)</a:t>
            </a:r>
          </a:p>
          <a:p>
            <a:r>
              <a:rPr lang="en-US" sz="2800" dirty="0"/>
              <a:t>5:10-5:40 General questions and discussion (Instructor) </a:t>
            </a:r>
          </a:p>
        </p:txBody>
      </p:sp>
    </p:spTree>
    <p:extLst>
      <p:ext uri="{BB962C8B-B14F-4D97-AF65-F5344CB8AC3E}">
        <p14:creationId xmlns:p14="http://schemas.microsoft.com/office/powerpoint/2010/main" val="25846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8-25 at 2.3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781" y="1170113"/>
            <a:ext cx="3346805" cy="4709852"/>
          </a:xfrm>
          <a:prstGeom prst="rect">
            <a:avLst/>
          </a:prstGeom>
        </p:spPr>
      </p:pic>
      <p:sp>
        <p:nvSpPr>
          <p:cNvPr id="2" name="Content Placeholder 1"/>
          <p:cNvSpPr>
            <a:spLocks noGrp="1"/>
          </p:cNvSpPr>
          <p:nvPr>
            <p:ph idx="1"/>
          </p:nvPr>
        </p:nvSpPr>
        <p:spPr>
          <a:xfrm>
            <a:off x="1244858" y="6129755"/>
            <a:ext cx="10078962" cy="684121"/>
          </a:xfrm>
        </p:spPr>
        <p:txBody>
          <a:bodyPr>
            <a:normAutofit/>
          </a:bodyPr>
          <a:lstStyle/>
          <a:p>
            <a:pPr marL="0" indent="0" algn="ctr">
              <a:buNone/>
            </a:pPr>
            <a:r>
              <a:rPr lang="en-US" dirty="0">
                <a:hlinkClick r:id="rId3"/>
              </a:rPr>
              <a:t>http://link.springer.com/book/10.1007%2F978-1-62703-447-0</a:t>
            </a:r>
            <a:endParaRPr lang="en-US" dirty="0"/>
          </a:p>
        </p:txBody>
      </p:sp>
      <p:sp>
        <p:nvSpPr>
          <p:cNvPr id="3" name="Title 2"/>
          <p:cNvSpPr>
            <a:spLocks noGrp="1"/>
          </p:cNvSpPr>
          <p:nvPr>
            <p:ph type="title"/>
          </p:nvPr>
        </p:nvSpPr>
        <p:spPr>
          <a:xfrm>
            <a:off x="808220" y="30900"/>
            <a:ext cx="10515600" cy="1325563"/>
          </a:xfrm>
        </p:spPr>
        <p:txBody>
          <a:bodyPr/>
          <a:lstStyle/>
          <a:p>
            <a:pPr algn="ctr"/>
            <a:r>
              <a:rPr lang="en-US" b="1" dirty="0">
                <a:solidFill>
                  <a:schemeClr val="accent2"/>
                </a:solidFill>
                <a:latin typeface="+mn-lt"/>
              </a:rPr>
              <a:t>Text book</a:t>
            </a:r>
          </a:p>
        </p:txBody>
      </p:sp>
      <p:pic>
        <p:nvPicPr>
          <p:cNvPr id="5" name="Picture 4" descr="Screen Shot 2015-08-25 at 2.35.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595" y="1356463"/>
            <a:ext cx="5237556" cy="4131850"/>
          </a:xfrm>
          <a:prstGeom prst="rect">
            <a:avLst/>
          </a:prstGeom>
        </p:spPr>
      </p:pic>
    </p:spTree>
    <p:extLst>
      <p:ext uri="{BB962C8B-B14F-4D97-AF65-F5344CB8AC3E}">
        <p14:creationId xmlns:p14="http://schemas.microsoft.com/office/powerpoint/2010/main" val="427008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
            <a:ext cx="9144000" cy="6685933"/>
          </a:xfrm>
          <a:prstGeom prst="rect">
            <a:avLst/>
          </a:prstGeom>
        </p:spPr>
        <p:txBody>
          <a:bodyPr wrap="square">
            <a:spAutoFit/>
          </a:bodyPr>
          <a:lstStyle/>
          <a:p>
            <a:r>
              <a:rPr lang="en-US" sz="1250" b="1" dirty="0">
                <a:latin typeface="Times New Roman" charset="0"/>
                <a:ea typeface="Calibri" charset="0"/>
                <a:cs typeface="Times New Roman" charset="0"/>
              </a:rPr>
              <a:t>Reference</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	Lynch, M. &amp; Walsh, B. </a:t>
            </a:r>
            <a:r>
              <a:rPr lang="en-US" sz="1250" i="1" dirty="0">
                <a:latin typeface="Times New Roman" charset="0"/>
                <a:ea typeface="Calibri" charset="0"/>
                <a:cs typeface="Times New Roman" charset="0"/>
              </a:rPr>
              <a:t>Genetics and analysis of quantitative traits</a:t>
            </a:r>
            <a:r>
              <a:rPr lang="en-US" sz="1250" dirty="0">
                <a:latin typeface="Times New Roman" charset="0"/>
                <a:ea typeface="Calibri" charset="0"/>
                <a:cs typeface="Times New Roman" charset="0"/>
              </a:rPr>
              <a:t>. </a:t>
            </a:r>
            <a:r>
              <a:rPr lang="en-US" sz="1250" i="1" dirty="0">
                <a:latin typeface="Times New Roman" charset="0"/>
                <a:ea typeface="Calibri" charset="0"/>
                <a:cs typeface="Times New Roman" charset="0"/>
              </a:rPr>
              <a:t>Genetics and analysis of quantitative traits.</a:t>
            </a:r>
            <a:r>
              <a:rPr lang="en-US" sz="1250" dirty="0">
                <a:latin typeface="Times New Roman" charset="0"/>
                <a:ea typeface="Calibri" charset="0"/>
                <a:cs typeface="Times New Roman" charset="0"/>
              </a:rPr>
              <a:t> (1998).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2.	</a:t>
            </a:r>
            <a:r>
              <a:rPr lang="en-US" sz="1250" dirty="0" err="1">
                <a:latin typeface="Times New Roman" charset="0"/>
                <a:ea typeface="Calibri" charset="0"/>
                <a:cs typeface="Times New Roman" charset="0"/>
              </a:rPr>
              <a:t>Elshire</a:t>
            </a:r>
            <a:r>
              <a:rPr lang="en-US" sz="1250" dirty="0">
                <a:latin typeface="Times New Roman" charset="0"/>
                <a:ea typeface="Calibri" charset="0"/>
                <a:cs typeface="Times New Roman" charset="0"/>
              </a:rPr>
              <a:t>, R. J.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 robust, simple genotyping-by-sequencing (GBS) approach for high diversity species.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One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6,</a:t>
            </a:r>
            <a:r>
              <a:rPr lang="en-US" sz="1250" dirty="0">
                <a:latin typeface="Times New Roman" charset="0"/>
                <a:ea typeface="Calibri" charset="0"/>
                <a:cs typeface="Times New Roman" charset="0"/>
              </a:rPr>
              <a:t> e19379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3.	</a:t>
            </a:r>
            <a:r>
              <a:rPr lang="en-US" sz="1250" dirty="0" err="1">
                <a:latin typeface="Times New Roman" charset="0"/>
                <a:ea typeface="Calibri" charset="0"/>
                <a:cs typeface="Times New Roman" charset="0"/>
              </a:rPr>
              <a:t>Marchini</a:t>
            </a:r>
            <a:r>
              <a:rPr lang="en-US" sz="1250" dirty="0">
                <a:latin typeface="Times New Roman" charset="0"/>
                <a:ea typeface="Calibri" charset="0"/>
                <a:cs typeface="Times New Roman" charset="0"/>
              </a:rPr>
              <a:t>, J. &amp; Howie, B. Genotype imputation for genome-wide association studies. </a:t>
            </a:r>
            <a:r>
              <a:rPr lang="en-US" sz="1250" i="1" dirty="0">
                <a:latin typeface="Times New Roman" charset="0"/>
                <a:ea typeface="Calibri" charset="0"/>
                <a:cs typeface="Times New Roman" charset="0"/>
              </a:rPr>
              <a:t>Nat Rev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11,</a:t>
            </a:r>
            <a:r>
              <a:rPr lang="en-US" sz="1250" dirty="0">
                <a:latin typeface="Times New Roman" charset="0"/>
                <a:ea typeface="Calibri" charset="0"/>
                <a:cs typeface="Times New Roman" charset="0"/>
              </a:rPr>
              <a:t> 499–511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4.	</a:t>
            </a:r>
            <a:r>
              <a:rPr lang="en-US" sz="1250" dirty="0" err="1">
                <a:latin typeface="Times New Roman" charset="0"/>
                <a:ea typeface="Calibri" charset="0"/>
                <a:cs typeface="Times New Roman" charset="0"/>
              </a:rPr>
              <a:t>VanRaden</a:t>
            </a:r>
            <a:r>
              <a:rPr lang="en-US" sz="1250" dirty="0">
                <a:latin typeface="Times New Roman" charset="0"/>
                <a:ea typeface="Calibri" charset="0"/>
                <a:cs typeface="Times New Roman" charset="0"/>
              </a:rPr>
              <a:t>, P. M. Efficient methods to compute genomic predictions. </a:t>
            </a:r>
            <a:r>
              <a:rPr lang="en-US" sz="1250" i="1" dirty="0">
                <a:latin typeface="Times New Roman" charset="0"/>
                <a:ea typeface="Calibri" charset="0"/>
                <a:cs typeface="Times New Roman" charset="0"/>
              </a:rPr>
              <a:t>J Dairy </a:t>
            </a:r>
            <a:r>
              <a:rPr lang="en-US" sz="1250" i="1" dirty="0" err="1">
                <a:latin typeface="Times New Roman" charset="0"/>
                <a:ea typeface="Calibri" charset="0"/>
                <a:cs typeface="Times New Roman" charset="0"/>
              </a:rPr>
              <a:t>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91,</a:t>
            </a:r>
            <a:r>
              <a:rPr lang="en-US" sz="1250" dirty="0">
                <a:latin typeface="Times New Roman" charset="0"/>
                <a:ea typeface="Calibri" charset="0"/>
                <a:cs typeface="Times New Roman" charset="0"/>
              </a:rPr>
              <a:t> 4414–4423 (2008).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5.	Yu, J.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 unified mixed-model method for association mapping that accounts for multiple levels of relatedness.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38,</a:t>
            </a:r>
            <a:r>
              <a:rPr lang="en-US" sz="1250" dirty="0">
                <a:latin typeface="Times New Roman" charset="0"/>
                <a:ea typeface="Calibri" charset="0"/>
                <a:cs typeface="Times New Roman" charset="0"/>
              </a:rPr>
              <a:t> 203–208 (2006).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6.	Zhang, Z.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Mixed linear model approach adapted for genome-wide association studies.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42,</a:t>
            </a:r>
            <a:r>
              <a:rPr lang="en-US" sz="1250" dirty="0">
                <a:latin typeface="Times New Roman" charset="0"/>
                <a:ea typeface="Calibri" charset="0"/>
                <a:cs typeface="Times New Roman" charset="0"/>
              </a:rPr>
              <a:t> 355–360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7.	Kang, H. M.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Efficient control of population structure in model organism association mapping. </a:t>
            </a:r>
            <a:r>
              <a:rPr lang="en-US" sz="1250" i="1" dirty="0">
                <a:latin typeface="Times New Roman" charset="0"/>
                <a:ea typeface="Calibri" charset="0"/>
                <a:cs typeface="Times New Roman" charset="0"/>
              </a:rPr>
              <a:t>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178,</a:t>
            </a:r>
            <a:r>
              <a:rPr lang="en-US" sz="1250" dirty="0">
                <a:latin typeface="Times New Roman" charset="0"/>
                <a:ea typeface="Calibri" charset="0"/>
                <a:cs typeface="Times New Roman" charset="0"/>
              </a:rPr>
              <a:t> 1709–1723 (2008).</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8.	Kang, H. M.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Variance component model to account for sample structure in genome-wide association studies. </a:t>
            </a:r>
            <a:r>
              <a:rPr lang="en-US" sz="1250" i="1" dirty="0">
                <a:latin typeface="Times New Roman" charset="0"/>
                <a:ea typeface="Calibri" charset="0"/>
                <a:cs typeface="Times New Roman" charset="0"/>
              </a:rPr>
              <a:t>Nat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42,</a:t>
            </a:r>
            <a:r>
              <a:rPr lang="en-US" sz="1250" dirty="0">
                <a:latin typeface="Times New Roman" charset="0"/>
                <a:ea typeface="Calibri" charset="0"/>
                <a:cs typeface="Times New Roman" charset="0"/>
              </a:rPr>
              <a:t> 348–354 (2010).</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9.	Wang, Q., Tian, F., Pan, Y., Buckler, E. S. &amp; Zhang, Z. A SUPER Powerful Method for Genome Wide Association Study.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One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9,</a:t>
            </a:r>
            <a:r>
              <a:rPr lang="en-US" sz="1250" dirty="0">
                <a:latin typeface="Times New Roman" charset="0"/>
                <a:ea typeface="Calibri" charset="0"/>
                <a:cs typeface="Times New Roman" charset="0"/>
              </a:rPr>
              <a:t> e107684 (2014).</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10.	Lippert, C.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t>
            </a:r>
            <a:r>
              <a:rPr lang="en-US" sz="1250" dirty="0" err="1">
                <a:latin typeface="Times New Roman" charset="0"/>
                <a:ea typeface="Calibri" charset="0"/>
                <a:cs typeface="Times New Roman" charset="0"/>
              </a:rPr>
              <a:t>FaST</a:t>
            </a:r>
            <a:r>
              <a:rPr lang="en-US" sz="1250" dirty="0">
                <a:latin typeface="Times New Roman" charset="0"/>
                <a:ea typeface="Calibri" charset="0"/>
                <a:cs typeface="Times New Roman" charset="0"/>
              </a:rPr>
              <a:t> linear mixed models for genome-wide association studies. </a:t>
            </a:r>
            <a:r>
              <a:rPr lang="en-US" sz="1250" i="1" dirty="0">
                <a:latin typeface="Times New Roman" charset="0"/>
                <a:ea typeface="Calibri" charset="0"/>
                <a:cs typeface="Times New Roman" charset="0"/>
              </a:rPr>
              <a:t>Nature Methods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8,</a:t>
            </a:r>
            <a:r>
              <a:rPr lang="en-US" sz="1250" dirty="0">
                <a:latin typeface="Times New Roman" charset="0"/>
                <a:ea typeface="Calibri" charset="0"/>
                <a:cs typeface="Times New Roman" charset="0"/>
              </a:rPr>
              <a:t> 833–835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11.	Segura, V. </a:t>
            </a:r>
            <a:r>
              <a:rPr lang="en-US" sz="1250" i="1" dirty="0">
                <a:latin typeface="Times New Roman" charset="0"/>
                <a:ea typeface="Calibri" charset="0"/>
                <a:cs typeface="Times New Roman" charset="0"/>
              </a:rPr>
              <a:t>et al.</a:t>
            </a:r>
            <a:r>
              <a:rPr lang="en-US" sz="1250" dirty="0">
                <a:latin typeface="Times New Roman" charset="0"/>
                <a:ea typeface="Calibri" charset="0"/>
                <a:cs typeface="Times New Roman" charset="0"/>
              </a:rPr>
              <a:t> An efficient multi-locus mixed-model approach for genome-wide association studies in structured populations. </a:t>
            </a:r>
            <a:r>
              <a:rPr lang="en-US" sz="1250" i="1" dirty="0">
                <a:latin typeface="Times New Roman" charset="0"/>
                <a:ea typeface="Calibri" charset="0"/>
                <a:cs typeface="Times New Roman" charset="0"/>
              </a:rPr>
              <a:t>Nature 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44,</a:t>
            </a:r>
            <a:r>
              <a:rPr lang="en-US" sz="1250" dirty="0">
                <a:latin typeface="Times New Roman" charset="0"/>
                <a:ea typeface="Calibri" charset="0"/>
                <a:cs typeface="Times New Roman" charset="0"/>
              </a:rPr>
              <a:t> 825–830 (2012).</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12.	Liu, X., Huang, M., Fan, B., Buckler, E. S. &amp; Zhang, Z. Iterative Usage of Fixed and Random Effect Models for Powerful and Efficient Genome-Wide Association Studies. </a:t>
            </a:r>
            <a:r>
              <a:rPr lang="en-US" sz="1250" i="1" dirty="0" err="1">
                <a:latin typeface="Times New Roman" charset="0"/>
                <a:ea typeface="Calibri" charset="0"/>
                <a:cs typeface="Times New Roman" charset="0"/>
              </a:rPr>
              <a:t>PLoS</a:t>
            </a:r>
            <a:r>
              <a:rPr lang="en-US" sz="1250" i="1" dirty="0">
                <a:latin typeface="Times New Roman" charset="0"/>
                <a:ea typeface="Calibri" charset="0"/>
                <a:cs typeface="Times New Roman" charset="0"/>
              </a:rPr>
              <a:t> Genet.</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12,</a:t>
            </a:r>
            <a:r>
              <a:rPr lang="en-US" sz="1250" dirty="0">
                <a:latin typeface="Times New Roman" charset="0"/>
                <a:ea typeface="Calibri" charset="0"/>
                <a:cs typeface="Times New Roman" charset="0"/>
              </a:rPr>
              <a:t> e1005767 (2016).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13.	Zhou, Y., Isabel Vales, M., Wang, A. &amp; Zhang, Z. Systematic bias of correlation coefficient may explain negative accuracy of genomic prediction. </a:t>
            </a:r>
            <a:r>
              <a:rPr lang="en-US" sz="1250" i="1" dirty="0">
                <a:latin typeface="Times New Roman" charset="0"/>
                <a:ea typeface="Calibri" charset="0"/>
                <a:cs typeface="Times New Roman" charset="0"/>
              </a:rPr>
              <a:t>Briefings </a:t>
            </a:r>
            <a:r>
              <a:rPr lang="en-US" sz="1250" i="1" dirty="0" err="1">
                <a:latin typeface="Times New Roman" charset="0"/>
                <a:ea typeface="Calibri" charset="0"/>
                <a:cs typeface="Times New Roman" charset="0"/>
              </a:rPr>
              <a:t>Bioinforma</a:t>
            </a:r>
            <a:r>
              <a:rPr lang="en-US" sz="1250" i="1" dirty="0">
                <a:latin typeface="Times New Roman" charset="0"/>
                <a:ea typeface="Calibri" charset="0"/>
                <a:cs typeface="Times New Roman" charset="0"/>
              </a:rPr>
              <a:t>. </a:t>
            </a:r>
            <a:r>
              <a:rPr lang="en-US" sz="1250" dirty="0">
                <a:latin typeface="Times New Roman" charset="0"/>
                <a:ea typeface="Calibri" charset="0"/>
                <a:cs typeface="Times New Roman" charset="0"/>
              </a:rPr>
              <a:t> (2016).</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14.	Zhang, Z., </a:t>
            </a:r>
            <a:r>
              <a:rPr lang="en-US" sz="1250" dirty="0" err="1">
                <a:latin typeface="Times New Roman" charset="0"/>
                <a:ea typeface="Calibri" charset="0"/>
                <a:cs typeface="Times New Roman" charset="0"/>
              </a:rPr>
              <a:t>Todhunter</a:t>
            </a:r>
            <a:r>
              <a:rPr lang="en-US" sz="1250" dirty="0">
                <a:latin typeface="Times New Roman" charset="0"/>
                <a:ea typeface="Calibri" charset="0"/>
                <a:cs typeface="Times New Roman" charset="0"/>
              </a:rPr>
              <a:t>, R. J., Buckler, E. S. &amp; Van </a:t>
            </a:r>
            <a:r>
              <a:rPr lang="en-US" sz="1250" dirty="0" err="1">
                <a:latin typeface="Times New Roman" charset="0"/>
                <a:ea typeface="Calibri" charset="0"/>
                <a:cs typeface="Times New Roman" charset="0"/>
              </a:rPr>
              <a:t>Vleck</a:t>
            </a:r>
            <a:r>
              <a:rPr lang="en-US" sz="1250" dirty="0">
                <a:latin typeface="Times New Roman" charset="0"/>
                <a:ea typeface="Calibri" charset="0"/>
                <a:cs typeface="Times New Roman" charset="0"/>
              </a:rPr>
              <a:t>, L. D. Technical note: Use of marker-based relationships with multiple-trait derivative-free restricted maximal likelihood. </a:t>
            </a:r>
            <a:r>
              <a:rPr lang="en-US" sz="1250" i="1" dirty="0">
                <a:latin typeface="Times New Roman" charset="0"/>
                <a:ea typeface="Calibri" charset="0"/>
                <a:cs typeface="Times New Roman" charset="0"/>
              </a:rPr>
              <a:t>J. Anim. 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85,</a:t>
            </a:r>
            <a:r>
              <a:rPr lang="en-US" sz="1250" dirty="0">
                <a:latin typeface="Times New Roman" charset="0"/>
                <a:ea typeface="Calibri" charset="0"/>
                <a:cs typeface="Times New Roman" charset="0"/>
              </a:rPr>
              <a:t> 881–885 (2007).</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15.	Bernardo, R. Prediction of maize single-cross performance using RFLPs and information from related hybrids. </a:t>
            </a:r>
            <a:r>
              <a:rPr lang="en-US" sz="1250" i="1" dirty="0">
                <a:latin typeface="Times New Roman" charset="0"/>
                <a:ea typeface="Calibri" charset="0"/>
                <a:cs typeface="Times New Roman" charset="0"/>
              </a:rPr>
              <a:t>Crop Sci.</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34,</a:t>
            </a:r>
            <a:r>
              <a:rPr lang="en-US" sz="1250" dirty="0">
                <a:latin typeface="Times New Roman" charset="0"/>
                <a:ea typeface="Calibri" charset="0"/>
                <a:cs typeface="Times New Roman" charset="0"/>
              </a:rPr>
              <a:t> 20–25 (1994).</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16.	</a:t>
            </a:r>
            <a:r>
              <a:rPr lang="en-US" sz="1250" dirty="0" err="1">
                <a:latin typeface="Times New Roman" charset="0"/>
                <a:ea typeface="Calibri" charset="0"/>
                <a:cs typeface="Times New Roman" charset="0"/>
              </a:rPr>
              <a:t>Endelman</a:t>
            </a:r>
            <a:r>
              <a:rPr lang="en-US" sz="1250" dirty="0">
                <a:latin typeface="Times New Roman" charset="0"/>
                <a:ea typeface="Calibri" charset="0"/>
                <a:cs typeface="Times New Roman" charset="0"/>
              </a:rPr>
              <a:t>, J. Ridge regression and other kernels for genomic selection in the R package </a:t>
            </a:r>
            <a:r>
              <a:rPr lang="en-US" sz="1250" dirty="0" err="1">
                <a:latin typeface="Times New Roman" charset="0"/>
                <a:ea typeface="Calibri" charset="0"/>
                <a:cs typeface="Times New Roman" charset="0"/>
              </a:rPr>
              <a:t>rrBLUP</a:t>
            </a:r>
            <a:r>
              <a:rPr lang="en-US" sz="1250" dirty="0">
                <a:latin typeface="Times New Roman" charset="0"/>
                <a:ea typeface="Calibri" charset="0"/>
                <a:cs typeface="Times New Roman" charset="0"/>
              </a:rPr>
              <a:t>. </a:t>
            </a:r>
            <a:r>
              <a:rPr lang="en-US" sz="1250" i="1" dirty="0">
                <a:latin typeface="Times New Roman" charset="0"/>
                <a:ea typeface="Calibri" charset="0"/>
                <a:cs typeface="Times New Roman" charset="0"/>
              </a:rPr>
              <a:t>Plant Genome</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4,</a:t>
            </a:r>
            <a:r>
              <a:rPr lang="en-US" sz="1250" dirty="0">
                <a:latin typeface="Times New Roman" charset="0"/>
                <a:ea typeface="Calibri" charset="0"/>
                <a:cs typeface="Times New Roman" charset="0"/>
              </a:rPr>
              <a:t> 250–255 (2011).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17.	</a:t>
            </a:r>
            <a:r>
              <a:rPr lang="en-US" sz="1250" dirty="0" err="1">
                <a:latin typeface="Times New Roman" charset="0"/>
                <a:ea typeface="Calibri" charset="0"/>
                <a:cs typeface="Times New Roman" charset="0"/>
              </a:rPr>
              <a:t>Meuwissen</a:t>
            </a:r>
            <a:r>
              <a:rPr lang="en-US" sz="1250" dirty="0">
                <a:latin typeface="Times New Roman" charset="0"/>
                <a:ea typeface="Calibri" charset="0"/>
                <a:cs typeface="Times New Roman" charset="0"/>
              </a:rPr>
              <a:t>, T. H., Hayes, B. J. &amp; Goddard, M. E. Prediction of total genetic value using genome-wide dense marker maps. </a:t>
            </a:r>
            <a:r>
              <a:rPr lang="en-US" sz="1250" i="1" dirty="0">
                <a:latin typeface="Times New Roman" charset="0"/>
                <a:ea typeface="Calibri" charset="0"/>
                <a:cs typeface="Times New Roman" charset="0"/>
              </a:rPr>
              <a:t>Genetics</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157,</a:t>
            </a:r>
            <a:r>
              <a:rPr lang="en-US" sz="1250" dirty="0">
                <a:latin typeface="Times New Roman" charset="0"/>
                <a:ea typeface="Calibri" charset="0"/>
                <a:cs typeface="Times New Roman" charset="0"/>
              </a:rPr>
              <a:t> 1819–1829 (2001).</a:t>
            </a:r>
            <a:endParaRPr lang="en-US" sz="1250" dirty="0">
              <a:latin typeface="Calibri" charset="0"/>
              <a:ea typeface="Calibri" charset="0"/>
              <a:cs typeface="Times New Roman" charset="0"/>
            </a:endParaRPr>
          </a:p>
          <a:p>
            <a:pPr marL="406400" indent="-406400">
              <a:lnSpc>
                <a:spcPct val="115000"/>
              </a:lnSpc>
            </a:pPr>
            <a:r>
              <a:rPr lang="en-US" sz="1250" dirty="0">
                <a:latin typeface="Times New Roman" charset="0"/>
                <a:ea typeface="Calibri" charset="0"/>
                <a:cs typeface="Times New Roman" charset="0"/>
              </a:rPr>
              <a:t>18.	Pérez, P., de </a:t>
            </a:r>
            <a:r>
              <a:rPr lang="en-US" sz="1250" dirty="0" err="1">
                <a:latin typeface="Times New Roman" charset="0"/>
                <a:ea typeface="Calibri" charset="0"/>
                <a:cs typeface="Times New Roman" charset="0"/>
              </a:rPr>
              <a:t>los</a:t>
            </a:r>
            <a:r>
              <a:rPr lang="en-US" sz="1250" dirty="0">
                <a:latin typeface="Times New Roman" charset="0"/>
                <a:ea typeface="Calibri" charset="0"/>
                <a:cs typeface="Times New Roman" charset="0"/>
              </a:rPr>
              <a:t> Campos, G., </a:t>
            </a:r>
            <a:r>
              <a:rPr lang="en-US" sz="1250" dirty="0" err="1">
                <a:latin typeface="Times New Roman" charset="0"/>
                <a:ea typeface="Calibri" charset="0"/>
                <a:cs typeface="Times New Roman" charset="0"/>
              </a:rPr>
              <a:t>Crossa</a:t>
            </a:r>
            <a:r>
              <a:rPr lang="en-US" sz="1250" dirty="0">
                <a:latin typeface="Times New Roman" charset="0"/>
                <a:ea typeface="Calibri" charset="0"/>
                <a:cs typeface="Times New Roman" charset="0"/>
              </a:rPr>
              <a:t>, J. &amp; </a:t>
            </a:r>
            <a:r>
              <a:rPr lang="en-US" sz="1250" dirty="0" err="1">
                <a:latin typeface="Times New Roman" charset="0"/>
                <a:ea typeface="Calibri" charset="0"/>
                <a:cs typeface="Times New Roman" charset="0"/>
              </a:rPr>
              <a:t>Gianola</a:t>
            </a:r>
            <a:r>
              <a:rPr lang="en-US" sz="1250" dirty="0">
                <a:latin typeface="Times New Roman" charset="0"/>
                <a:ea typeface="Calibri" charset="0"/>
                <a:cs typeface="Times New Roman" charset="0"/>
              </a:rPr>
              <a:t>, D. Genomic-Enabled Prediction Based on Molecular Markers and Pedigree Using the Bayesian Linear Regression Package in R. </a:t>
            </a:r>
            <a:r>
              <a:rPr lang="en-US" sz="1250" i="1" dirty="0">
                <a:latin typeface="Times New Roman" charset="0"/>
                <a:ea typeface="Calibri" charset="0"/>
                <a:cs typeface="Times New Roman" charset="0"/>
              </a:rPr>
              <a:t>Plant Genome J.</a:t>
            </a:r>
            <a:r>
              <a:rPr lang="en-US" sz="1250" dirty="0">
                <a:latin typeface="Times New Roman" charset="0"/>
                <a:ea typeface="Calibri" charset="0"/>
                <a:cs typeface="Times New Roman" charset="0"/>
              </a:rPr>
              <a:t> </a:t>
            </a:r>
            <a:r>
              <a:rPr lang="en-US" sz="1250" b="1" dirty="0">
                <a:latin typeface="Times New Roman" charset="0"/>
                <a:ea typeface="Calibri" charset="0"/>
                <a:cs typeface="Times New Roman" charset="0"/>
              </a:rPr>
              <a:t>3,</a:t>
            </a:r>
            <a:r>
              <a:rPr lang="en-US" sz="1250" dirty="0">
                <a:latin typeface="Times New Roman" charset="0"/>
                <a:ea typeface="Calibri" charset="0"/>
                <a:cs typeface="Times New Roman" charset="0"/>
              </a:rPr>
              <a:t> 106 (2010).</a:t>
            </a:r>
            <a:endParaRPr lang="en-US" sz="1250" dirty="0">
              <a:latin typeface="Calibri" charset="0"/>
              <a:ea typeface="Calibri" charset="0"/>
              <a:cs typeface="Times New Roman" charset="0"/>
            </a:endParaRPr>
          </a:p>
        </p:txBody>
      </p:sp>
    </p:spTree>
    <p:extLst>
      <p:ext uri="{BB962C8B-B14F-4D97-AF65-F5344CB8AC3E}">
        <p14:creationId xmlns:p14="http://schemas.microsoft.com/office/powerpoint/2010/main" val="333055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Self introduction</a:t>
            </a:r>
          </a:p>
          <a:p>
            <a:r>
              <a:rPr lang="en-US" sz="3200" dirty="0"/>
              <a:t>Syllabus</a:t>
            </a:r>
          </a:p>
          <a:p>
            <a:r>
              <a:rPr lang="en-US" sz="3200" dirty="0"/>
              <a:t>Course structure</a:t>
            </a:r>
          </a:p>
          <a:p>
            <a:r>
              <a:rPr lang="en-US" sz="3200" dirty="0"/>
              <a:t>Why this course</a:t>
            </a:r>
          </a:p>
          <a:p>
            <a:endParaRPr lang="en-US" sz="3200" dirty="0"/>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85799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4A19E-107C-FD45-A5B1-F6436F007BC1}"/>
              </a:ext>
            </a:extLst>
          </p:cNvPr>
          <p:cNvSpPr>
            <a:spLocks noGrp="1"/>
          </p:cNvSpPr>
          <p:nvPr>
            <p:ph type="title"/>
          </p:nvPr>
        </p:nvSpPr>
        <p:spPr>
          <a:xfrm>
            <a:off x="854528" y="0"/>
            <a:ext cx="10515600" cy="1325563"/>
          </a:xfrm>
        </p:spPr>
        <p:txBody>
          <a:bodyPr/>
          <a:lstStyle/>
          <a:p>
            <a:pPr algn="ctr"/>
            <a:r>
              <a:rPr lang="en-US" b="1" dirty="0">
                <a:solidFill>
                  <a:schemeClr val="accent1"/>
                </a:solidFill>
                <a:latin typeface="+mn-lt"/>
              </a:rPr>
              <a:t>Feedback from previous class</a:t>
            </a:r>
          </a:p>
        </p:txBody>
      </p:sp>
      <p:sp>
        <p:nvSpPr>
          <p:cNvPr id="2" name="Rectangle 1">
            <a:extLst>
              <a:ext uri="{FF2B5EF4-FFF2-40B4-BE49-F238E27FC236}">
                <a16:creationId xmlns:a16="http://schemas.microsoft.com/office/drawing/2014/main" id="{9A1FAAE7-BD97-A049-951F-AAB36B4D7A3F}"/>
              </a:ext>
            </a:extLst>
          </p:cNvPr>
          <p:cNvSpPr/>
          <p:nvPr/>
        </p:nvSpPr>
        <p:spPr>
          <a:xfrm>
            <a:off x="2868386" y="1621605"/>
            <a:ext cx="6096000" cy="4893647"/>
          </a:xfrm>
          <a:prstGeom prst="rect">
            <a:avLst/>
          </a:prstGeom>
        </p:spPr>
        <p:txBody>
          <a:bodyPr>
            <a:spAutoFit/>
          </a:bodyPr>
          <a:lstStyle/>
          <a:p>
            <a:pPr>
              <a:lnSpc>
                <a:spcPct val="115000"/>
              </a:lnSpc>
              <a:spcAft>
                <a:spcPts val="600"/>
              </a:spcAft>
            </a:pPr>
            <a:r>
              <a:rPr lang="en-US" sz="2000" b="1" dirty="0">
                <a:latin typeface="Calibri" panose="020F0502020204030204" pitchFamily="34" charset="0"/>
                <a:ea typeface="Calibri" panose="020F0502020204030204" pitchFamily="34" charset="0"/>
                <a:cs typeface="Times New Roman" panose="02020603050405020304" pitchFamily="18" charset="0"/>
              </a:rPr>
              <a:t>Homework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Increases weight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Reduces work load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Clarify rubrics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Revise questions for clarity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Define expectations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Exams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Reduces the weight on midterm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Make sure the questions are covered in the lectures or labs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Prerequisites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Add warning on multidiscipline (Genetics + Statistics + Computing)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R experience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3D86669-1938-C849-BCE2-1E16E39490AD}"/>
              </a:ext>
            </a:extLst>
          </p:cNvPr>
          <p:cNvSpPr/>
          <p:nvPr/>
        </p:nvSpPr>
        <p:spPr>
          <a:xfrm>
            <a:off x="715736" y="1129483"/>
            <a:ext cx="10401300" cy="492122"/>
          </a:xfrm>
          <a:prstGeom prst="rect">
            <a:avLst/>
          </a:prstGeom>
        </p:spPr>
        <p:txBody>
          <a:bodyPr wrap="square">
            <a:spAutoFit/>
          </a:bodyPr>
          <a:lstStyle/>
          <a:p>
            <a:pPr algn="ctr">
              <a:lnSpc>
                <a:spcPct val="115000"/>
              </a:lnSpc>
              <a:spcBef>
                <a:spcPts val="600"/>
              </a:spcBef>
            </a:pPr>
            <a:r>
              <a:rPr lang="en-US" sz="2400" b="1" dirty="0">
                <a:latin typeface="Calibri" panose="020F0502020204030204" pitchFamily="34" charset="0"/>
                <a:ea typeface="Calibri" panose="020F0502020204030204" pitchFamily="34" charset="0"/>
                <a:cs typeface="Times New Roman" panose="02020603050405020304" pitchFamily="18" charset="0"/>
              </a:rPr>
              <a:t>Anonymous Feedback Form:</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https://forms.gle/ExUmS2vB94e3XXW1A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76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4A19E-107C-FD45-A5B1-F6436F007BC1}"/>
              </a:ext>
            </a:extLst>
          </p:cNvPr>
          <p:cNvSpPr>
            <a:spLocks noGrp="1"/>
          </p:cNvSpPr>
          <p:nvPr>
            <p:ph type="title"/>
          </p:nvPr>
        </p:nvSpPr>
        <p:spPr>
          <a:xfrm>
            <a:off x="854528" y="0"/>
            <a:ext cx="10515600" cy="1325563"/>
          </a:xfrm>
        </p:spPr>
        <p:txBody>
          <a:bodyPr/>
          <a:lstStyle/>
          <a:p>
            <a:pPr algn="ctr"/>
            <a:r>
              <a:rPr lang="en-US" b="1" dirty="0">
                <a:solidFill>
                  <a:schemeClr val="accent1"/>
                </a:solidFill>
                <a:latin typeface="+mn-lt"/>
              </a:rPr>
              <a:t>Feedback from previous class</a:t>
            </a:r>
          </a:p>
        </p:txBody>
      </p:sp>
      <p:sp>
        <p:nvSpPr>
          <p:cNvPr id="4" name="Rectangle 3">
            <a:extLst>
              <a:ext uri="{FF2B5EF4-FFF2-40B4-BE49-F238E27FC236}">
                <a16:creationId xmlns:a16="http://schemas.microsoft.com/office/drawing/2014/main" id="{3246F7A4-96A1-0D49-A730-4DBB2C0E1F82}"/>
              </a:ext>
            </a:extLst>
          </p:cNvPr>
          <p:cNvSpPr/>
          <p:nvPr/>
        </p:nvSpPr>
        <p:spPr>
          <a:xfrm>
            <a:off x="1807029" y="1225689"/>
            <a:ext cx="9144000" cy="5632311"/>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Lecture slides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Comments for R code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Add title for figures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Label axis on figures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Explicitly describe in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Improve structure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Relate to industry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Define expectation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Textbook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The challenge is there is no textbook available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I wrote two reviews for </a:t>
            </a: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GWAS</a:t>
            </a:r>
            <a:r>
              <a:rPr lang="en-US" dirty="0">
                <a:latin typeface="Times New Roman" panose="02020603050405020304" pitchFamily="18" charset="0"/>
                <a:ea typeface="Calibri" panose="020F0502020204030204" pitchFamily="34" charset="0"/>
                <a:cs typeface="Times New Roman" panose="02020603050405020304" pitchFamily="18" charset="0"/>
              </a:rPr>
              <a:t> and </a:t>
            </a: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GS</a:t>
            </a:r>
            <a:r>
              <a:rPr lang="en-US" dirty="0">
                <a:latin typeface="Times New Roman" panose="02020603050405020304" pitchFamily="18" charset="0"/>
                <a:ea typeface="Calibri" panose="020F0502020204030204" pitchFamily="34" charset="0"/>
                <a:cs typeface="Times New Roman" panose="02020603050405020304" pitchFamily="18" charset="0"/>
              </a:rPr>
              <a:t> to partially solve the problem.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GAPIT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Comments R code and describe functions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GAPIT team developed new manuscript (</a:t>
            </a:r>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GAPIT Version 3</a:t>
            </a:r>
            <a:r>
              <a:rPr lang="en-US" dirty="0">
                <a:latin typeface="Times New Roman" panose="02020603050405020304" pitchFamily="18" charset="0"/>
                <a:ea typeface="Calibri" panose="020F0502020204030204" pitchFamily="34" charset="0"/>
                <a:cs typeface="Times New Roman" panose="02020603050405020304" pitchFamily="18" charset="0"/>
              </a:rPr>
              <a:t>) to document GAPIT functions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Others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Create an abbreviation list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Method summary on GWAS and GS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5408F-5C46-7647-B4E5-3EB137F037DB}"/>
              </a:ext>
            </a:extLst>
          </p:cNvPr>
          <p:cNvPicPr>
            <a:picLocks noChangeAspect="1"/>
          </p:cNvPicPr>
          <p:nvPr/>
        </p:nvPicPr>
        <p:blipFill rotWithShape="1">
          <a:blip r:embed="rId2"/>
          <a:srcRect l="11986" t="2857" b="2619"/>
          <a:stretch/>
        </p:blipFill>
        <p:spPr>
          <a:xfrm>
            <a:off x="0" y="1"/>
            <a:ext cx="10729642" cy="6858000"/>
          </a:xfrm>
          <a:prstGeom prst="rect">
            <a:avLst/>
          </a:prstGeom>
        </p:spPr>
      </p:pic>
      <p:pic>
        <p:nvPicPr>
          <p:cNvPr id="13" name="Picture 12">
            <a:extLst>
              <a:ext uri="{FF2B5EF4-FFF2-40B4-BE49-F238E27FC236}">
                <a16:creationId xmlns:a16="http://schemas.microsoft.com/office/drawing/2014/main" id="{4F21FA39-F1FA-4D46-946C-8F2FA1B9CE72}"/>
              </a:ext>
            </a:extLst>
          </p:cNvPr>
          <p:cNvPicPr>
            <a:picLocks noChangeAspect="1"/>
          </p:cNvPicPr>
          <p:nvPr/>
        </p:nvPicPr>
        <p:blipFill rotWithShape="1">
          <a:blip r:embed="rId3"/>
          <a:srcRect r="50922"/>
          <a:stretch/>
        </p:blipFill>
        <p:spPr>
          <a:xfrm>
            <a:off x="11031571" y="2538902"/>
            <a:ext cx="1159329" cy="2895600"/>
          </a:xfrm>
          <a:prstGeom prst="rect">
            <a:avLst/>
          </a:prstGeom>
        </p:spPr>
      </p:pic>
      <p:pic>
        <p:nvPicPr>
          <p:cNvPr id="15" name="Picture 14">
            <a:extLst>
              <a:ext uri="{FF2B5EF4-FFF2-40B4-BE49-F238E27FC236}">
                <a16:creationId xmlns:a16="http://schemas.microsoft.com/office/drawing/2014/main" id="{64B20D3D-5E86-B14B-A81E-4D52B8D0C61C}"/>
              </a:ext>
            </a:extLst>
          </p:cNvPr>
          <p:cNvPicPr>
            <a:picLocks noChangeAspect="1"/>
          </p:cNvPicPr>
          <p:nvPr/>
        </p:nvPicPr>
        <p:blipFill>
          <a:blip r:embed="rId4"/>
          <a:stretch>
            <a:fillRect/>
          </a:stretch>
        </p:blipFill>
        <p:spPr>
          <a:xfrm>
            <a:off x="9510948" y="2538902"/>
            <a:ext cx="1465243" cy="2895600"/>
          </a:xfrm>
          <a:prstGeom prst="rect">
            <a:avLst/>
          </a:prstGeom>
        </p:spPr>
      </p:pic>
      <p:pic>
        <p:nvPicPr>
          <p:cNvPr id="17" name="Picture 16">
            <a:extLst>
              <a:ext uri="{FF2B5EF4-FFF2-40B4-BE49-F238E27FC236}">
                <a16:creationId xmlns:a16="http://schemas.microsoft.com/office/drawing/2014/main" id="{F983AE98-5D0D-C74D-87C5-61E28A5BCDE3}"/>
              </a:ext>
            </a:extLst>
          </p:cNvPr>
          <p:cNvPicPr>
            <a:picLocks noChangeAspect="1"/>
          </p:cNvPicPr>
          <p:nvPr/>
        </p:nvPicPr>
        <p:blipFill>
          <a:blip r:embed="rId5"/>
          <a:stretch>
            <a:fillRect/>
          </a:stretch>
        </p:blipFill>
        <p:spPr>
          <a:xfrm>
            <a:off x="9510948" y="5458800"/>
            <a:ext cx="2679952" cy="1407300"/>
          </a:xfrm>
          <a:prstGeom prst="rect">
            <a:avLst/>
          </a:prstGeom>
        </p:spPr>
      </p:pic>
      <p:sp>
        <p:nvSpPr>
          <p:cNvPr id="18" name="TextBox 17">
            <a:extLst>
              <a:ext uri="{FF2B5EF4-FFF2-40B4-BE49-F238E27FC236}">
                <a16:creationId xmlns:a16="http://schemas.microsoft.com/office/drawing/2014/main" id="{1467C4D9-BBB1-C147-B102-DD6ECA967731}"/>
              </a:ext>
            </a:extLst>
          </p:cNvPr>
          <p:cNvSpPr txBox="1"/>
          <p:nvPr/>
        </p:nvSpPr>
        <p:spPr>
          <a:xfrm>
            <a:off x="1276438" y="1095212"/>
            <a:ext cx="8373748" cy="523220"/>
          </a:xfrm>
          <a:prstGeom prst="rect">
            <a:avLst/>
          </a:prstGeom>
          <a:noFill/>
        </p:spPr>
        <p:txBody>
          <a:bodyPr wrap="square" rtlCol="0">
            <a:spAutoFit/>
          </a:bodyPr>
          <a:lstStyle/>
          <a:p>
            <a:pPr algn="ctr"/>
            <a:r>
              <a:rPr lang="en-US" sz="2800" dirty="0">
                <a:solidFill>
                  <a:srgbClr val="FF0000"/>
                </a:solidFill>
              </a:rPr>
              <a:t>Learn from others and do by yourself!</a:t>
            </a:r>
          </a:p>
        </p:txBody>
      </p:sp>
      <p:pic>
        <p:nvPicPr>
          <p:cNvPr id="3" name="Picture 2">
            <a:extLst>
              <a:ext uri="{FF2B5EF4-FFF2-40B4-BE49-F238E27FC236}">
                <a16:creationId xmlns:a16="http://schemas.microsoft.com/office/drawing/2014/main" id="{F928A626-D710-AC4D-848F-EF816CE3D4D4}"/>
              </a:ext>
            </a:extLst>
          </p:cNvPr>
          <p:cNvPicPr>
            <a:picLocks noChangeAspect="1"/>
          </p:cNvPicPr>
          <p:nvPr/>
        </p:nvPicPr>
        <p:blipFill>
          <a:blip r:embed="rId6"/>
          <a:stretch>
            <a:fillRect/>
          </a:stretch>
        </p:blipFill>
        <p:spPr>
          <a:xfrm>
            <a:off x="9510948" y="-8099"/>
            <a:ext cx="2681052" cy="2518447"/>
          </a:xfrm>
          <a:prstGeom prst="rect">
            <a:avLst/>
          </a:prstGeom>
        </p:spPr>
      </p:pic>
      <p:sp>
        <p:nvSpPr>
          <p:cNvPr id="19" name="Rectangle 18">
            <a:extLst>
              <a:ext uri="{FF2B5EF4-FFF2-40B4-BE49-F238E27FC236}">
                <a16:creationId xmlns:a16="http://schemas.microsoft.com/office/drawing/2014/main" id="{EC79173C-4ADB-B544-9005-9257C26B1D8C}"/>
              </a:ext>
            </a:extLst>
          </p:cNvPr>
          <p:cNvSpPr/>
          <p:nvPr/>
        </p:nvSpPr>
        <p:spPr>
          <a:xfrm>
            <a:off x="6613222" y="174742"/>
            <a:ext cx="2826463" cy="584775"/>
          </a:xfrm>
          <a:prstGeom prst="rect">
            <a:avLst/>
          </a:prstGeom>
        </p:spPr>
        <p:txBody>
          <a:bodyPr wrap="square">
            <a:spAutoFit/>
          </a:bodyPr>
          <a:lstStyle/>
          <a:p>
            <a:r>
              <a:rPr lang="en-US" sz="3200" dirty="0">
                <a:hlinkClick r:id="rId7"/>
              </a:rPr>
              <a:t>http://zzlab.net</a:t>
            </a:r>
            <a:endParaRPr lang="en-US" sz="3200" dirty="0"/>
          </a:p>
        </p:txBody>
      </p:sp>
    </p:spTree>
    <p:extLst>
      <p:ext uri="{BB962C8B-B14F-4D97-AF65-F5344CB8AC3E}">
        <p14:creationId xmlns:p14="http://schemas.microsoft.com/office/powerpoint/2010/main" val="32793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zhiwu\Dropbox\Current\job2010\Washington\Interview\nih-cost-geno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524000" y="6488668"/>
            <a:ext cx="9144000" cy="369332"/>
          </a:xfrm>
          <a:prstGeom prst="rect">
            <a:avLst/>
          </a:prstGeom>
        </p:spPr>
        <p:txBody>
          <a:bodyPr wrap="square">
            <a:spAutoFit/>
          </a:bodyPr>
          <a:lstStyle/>
          <a:p>
            <a:pPr algn="ctr"/>
            <a:r>
              <a:rPr lang="en-US" dirty="0"/>
              <a:t>http://luckyrobot.com/wp-content/uploads/2013/04/nih-cost-genome.jpg</a:t>
            </a:r>
          </a:p>
        </p:txBody>
      </p:sp>
      <p:sp>
        <p:nvSpPr>
          <p:cNvPr id="3" name="Up Arrow 2"/>
          <p:cNvSpPr/>
          <p:nvPr/>
        </p:nvSpPr>
        <p:spPr>
          <a:xfrm>
            <a:off x="2480338" y="1677751"/>
            <a:ext cx="2351650" cy="25401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Human </a:t>
            </a:r>
          </a:p>
          <a:p>
            <a:pPr algn="ctr"/>
            <a:r>
              <a:rPr lang="en-US" dirty="0"/>
              <a:t>genome</a:t>
            </a:r>
          </a:p>
        </p:txBody>
      </p:sp>
      <p:sp>
        <p:nvSpPr>
          <p:cNvPr id="6" name="Up Arrow 5"/>
          <p:cNvSpPr/>
          <p:nvPr/>
        </p:nvSpPr>
        <p:spPr>
          <a:xfrm>
            <a:off x="4831988" y="2947823"/>
            <a:ext cx="2810680" cy="2540145"/>
          </a:xfrm>
          <a:prstGeom prst="upArrow">
            <a:avLst/>
          </a:prstGeom>
          <a:gradFill>
            <a:gsLst>
              <a:gs pos="0">
                <a:srgbClr val="FF66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r>
              <a:rPr lang="en-US" baseline="30000" dirty="0"/>
              <a:t>nd</a:t>
            </a:r>
            <a:endParaRPr lang="en-US" dirty="0"/>
          </a:p>
          <a:p>
            <a:pPr algn="ctr"/>
            <a:r>
              <a:rPr lang="en-US" dirty="0"/>
              <a:t>Generation Sequencing</a:t>
            </a:r>
          </a:p>
        </p:txBody>
      </p:sp>
    </p:spTree>
    <p:extLst>
      <p:ext uri="{BB962C8B-B14F-4D97-AF65-F5344CB8AC3E}">
        <p14:creationId xmlns:p14="http://schemas.microsoft.com/office/powerpoint/2010/main" val="91732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838201"/>
            <a:ext cx="7486650" cy="542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858780" y="-1"/>
            <a:ext cx="8229600" cy="838201"/>
          </a:xfrm>
        </p:spPr>
        <p:txBody>
          <a:bodyPr>
            <a:normAutofit/>
          </a:bodyPr>
          <a:lstStyle/>
          <a:p>
            <a:pPr algn="ctr"/>
            <a:r>
              <a:rPr lang="en-US" b="1" dirty="0">
                <a:solidFill>
                  <a:schemeClr val="accent1"/>
                </a:solidFill>
                <a:latin typeface="+mn-lt"/>
              </a:rPr>
              <a:t>More Research on GWAS and GS</a:t>
            </a:r>
          </a:p>
        </p:txBody>
      </p:sp>
      <p:sp>
        <p:nvSpPr>
          <p:cNvPr id="3" name="TextBox 2"/>
          <p:cNvSpPr txBox="1"/>
          <p:nvPr/>
        </p:nvSpPr>
        <p:spPr>
          <a:xfrm>
            <a:off x="7924800" y="6324834"/>
            <a:ext cx="2362200" cy="369332"/>
          </a:xfrm>
          <a:prstGeom prst="rect">
            <a:avLst/>
          </a:prstGeom>
          <a:solidFill>
            <a:schemeClr val="bg1"/>
          </a:solidFill>
        </p:spPr>
        <p:txBody>
          <a:bodyPr wrap="square" rtlCol="0">
            <a:spAutoFit/>
          </a:bodyPr>
          <a:lstStyle/>
          <a:p>
            <a:r>
              <a:rPr lang="en-US" dirty="0"/>
              <a:t>By May 31, 2013</a:t>
            </a:r>
          </a:p>
        </p:txBody>
      </p:sp>
    </p:spTree>
    <p:extLst>
      <p:ext uri="{BB962C8B-B14F-4D97-AF65-F5344CB8AC3E}">
        <p14:creationId xmlns:p14="http://schemas.microsoft.com/office/powerpoint/2010/main" val="17625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4234" y="1783808"/>
            <a:ext cx="8763883" cy="3795811"/>
          </a:xfrm>
        </p:spPr>
        <p:txBody>
          <a:bodyPr>
            <a:noAutofit/>
          </a:bodyPr>
          <a:lstStyle/>
          <a:p>
            <a:r>
              <a:rPr lang="en-US" sz="3200" dirty="0"/>
              <a:t>Computing difficulties: millions of markers, individuals, and traits</a:t>
            </a:r>
          </a:p>
          <a:p>
            <a:r>
              <a:rPr lang="en-US" sz="3200" dirty="0"/>
              <a:t>False positives, ex: “Amgen scientists tried to replicate </a:t>
            </a:r>
            <a:r>
              <a:rPr lang="en-US" sz="3200" dirty="0">
                <a:solidFill>
                  <a:srgbClr val="FF0000"/>
                </a:solidFill>
              </a:rPr>
              <a:t>53</a:t>
            </a:r>
            <a:r>
              <a:rPr lang="en-US" sz="3200" dirty="0"/>
              <a:t> high-profile cancer research findings, but could only replicate </a:t>
            </a:r>
            <a:r>
              <a:rPr lang="en-US" sz="3200" dirty="0">
                <a:solidFill>
                  <a:srgbClr val="FF0000"/>
                </a:solidFill>
              </a:rPr>
              <a:t>6</a:t>
            </a:r>
            <a:r>
              <a:rPr lang="en-US" sz="3200" dirty="0"/>
              <a:t>”, Nature, 2012, 483: 531</a:t>
            </a:r>
          </a:p>
          <a:p>
            <a:r>
              <a:rPr lang="en-US" sz="3200" dirty="0"/>
              <a:t>False negatives</a:t>
            </a:r>
          </a:p>
        </p:txBody>
      </p:sp>
      <p:sp>
        <p:nvSpPr>
          <p:cNvPr id="3" name="Title 2"/>
          <p:cNvSpPr>
            <a:spLocks noGrp="1"/>
          </p:cNvSpPr>
          <p:nvPr>
            <p:ph type="title"/>
          </p:nvPr>
        </p:nvSpPr>
        <p:spPr>
          <a:xfrm>
            <a:off x="808220" y="89919"/>
            <a:ext cx="10515600" cy="1325563"/>
          </a:xfrm>
        </p:spPr>
        <p:txBody>
          <a:bodyPr/>
          <a:lstStyle/>
          <a:p>
            <a:pPr algn="ctr"/>
            <a:r>
              <a:rPr lang="en-US" b="1" dirty="0">
                <a:solidFill>
                  <a:schemeClr val="accent1"/>
                </a:solidFill>
                <a:latin typeface="+mn-lt"/>
              </a:rPr>
              <a:t>Problems in GWAS</a:t>
            </a:r>
          </a:p>
        </p:txBody>
      </p:sp>
      <p:pic>
        <p:nvPicPr>
          <p:cNvPr id="5" name="Picture 4" descr="Screen Shot 2015-11-17 at 3.14.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983" y="5579619"/>
            <a:ext cx="7315200" cy="1121009"/>
          </a:xfrm>
          <a:prstGeom prst="rect">
            <a:avLst/>
          </a:prstGeom>
        </p:spPr>
      </p:pic>
      <p:pic>
        <p:nvPicPr>
          <p:cNvPr id="6" name="Picture 5" descr="Screen Shot 2015-11-17 at 3.2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983" y="5530676"/>
            <a:ext cx="7315200" cy="1327325"/>
          </a:xfrm>
          <a:prstGeom prst="rect">
            <a:avLst/>
          </a:prstGeom>
        </p:spPr>
      </p:pic>
    </p:spTree>
    <p:extLst>
      <p:ext uri="{BB962C8B-B14F-4D97-AF65-F5344CB8AC3E}">
        <p14:creationId xmlns:p14="http://schemas.microsoft.com/office/powerpoint/2010/main" val="16990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801" y="0"/>
            <a:ext cx="6858000" cy="6858000"/>
          </a:xfrm>
          <a:prstGeom prst="rect">
            <a:avLst/>
          </a:prstGeom>
        </p:spPr>
      </p:pic>
      <p:sp>
        <p:nvSpPr>
          <p:cNvPr id="3" name="Title 4"/>
          <p:cNvSpPr>
            <a:spLocks noGrp="1"/>
          </p:cNvSpPr>
          <p:nvPr>
            <p:ph type="title"/>
          </p:nvPr>
        </p:nvSpPr>
        <p:spPr>
          <a:xfrm rot="16200000">
            <a:off x="-1278636" y="2802636"/>
            <a:ext cx="6858000" cy="1252728"/>
          </a:xfrm>
        </p:spPr>
        <p:txBody>
          <a:bodyPr>
            <a:normAutofit/>
          </a:bodyPr>
          <a:lstStyle/>
          <a:p>
            <a:r>
              <a:rPr lang="en-US" sz="3600" dirty="0">
                <a:solidFill>
                  <a:srgbClr val="4584D3"/>
                </a:solidFill>
              </a:rPr>
              <a:t>Associations on flowering time</a:t>
            </a:r>
          </a:p>
        </p:txBody>
      </p:sp>
    </p:spTree>
    <p:extLst>
      <p:ext uri="{BB962C8B-B14F-4D97-AF65-F5344CB8AC3E}">
        <p14:creationId xmlns:p14="http://schemas.microsoft.com/office/powerpoint/2010/main" val="101724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368" b="1"/>
          <a:stretch/>
        </p:blipFill>
        <p:spPr>
          <a:xfrm>
            <a:off x="1524000" y="1"/>
            <a:ext cx="9144000" cy="461257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2914" b="4181"/>
          <a:stretch/>
        </p:blipFill>
        <p:spPr>
          <a:xfrm>
            <a:off x="1524000" y="3900488"/>
            <a:ext cx="9144000" cy="2957512"/>
          </a:xfrm>
          <a:prstGeom prst="rect">
            <a:avLst/>
          </a:prstGeom>
        </p:spPr>
      </p:pic>
      <p:sp>
        <p:nvSpPr>
          <p:cNvPr id="7" name="Title 2"/>
          <p:cNvSpPr>
            <a:spLocks noGrp="1"/>
          </p:cNvSpPr>
          <p:nvPr>
            <p:ph type="title"/>
          </p:nvPr>
        </p:nvSpPr>
        <p:spPr>
          <a:xfrm>
            <a:off x="1524000" y="0"/>
            <a:ext cx="9144000" cy="614364"/>
          </a:xfrm>
          <a:effectLst>
            <a:outerShdw blurRad="50800" dist="38100" dir="2700000" algn="tl" rotWithShape="0">
              <a:prstClr val="black">
                <a:alpha val="40000"/>
              </a:prstClr>
            </a:outerShdw>
          </a:effectLst>
        </p:spPr>
        <p:txBody>
          <a:bodyPr>
            <a:normAutofit fontScale="90000"/>
          </a:bodyPr>
          <a:lstStyle/>
          <a:p>
            <a:r>
              <a:rPr lang="en-US" dirty="0"/>
              <a:t>The Precision Medicine Imitative (2015)</a:t>
            </a:r>
          </a:p>
        </p:txBody>
      </p:sp>
      <p:sp>
        <p:nvSpPr>
          <p:cNvPr id="6" name="Title 2"/>
          <p:cNvSpPr txBox="1">
            <a:spLocks/>
          </p:cNvSpPr>
          <p:nvPr/>
        </p:nvSpPr>
        <p:spPr>
          <a:xfrm>
            <a:off x="1524000" y="4940300"/>
            <a:ext cx="9144000" cy="6143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250 Million dollars investment in 2016</a:t>
            </a:r>
          </a:p>
        </p:txBody>
      </p:sp>
    </p:spTree>
    <p:extLst>
      <p:ext uri="{BB962C8B-B14F-4D97-AF65-F5344CB8AC3E}">
        <p14:creationId xmlns:p14="http://schemas.microsoft.com/office/powerpoint/2010/main" val="340228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b="1" dirty="0">
                <a:solidFill>
                  <a:schemeClr val="accent1"/>
                </a:solidFill>
                <a:latin typeface="+mn-lt"/>
              </a:rPr>
              <a:t>Dosage variation among individuals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050" y="2565400"/>
            <a:ext cx="5803900" cy="4000500"/>
          </a:xfrm>
          <a:prstGeom prst="rect">
            <a:avLst/>
          </a:prstGeom>
        </p:spPr>
      </p:pic>
    </p:spTree>
    <p:extLst>
      <p:ext uri="{BB962C8B-B14F-4D97-AF65-F5344CB8AC3E}">
        <p14:creationId xmlns:p14="http://schemas.microsoft.com/office/powerpoint/2010/main" val="58011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0"/>
            <a:ext cx="8229600" cy="1143000"/>
          </a:xfrm>
        </p:spPr>
        <p:txBody>
          <a:bodyPr>
            <a:normAutofit/>
          </a:bodyPr>
          <a:lstStyle/>
          <a:p>
            <a:pPr algn="ctr"/>
            <a:r>
              <a:rPr lang="en-US" b="1" dirty="0">
                <a:solidFill>
                  <a:schemeClr val="accent1"/>
                </a:solidFill>
                <a:latin typeface="+mn-lt"/>
              </a:rPr>
              <a:t>Preventive medical treatment</a:t>
            </a:r>
          </a:p>
        </p:txBody>
      </p:sp>
      <p:pic>
        <p:nvPicPr>
          <p:cNvPr id="4" name="Content Placeholder 3" descr="20081211235110.jpg"/>
          <p:cNvPicPr>
            <a:picLocks noGrp="1" noChangeAspect="1"/>
          </p:cNvPicPr>
          <p:nvPr>
            <p:ph idx="1"/>
          </p:nvPr>
        </p:nvPicPr>
        <p:blipFill>
          <a:blip r:embed="rId2" cstate="print"/>
          <a:stretch>
            <a:fillRect/>
          </a:stretch>
        </p:blipFill>
        <p:spPr>
          <a:xfrm>
            <a:off x="2057401" y="2209801"/>
            <a:ext cx="2213673" cy="2234477"/>
          </a:xfrm>
        </p:spPr>
      </p:pic>
      <p:pic>
        <p:nvPicPr>
          <p:cNvPr id="7" name="Picture 6" descr="1365.jpg"/>
          <p:cNvPicPr>
            <a:picLocks noChangeAspect="1"/>
          </p:cNvPicPr>
          <p:nvPr/>
        </p:nvPicPr>
        <p:blipFill>
          <a:blip r:embed="rId3" cstate="print"/>
          <a:stretch>
            <a:fillRect/>
          </a:stretch>
        </p:blipFill>
        <p:spPr>
          <a:xfrm>
            <a:off x="7239000" y="2362200"/>
            <a:ext cx="2796309" cy="2133600"/>
          </a:xfrm>
          <a:prstGeom prst="rect">
            <a:avLst/>
          </a:prstGeom>
        </p:spPr>
      </p:pic>
      <p:pic>
        <p:nvPicPr>
          <p:cNvPr id="8" name="Picture 7" descr="T1o3RFXiVMXXbWeKIW_022959_jpg_310x310.jpg"/>
          <p:cNvPicPr>
            <a:picLocks noChangeAspect="1"/>
          </p:cNvPicPr>
          <p:nvPr/>
        </p:nvPicPr>
        <p:blipFill>
          <a:blip r:embed="rId4" cstate="print"/>
          <a:stretch>
            <a:fillRect/>
          </a:stretch>
        </p:blipFill>
        <p:spPr>
          <a:xfrm>
            <a:off x="4572000" y="2133600"/>
            <a:ext cx="2293620" cy="2362200"/>
          </a:xfrm>
          <a:prstGeom prst="rect">
            <a:avLst/>
          </a:prstGeom>
        </p:spPr>
      </p:pic>
    </p:spTree>
    <p:extLst>
      <p:ext uri="{BB962C8B-B14F-4D97-AF65-F5344CB8AC3E}">
        <p14:creationId xmlns:p14="http://schemas.microsoft.com/office/powerpoint/2010/main" val="189778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solidFill>
                  <a:schemeClr val="accent1"/>
                </a:solidFill>
                <a:latin typeface="+mn-lt"/>
              </a:rPr>
              <a:t>Teaching assistant</a:t>
            </a:r>
          </a:p>
        </p:txBody>
      </p:sp>
      <p:sp>
        <p:nvSpPr>
          <p:cNvPr id="8" name="Content Placeholder 4"/>
          <p:cNvSpPr>
            <a:spLocks noGrp="1"/>
          </p:cNvSpPr>
          <p:nvPr>
            <p:ph idx="1"/>
          </p:nvPr>
        </p:nvSpPr>
        <p:spPr>
          <a:xfrm>
            <a:off x="5441492" y="1690688"/>
            <a:ext cx="6374501" cy="3450696"/>
          </a:xfrm>
        </p:spPr>
        <p:txBody>
          <a:bodyPr>
            <a:normAutofit/>
          </a:bodyPr>
          <a:lstStyle/>
          <a:p>
            <a:r>
              <a:rPr lang="en-US" b="1" dirty="0"/>
              <a:t>Zhou Tang</a:t>
            </a:r>
          </a:p>
          <a:p>
            <a:r>
              <a:rPr lang="en-US" dirty="0"/>
              <a:t>Email: </a:t>
            </a:r>
            <a:r>
              <a:rPr lang="en-US" dirty="0">
                <a:hlinkClick r:id="rId3"/>
              </a:rPr>
              <a:t>zhou.tang@wsu.edu</a:t>
            </a:r>
            <a:endParaRPr lang="en-US" dirty="0"/>
          </a:p>
          <a:p>
            <a:r>
              <a:rPr lang="en-US" dirty="0"/>
              <a:t>Office: 130 Johnson hall</a:t>
            </a:r>
          </a:p>
          <a:p>
            <a:r>
              <a:rPr lang="en-US" dirty="0"/>
              <a:t>Phone: 509-335-4551</a:t>
            </a:r>
          </a:p>
          <a:p>
            <a:r>
              <a:rPr lang="en-US" dirty="0"/>
              <a:t>Graduate student in CSS</a:t>
            </a:r>
          </a:p>
          <a:p>
            <a:r>
              <a:rPr lang="en-US" dirty="0">
                <a:hlinkClick r:id="rId4"/>
              </a:rPr>
              <a:t>http://zzlab.net/zhoutang</a:t>
            </a:r>
            <a:endParaRPr lang="en-US" dirty="0"/>
          </a:p>
          <a:p>
            <a:endParaRPr lang="en-US" dirty="0"/>
          </a:p>
        </p:txBody>
      </p:sp>
      <p:pic>
        <p:nvPicPr>
          <p:cNvPr id="3" name="Picture 2">
            <a:extLst>
              <a:ext uri="{FF2B5EF4-FFF2-40B4-BE49-F238E27FC236}">
                <a16:creationId xmlns:a16="http://schemas.microsoft.com/office/drawing/2014/main" id="{00A327E9-203A-FE4C-8C0E-792215972542}"/>
              </a:ext>
            </a:extLst>
          </p:cNvPr>
          <p:cNvPicPr>
            <a:picLocks noChangeAspect="1"/>
          </p:cNvPicPr>
          <p:nvPr/>
        </p:nvPicPr>
        <p:blipFill>
          <a:blip r:embed="rId5"/>
          <a:stretch>
            <a:fillRect/>
          </a:stretch>
        </p:blipFill>
        <p:spPr>
          <a:xfrm>
            <a:off x="838200" y="1690688"/>
            <a:ext cx="4091950" cy="3011392"/>
          </a:xfrm>
          <a:prstGeom prst="rect">
            <a:avLst/>
          </a:prstGeom>
        </p:spPr>
      </p:pic>
    </p:spTree>
    <p:extLst>
      <p:ext uri="{BB962C8B-B14F-4D97-AF65-F5344CB8AC3E}">
        <p14:creationId xmlns:p14="http://schemas.microsoft.com/office/powerpoint/2010/main" val="2786416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llumina Canine SNP20 BeadChip.gif"/>
          <p:cNvPicPr>
            <a:picLocks noChangeAspect="1"/>
          </p:cNvPicPr>
          <p:nvPr/>
        </p:nvPicPr>
        <p:blipFill>
          <a:blip r:embed="rId2" cstate="print"/>
          <a:srcRect l="23601" r="27229"/>
          <a:stretch>
            <a:fillRect/>
          </a:stretch>
        </p:blipFill>
        <p:spPr bwMode="auto">
          <a:xfrm>
            <a:off x="8335964" y="1219200"/>
            <a:ext cx="2332037" cy="5410200"/>
          </a:xfrm>
          <a:prstGeom prst="rect">
            <a:avLst/>
          </a:prstGeom>
          <a:noFill/>
          <a:ln w="9525">
            <a:noFill/>
            <a:miter lim="800000"/>
            <a:headEnd/>
            <a:tailEnd/>
          </a:ln>
        </p:spPr>
      </p:pic>
      <p:sp>
        <p:nvSpPr>
          <p:cNvPr id="16387" name="Title 1"/>
          <p:cNvSpPr>
            <a:spLocks noGrp="1"/>
          </p:cNvSpPr>
          <p:nvPr>
            <p:ph type="title"/>
          </p:nvPr>
        </p:nvSpPr>
        <p:spPr>
          <a:xfrm>
            <a:off x="2057400" y="0"/>
            <a:ext cx="8229600" cy="1143000"/>
          </a:xfrm>
        </p:spPr>
        <p:txBody>
          <a:bodyPr/>
          <a:lstStyle/>
          <a:p>
            <a:pPr algn="ctr"/>
            <a:r>
              <a:rPr lang="en-US" sz="4000" b="1" dirty="0">
                <a:solidFill>
                  <a:schemeClr val="accent1"/>
                </a:solidFill>
                <a:latin typeface="+mn-lt"/>
              </a:rPr>
              <a:t>Canine Hip Dysplasia is predictive</a:t>
            </a:r>
          </a:p>
        </p:txBody>
      </p:sp>
      <p:pic>
        <p:nvPicPr>
          <p:cNvPr id="5" name="Picture 68" descr="Figure2.tif"/>
          <p:cNvPicPr>
            <a:picLocks noChangeAspect="1"/>
          </p:cNvPicPr>
          <p:nvPr/>
        </p:nvPicPr>
        <p:blipFill>
          <a:blip r:embed="rId3" cstate="print"/>
          <a:srcRect l="17848" t="3912" r="18681" b="10007"/>
          <a:stretch>
            <a:fillRect/>
          </a:stretch>
        </p:blipFill>
        <p:spPr bwMode="auto">
          <a:xfrm>
            <a:off x="2057400" y="1524000"/>
            <a:ext cx="5562600" cy="4837878"/>
          </a:xfrm>
          <a:prstGeom prst="rect">
            <a:avLst/>
          </a:prstGeom>
          <a:noFill/>
          <a:ln w="9525">
            <a:noFill/>
            <a:miter lim="800000"/>
            <a:headEnd/>
            <a:tailEnd/>
          </a:ln>
        </p:spPr>
      </p:pic>
    </p:spTree>
    <p:extLst>
      <p:ext uri="{BB962C8B-B14F-4D97-AF65-F5344CB8AC3E}">
        <p14:creationId xmlns:p14="http://schemas.microsoft.com/office/powerpoint/2010/main" val="394250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1252728"/>
          </a:xfrm>
        </p:spPr>
        <p:txBody>
          <a:bodyPr/>
          <a:lstStyle/>
          <a:p>
            <a:pPr algn="ctr"/>
            <a:r>
              <a:rPr lang="en-US" b="1" dirty="0">
                <a:solidFill>
                  <a:schemeClr val="accent2"/>
                </a:solidFill>
                <a:latin typeface="+mn-lt"/>
              </a:rPr>
              <a:t>Canine hip dysplasia is predictable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811" y="1252728"/>
            <a:ext cx="7946379" cy="5266944"/>
          </a:xfrm>
          <a:prstGeom prst="rect">
            <a:avLst/>
          </a:prstGeom>
        </p:spPr>
      </p:pic>
    </p:spTree>
    <p:extLst>
      <p:ext uri="{BB962C8B-B14F-4D97-AF65-F5344CB8AC3E}">
        <p14:creationId xmlns:p14="http://schemas.microsoft.com/office/powerpoint/2010/main" val="94785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2300" y="0"/>
            <a:ext cx="8229600" cy="1252728"/>
          </a:xfrm>
        </p:spPr>
        <p:txBody>
          <a:bodyPr/>
          <a:lstStyle/>
          <a:p>
            <a:pPr algn="ctr"/>
            <a:r>
              <a:rPr lang="en-US" b="1" dirty="0">
                <a:solidFill>
                  <a:schemeClr val="accent1"/>
                </a:solidFill>
                <a:latin typeface="+mn-lt"/>
              </a:rPr>
              <a:t>Genomic prediction</a:t>
            </a:r>
          </a:p>
        </p:txBody>
      </p:sp>
      <p:pic>
        <p:nvPicPr>
          <p:cNvPr id="4" name="Picture 3"/>
          <p:cNvPicPr/>
          <p:nvPr/>
        </p:nvPicPr>
        <p:blipFill>
          <a:blip r:embed="rId2"/>
          <a:srcRect/>
          <a:stretch>
            <a:fillRect/>
          </a:stretch>
        </p:blipFill>
        <p:spPr bwMode="auto">
          <a:xfrm>
            <a:off x="2222500" y="1464056"/>
            <a:ext cx="7747000" cy="5266944"/>
          </a:xfrm>
          <a:prstGeom prst="rect">
            <a:avLst/>
          </a:prstGeom>
          <a:noFill/>
          <a:ln w="9525">
            <a:noFill/>
            <a:miter lim="800000"/>
            <a:headEnd/>
            <a:tailEnd/>
          </a:ln>
          <a:effectLst/>
        </p:spPr>
      </p:pic>
    </p:spTree>
    <p:extLst>
      <p:ext uri="{BB962C8B-B14F-4D97-AF65-F5344CB8AC3E}">
        <p14:creationId xmlns:p14="http://schemas.microsoft.com/office/powerpoint/2010/main" val="3766699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31978" y="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chemeClr val="accent1"/>
                </a:solidFill>
                <a:latin typeface="+mn-lt"/>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3565352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9951" y="0"/>
            <a:ext cx="10515600" cy="1325563"/>
          </a:xfrm>
        </p:spPr>
        <p:txBody>
          <a:bodyPr/>
          <a:lstStyle/>
          <a:p>
            <a:pPr algn="ctr"/>
            <a:r>
              <a:rPr lang="en-US" b="1" dirty="0">
                <a:solidFill>
                  <a:schemeClr val="accent1"/>
                </a:solidFill>
                <a:latin typeface="+mn-lt"/>
              </a:rPr>
              <a:t>Highlight</a:t>
            </a:r>
          </a:p>
        </p:txBody>
      </p:sp>
      <p:sp>
        <p:nvSpPr>
          <p:cNvPr id="6" name="Content Placeholder 1">
            <a:extLst>
              <a:ext uri="{FF2B5EF4-FFF2-40B4-BE49-F238E27FC236}">
                <a16:creationId xmlns:a16="http://schemas.microsoft.com/office/drawing/2014/main" id="{AA62DBE7-1874-6341-8185-D516EA6B1934}"/>
              </a:ext>
            </a:extLst>
          </p:cNvPr>
          <p:cNvSpPr>
            <a:spLocks noGrp="1"/>
          </p:cNvSpPr>
          <p:nvPr>
            <p:ph idx="1"/>
          </p:nvPr>
        </p:nvSpPr>
        <p:spPr>
          <a:xfrm>
            <a:off x="838200" y="1825625"/>
            <a:ext cx="10515600" cy="4351338"/>
          </a:xfrm>
        </p:spPr>
        <p:txBody>
          <a:bodyPr>
            <a:normAutofit/>
          </a:bodyPr>
          <a:lstStyle/>
          <a:p>
            <a:r>
              <a:rPr lang="en-US" sz="3200" dirty="0"/>
              <a:t>Syllabus</a:t>
            </a:r>
          </a:p>
          <a:p>
            <a:r>
              <a:rPr lang="en-US" sz="3200" dirty="0"/>
              <a:t>Course structure</a:t>
            </a:r>
          </a:p>
          <a:p>
            <a:r>
              <a:rPr lang="en-US" sz="3200" dirty="0"/>
              <a:t>Why this course</a:t>
            </a:r>
          </a:p>
          <a:p>
            <a:endParaRPr lang="en-US" sz="3200" dirty="0"/>
          </a:p>
        </p:txBody>
      </p:sp>
    </p:spTree>
    <p:extLst>
      <p:ext uri="{BB962C8B-B14F-4D97-AF65-F5344CB8AC3E}">
        <p14:creationId xmlns:p14="http://schemas.microsoft.com/office/powerpoint/2010/main" val="201089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solidFill>
                  <a:schemeClr val="accent1"/>
                </a:solidFill>
                <a:latin typeface="+mn-lt"/>
              </a:rPr>
              <a:t>Registered</a:t>
            </a:r>
          </a:p>
        </p:txBody>
      </p:sp>
      <p:graphicFrame>
        <p:nvGraphicFramePr>
          <p:cNvPr id="5" name="Table 4">
            <a:extLst>
              <a:ext uri="{FF2B5EF4-FFF2-40B4-BE49-F238E27FC236}">
                <a16:creationId xmlns:a16="http://schemas.microsoft.com/office/drawing/2014/main" id="{E6E2BD72-CD95-D24F-A053-E1A64D6BDEA3}"/>
              </a:ext>
            </a:extLst>
          </p:cNvPr>
          <p:cNvGraphicFramePr>
            <a:graphicFrameLocks noGrp="1"/>
          </p:cNvGraphicFramePr>
          <p:nvPr>
            <p:extLst>
              <p:ext uri="{D42A27DB-BD31-4B8C-83A1-F6EECF244321}">
                <p14:modId xmlns:p14="http://schemas.microsoft.com/office/powerpoint/2010/main" val="1832892241"/>
              </p:ext>
            </p:extLst>
          </p:nvPr>
        </p:nvGraphicFramePr>
        <p:xfrm>
          <a:off x="158496" y="1563624"/>
          <a:ext cx="11777472" cy="4507992"/>
        </p:xfrm>
        <a:graphic>
          <a:graphicData uri="http://schemas.openxmlformats.org/drawingml/2006/table">
            <a:tbl>
              <a:tblPr>
                <a:tableStyleId>{5C22544A-7EE6-4342-B048-85BDC9FD1C3A}</a:tableStyleId>
              </a:tblPr>
              <a:tblGrid>
                <a:gridCol w="2003301">
                  <a:extLst>
                    <a:ext uri="{9D8B030D-6E8A-4147-A177-3AD203B41FA5}">
                      <a16:colId xmlns:a16="http://schemas.microsoft.com/office/drawing/2014/main" val="422123013"/>
                    </a:ext>
                  </a:extLst>
                </a:gridCol>
                <a:gridCol w="1809434">
                  <a:extLst>
                    <a:ext uri="{9D8B030D-6E8A-4147-A177-3AD203B41FA5}">
                      <a16:colId xmlns:a16="http://schemas.microsoft.com/office/drawing/2014/main" val="3527492490"/>
                    </a:ext>
                  </a:extLst>
                </a:gridCol>
                <a:gridCol w="3231132">
                  <a:extLst>
                    <a:ext uri="{9D8B030D-6E8A-4147-A177-3AD203B41FA5}">
                      <a16:colId xmlns:a16="http://schemas.microsoft.com/office/drawing/2014/main" val="2540888255"/>
                    </a:ext>
                  </a:extLst>
                </a:gridCol>
                <a:gridCol w="2827239">
                  <a:extLst>
                    <a:ext uri="{9D8B030D-6E8A-4147-A177-3AD203B41FA5}">
                      <a16:colId xmlns:a16="http://schemas.microsoft.com/office/drawing/2014/main" val="1325603104"/>
                    </a:ext>
                  </a:extLst>
                </a:gridCol>
                <a:gridCol w="694692">
                  <a:extLst>
                    <a:ext uri="{9D8B030D-6E8A-4147-A177-3AD203B41FA5}">
                      <a16:colId xmlns:a16="http://schemas.microsoft.com/office/drawing/2014/main" val="903329254"/>
                    </a:ext>
                  </a:extLst>
                </a:gridCol>
                <a:gridCol w="1211674">
                  <a:extLst>
                    <a:ext uri="{9D8B030D-6E8A-4147-A177-3AD203B41FA5}">
                      <a16:colId xmlns:a16="http://schemas.microsoft.com/office/drawing/2014/main" val="210374464"/>
                    </a:ext>
                  </a:extLst>
                </a:gridCol>
              </a:tblGrid>
              <a:tr h="375666">
                <a:tc>
                  <a:txBody>
                    <a:bodyPr/>
                    <a:lstStyle/>
                    <a:p>
                      <a:pPr algn="l" fontAlgn="b"/>
                      <a:r>
                        <a:rPr lang="en-US" sz="2000" b="1" u="none" strike="noStrike" dirty="0">
                          <a:effectLst/>
                        </a:rPr>
                        <a:t>First</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r>
                        <a:rPr lang="en-US" sz="2000" b="1" u="none" strike="noStrike">
                          <a:effectLst/>
                        </a:rPr>
                        <a:t>Last</a:t>
                      </a:r>
                      <a:endParaRPr lang="en-US" sz="20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r>
                        <a:rPr lang="en-US" sz="2000" b="1" u="none" strike="noStrike">
                          <a:effectLst/>
                        </a:rPr>
                        <a:t>Email</a:t>
                      </a:r>
                      <a:endParaRPr lang="en-US" sz="20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r>
                        <a:rPr lang="en-US" sz="2000" b="1" u="none" strike="noStrike">
                          <a:effectLst/>
                        </a:rPr>
                        <a:t>Program</a:t>
                      </a:r>
                      <a:endParaRPr lang="en-US" sz="20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r>
                        <a:rPr lang="en-US" sz="2000" b="1" u="none" strike="noStrike">
                          <a:effectLst/>
                        </a:rPr>
                        <a:t>Plan</a:t>
                      </a:r>
                      <a:endParaRPr lang="en-US" sz="20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r>
                        <a:rPr lang="en-US" sz="2000" b="1" u="none" strike="noStrike" dirty="0">
                          <a:effectLst/>
                        </a:rPr>
                        <a:t>Subject</a:t>
                      </a:r>
                      <a:endParaRPr lang="en-US" sz="20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3868382391"/>
                  </a:ext>
                </a:extLst>
              </a:tr>
              <a:tr h="375666">
                <a:tc>
                  <a:txBody>
                    <a:bodyPr/>
                    <a:lstStyle/>
                    <a:p>
                      <a:pPr algn="l" fontAlgn="b"/>
                      <a:r>
                        <a:rPr lang="en-US" sz="2000" u="none" strike="noStrike">
                          <a:effectLst/>
                        </a:rPr>
                        <a:t>Aichatou</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l" fontAlgn="b"/>
                      <a:r>
                        <a:rPr lang="en-US" sz="2000" u="none" strike="noStrike">
                          <a:effectLst/>
                        </a:rPr>
                        <a:t>Djibo Waziri</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a.djibowaziri@wsu.edu</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Crop Science</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CROP_SCI</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07299246"/>
                  </a:ext>
                </a:extLst>
              </a:tr>
              <a:tr h="375666">
                <a:tc>
                  <a:txBody>
                    <a:bodyPr/>
                    <a:lstStyle/>
                    <a:p>
                      <a:pPr algn="l" fontAlgn="b"/>
                      <a:r>
                        <a:rPr lang="en-US" sz="2000" u="none" strike="noStrike">
                          <a:effectLst/>
                        </a:rPr>
                        <a:t>Cristina D</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2000" u="none" strike="noStrike">
                          <a:effectLst/>
                        </a:rPr>
                        <a:t>Ocana Gallegos</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c.ocanagallegos@wsu.edu</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Crop Science</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 M.S.</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en-US" sz="2000" u="none" strike="noStrike" dirty="0">
                          <a:effectLst/>
                        </a:rPr>
                        <a:t>CROP_SCI</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339503569"/>
                  </a:ext>
                </a:extLst>
              </a:tr>
              <a:tr h="375666">
                <a:tc>
                  <a:txBody>
                    <a:bodyPr/>
                    <a:lstStyle/>
                    <a:p>
                      <a:pPr algn="l" fontAlgn="b"/>
                      <a:r>
                        <a:rPr lang="en-US" sz="2000" u="none" strike="noStrike">
                          <a:effectLst/>
                        </a:rPr>
                        <a:t>Jonathan Thomas</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l" fontAlgn="b"/>
                      <a:r>
                        <a:rPr lang="en-US" sz="2000" u="none" strike="noStrike">
                          <a:effectLst/>
                        </a:rPr>
                        <a:t>Puglisi</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jonathan.puglisi@wsu.edu</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Plant Pathology</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 M.S.</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CROP_SCI</a:t>
                      </a:r>
                      <a:endParaRPr lang="en-US" sz="20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32844001"/>
                  </a:ext>
                </a:extLst>
              </a:tr>
              <a:tr h="375666">
                <a:tc>
                  <a:txBody>
                    <a:bodyPr/>
                    <a:lstStyle/>
                    <a:p>
                      <a:pPr algn="l" fontAlgn="b"/>
                      <a:r>
                        <a:rPr lang="en-US" sz="2000" u="none" strike="noStrike">
                          <a:effectLst/>
                        </a:rPr>
                        <a:t>June</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2000" u="none" strike="noStrike">
                          <a:effectLst/>
                        </a:rPr>
                        <a:t>Labbancz</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june.labbancz@wsu.edu</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Molecular Plant Sciences</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en-US" sz="2000" u="none" strike="noStrike" dirty="0">
                          <a:effectLst/>
                        </a:rPr>
                        <a:t>CROP_SCI</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965881556"/>
                  </a:ext>
                </a:extLst>
              </a:tr>
              <a:tr h="375666">
                <a:tc>
                  <a:txBody>
                    <a:bodyPr/>
                    <a:lstStyle/>
                    <a:p>
                      <a:pPr algn="l" fontAlgn="b"/>
                      <a:r>
                        <a:rPr lang="en-US" sz="2000" u="none" strike="noStrike">
                          <a:effectLst/>
                        </a:rPr>
                        <a:t>Lindsey Mae</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l" fontAlgn="b"/>
                      <a:r>
                        <a:rPr lang="en-US" sz="2000" u="none" strike="noStrike">
                          <a:effectLst/>
                        </a:rPr>
                        <a:t>Kornowske</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lindsey.kornowske@wsu.edu</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Food Science</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 M.S.</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HORT</a:t>
                      </a:r>
                      <a:endParaRPr lang="en-US" sz="20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93258192"/>
                  </a:ext>
                </a:extLst>
              </a:tr>
              <a:tr h="375666">
                <a:tc>
                  <a:txBody>
                    <a:bodyPr/>
                    <a:lstStyle/>
                    <a:p>
                      <a:pPr algn="l" fontAlgn="b"/>
                      <a:r>
                        <a:rPr lang="en-US" sz="2000" u="none" strike="noStrike">
                          <a:effectLst/>
                        </a:rPr>
                        <a:t>Md Mahedi</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2000" u="none" strike="noStrike">
                          <a:effectLst/>
                        </a:rPr>
                        <a:t>Hasan</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mdmahedi.hasan@wsu.edu</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Statistical Science</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en-US" sz="2000" u="none" strike="noStrike" dirty="0">
                          <a:effectLst/>
                        </a:rPr>
                        <a:t>CROP_SCI</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374916484"/>
                  </a:ext>
                </a:extLst>
              </a:tr>
              <a:tr h="375666">
                <a:tc>
                  <a:txBody>
                    <a:bodyPr/>
                    <a:lstStyle/>
                    <a:p>
                      <a:pPr algn="l" fontAlgn="b"/>
                      <a:r>
                        <a:rPr lang="en-US" sz="2000" u="none" strike="noStrike">
                          <a:effectLst/>
                        </a:rPr>
                        <a:t>Pabitra</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l" fontAlgn="b"/>
                      <a:r>
                        <a:rPr lang="en-US" sz="2000" u="none" strike="noStrike">
                          <a:effectLst/>
                        </a:rPr>
                        <a:t>Joshi</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pabitra.joshi@wsu.edu</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Univ Idaho Coop</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UI</a:t>
                      </a:r>
                      <a:endParaRPr lang="en-US" sz="20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26655637"/>
                  </a:ext>
                </a:extLst>
              </a:tr>
              <a:tr h="375666">
                <a:tc>
                  <a:txBody>
                    <a:bodyPr/>
                    <a:lstStyle/>
                    <a:p>
                      <a:pPr algn="l" fontAlgn="b"/>
                      <a:r>
                        <a:rPr lang="en-US" sz="2000" u="none" strike="noStrike">
                          <a:effectLst/>
                        </a:rPr>
                        <a:t>Richard</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2000" u="none" strike="noStrike">
                          <a:effectLst/>
                        </a:rPr>
                        <a:t>Manasseh</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richard.manasseh@wsu.edu</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Plant Pathology</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en-US" sz="2000" u="none" strike="noStrike" dirty="0">
                          <a:effectLst/>
                        </a:rPr>
                        <a:t>PL_P</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629759648"/>
                  </a:ext>
                </a:extLst>
              </a:tr>
              <a:tr h="375666">
                <a:tc>
                  <a:txBody>
                    <a:bodyPr/>
                    <a:lstStyle/>
                    <a:p>
                      <a:pPr algn="l" fontAlgn="b"/>
                      <a:r>
                        <a:rPr lang="en-US" sz="2000" u="none" strike="noStrike">
                          <a:effectLst/>
                        </a:rPr>
                        <a:t>Shelby LaRue</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l" fontAlgn="b"/>
                      <a:r>
                        <a:rPr lang="en-US" sz="2000" u="none" strike="noStrike">
                          <a:effectLst/>
                        </a:rPr>
                        <a:t>Tisinai</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shelby.tisinai@wsu.edu</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Molecular Plant Sciences</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CROP_SCI</a:t>
                      </a:r>
                      <a:endParaRPr lang="en-US" sz="20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13892793"/>
                  </a:ext>
                </a:extLst>
              </a:tr>
              <a:tr h="375666">
                <a:tc>
                  <a:txBody>
                    <a:bodyPr/>
                    <a:lstStyle/>
                    <a:p>
                      <a:pPr algn="l" fontAlgn="b"/>
                      <a:r>
                        <a:rPr lang="en-US" sz="2000" u="none" strike="noStrike">
                          <a:effectLst/>
                        </a:rPr>
                        <a:t>Srijana</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2000" u="none" strike="noStrike">
                          <a:effectLst/>
                        </a:rPr>
                        <a:t>Shrestha</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srijana.shrestha@wsu.edu</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Horticulture</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n-US" sz="2000" u="none" strike="noStrike">
                          <a:effectLst/>
                        </a:rPr>
                        <a:t> M.S.</a:t>
                      </a:r>
                      <a:endParaRPr lang="en-US" sz="20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ctr" fontAlgn="b"/>
                      <a:r>
                        <a:rPr lang="en-US" sz="2000" u="none" strike="noStrike" dirty="0">
                          <a:effectLst/>
                        </a:rPr>
                        <a:t>HORT</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3941971874"/>
                  </a:ext>
                </a:extLst>
              </a:tr>
              <a:tr h="375666">
                <a:tc>
                  <a:txBody>
                    <a:bodyPr/>
                    <a:lstStyle/>
                    <a:p>
                      <a:pPr algn="l" fontAlgn="b"/>
                      <a:r>
                        <a:rPr lang="en-US" sz="2000" u="none" strike="noStrike" dirty="0">
                          <a:effectLst/>
                        </a:rPr>
                        <a:t>Yao</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fontAlgn="b"/>
                      <a:r>
                        <a:rPr lang="en-US" sz="2000" u="none" strike="noStrike">
                          <a:effectLst/>
                        </a:rPr>
                        <a:t>Gao</a:t>
                      </a:r>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2000" u="none" strike="noStrike">
                          <a:effectLst/>
                        </a:rPr>
                        <a:t>yao.gao@wsu.edu</a:t>
                      </a:r>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2000" u="none" strike="noStrike">
                          <a:effectLst/>
                        </a:rPr>
                        <a:t>Animal Sciences</a:t>
                      </a:r>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2000" u="none" strike="noStrike">
                          <a:effectLst/>
                        </a:rPr>
                        <a:t> Ph.D</a:t>
                      </a:r>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2000" u="none" strike="noStrike" dirty="0">
                          <a:effectLst/>
                        </a:rPr>
                        <a:t>ANIM_SCI</a:t>
                      </a:r>
                      <a:endParaRPr lang="en-US" sz="20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195980"/>
                  </a:ext>
                </a:extLst>
              </a:tr>
            </a:tbl>
          </a:graphicData>
        </a:graphic>
      </p:graphicFrame>
    </p:spTree>
    <p:extLst>
      <p:ext uri="{BB962C8B-B14F-4D97-AF65-F5344CB8AC3E}">
        <p14:creationId xmlns:p14="http://schemas.microsoft.com/office/powerpoint/2010/main" val="165393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Knowledgeable (deep understanding)</a:t>
            </a:r>
          </a:p>
          <a:p>
            <a:r>
              <a:rPr lang="en-US" dirty="0"/>
              <a:t>Useful: (tools, analytical, research, jobs)</a:t>
            </a:r>
          </a:p>
          <a:p>
            <a:r>
              <a:rPr lang="en-US" dirty="0"/>
              <a:t>Reasoning and critical thinking</a:t>
            </a:r>
          </a:p>
          <a:p>
            <a:r>
              <a:rPr lang="en-US" dirty="0"/>
              <a:t>Fun: motivation through re-inventing or invention</a:t>
            </a:r>
          </a:p>
        </p:txBody>
      </p:sp>
      <p:sp>
        <p:nvSpPr>
          <p:cNvPr id="3" name="Title 2"/>
          <p:cNvSpPr>
            <a:spLocks noGrp="1"/>
          </p:cNvSpPr>
          <p:nvPr>
            <p:ph type="title"/>
          </p:nvPr>
        </p:nvSpPr>
        <p:spPr/>
        <p:txBody>
          <a:bodyPr/>
          <a:lstStyle/>
          <a:p>
            <a:pPr algn="ctr"/>
            <a:r>
              <a:rPr lang="en-US" b="1" dirty="0">
                <a:solidFill>
                  <a:schemeClr val="accent1"/>
                </a:solidFill>
                <a:latin typeface="+mn-lt"/>
              </a:rPr>
              <a:t>Objectives</a:t>
            </a:r>
          </a:p>
        </p:txBody>
      </p:sp>
    </p:spTree>
    <p:extLst>
      <p:ext uri="{BB962C8B-B14F-4D97-AF65-F5344CB8AC3E}">
        <p14:creationId xmlns:p14="http://schemas.microsoft.com/office/powerpoint/2010/main" val="33123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M&amp;F (3:10-4:00): Lectures</a:t>
            </a:r>
          </a:p>
          <a:p>
            <a:r>
              <a:rPr lang="en-US" sz="3200" dirty="0"/>
              <a:t>W (3:10-5:40): Lab (R code in lectures and HW)</a:t>
            </a:r>
          </a:p>
        </p:txBody>
      </p:sp>
      <p:sp>
        <p:nvSpPr>
          <p:cNvPr id="3" name="Title 2"/>
          <p:cNvSpPr>
            <a:spLocks noGrp="1"/>
          </p:cNvSpPr>
          <p:nvPr>
            <p:ph type="title"/>
          </p:nvPr>
        </p:nvSpPr>
        <p:spPr/>
        <p:txBody>
          <a:bodyPr/>
          <a:lstStyle/>
          <a:p>
            <a:pPr algn="ctr"/>
            <a:r>
              <a:rPr lang="en-US" b="1" dirty="0">
                <a:solidFill>
                  <a:schemeClr val="accent1"/>
                </a:solidFill>
                <a:latin typeface="+mn-lt"/>
              </a:rPr>
              <a:t>Lectures and Labs</a:t>
            </a:r>
          </a:p>
        </p:txBody>
      </p:sp>
    </p:spTree>
    <p:extLst>
      <p:ext uri="{BB962C8B-B14F-4D97-AF65-F5344CB8AC3E}">
        <p14:creationId xmlns:p14="http://schemas.microsoft.com/office/powerpoint/2010/main" val="179919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3025" y="1989667"/>
            <a:ext cx="2334683" cy="3450696"/>
          </a:xfrm>
        </p:spPr>
        <p:txBody>
          <a:bodyPr/>
          <a:lstStyle/>
          <a:p>
            <a:pPr marL="274320" lvl="1"/>
            <a:r>
              <a:rPr lang="en-US" dirty="0"/>
              <a:t>Letter</a:t>
            </a:r>
          </a:p>
          <a:p>
            <a:r>
              <a:rPr lang="en-US" dirty="0"/>
              <a:t>S/U</a:t>
            </a:r>
          </a:p>
          <a:p>
            <a:endParaRPr lang="en-US" dirty="0"/>
          </a:p>
        </p:txBody>
      </p:sp>
      <p:sp>
        <p:nvSpPr>
          <p:cNvPr id="3" name="Title 2"/>
          <p:cNvSpPr>
            <a:spLocks noGrp="1"/>
          </p:cNvSpPr>
          <p:nvPr>
            <p:ph type="title"/>
          </p:nvPr>
        </p:nvSpPr>
        <p:spPr/>
        <p:txBody>
          <a:bodyPr/>
          <a:lstStyle/>
          <a:p>
            <a:pPr algn="ctr"/>
            <a:r>
              <a:rPr lang="en-US" b="1" dirty="0">
                <a:solidFill>
                  <a:schemeClr val="accent1"/>
                </a:solidFill>
                <a:latin typeface="+mn-lt"/>
              </a:rPr>
              <a:t>Grade options</a:t>
            </a:r>
          </a:p>
        </p:txBody>
      </p:sp>
      <p:graphicFrame>
        <p:nvGraphicFramePr>
          <p:cNvPr id="4" name="Content Placeholder 3"/>
          <p:cNvGraphicFramePr>
            <a:graphicFrameLocks/>
          </p:cNvGraphicFramePr>
          <p:nvPr>
            <p:extLst>
              <p:ext uri="{D42A27DB-BD31-4B8C-83A1-F6EECF244321}">
                <p14:modId xmlns:p14="http://schemas.microsoft.com/office/powerpoint/2010/main" val="2205409860"/>
              </p:ext>
            </p:extLst>
          </p:nvPr>
        </p:nvGraphicFramePr>
        <p:xfrm>
          <a:off x="4877707" y="1989667"/>
          <a:ext cx="2730500" cy="3898896"/>
        </p:xfrm>
        <a:graphic>
          <a:graphicData uri="http://schemas.openxmlformats.org/drawingml/2006/table">
            <a:tbl>
              <a:tblPr/>
              <a:tblGrid>
                <a:gridCol w="1720214">
                  <a:extLst>
                    <a:ext uri="{9D8B030D-6E8A-4147-A177-3AD203B41FA5}">
                      <a16:colId xmlns:a16="http://schemas.microsoft.com/office/drawing/2014/main" val="20000"/>
                    </a:ext>
                  </a:extLst>
                </a:gridCol>
                <a:gridCol w="1010286">
                  <a:extLst>
                    <a:ext uri="{9D8B030D-6E8A-4147-A177-3AD203B41FA5}">
                      <a16:colId xmlns:a16="http://schemas.microsoft.com/office/drawing/2014/main" val="20001"/>
                    </a:ext>
                  </a:extLst>
                </a:gridCol>
              </a:tblGrid>
              <a:tr h="324908">
                <a:tc>
                  <a:txBody>
                    <a:bodyPr/>
                    <a:lstStyle/>
                    <a:p>
                      <a:pPr algn="ctr" fontAlgn="b"/>
                      <a:r>
                        <a:rPr lang="en-US" sz="2000" b="0" i="0" u="none" strike="noStrike" dirty="0">
                          <a:solidFill>
                            <a:srgbClr val="000000"/>
                          </a:solidFill>
                          <a:effectLst/>
                          <a:latin typeface="Calibri"/>
                        </a:rPr>
                        <a:t>Percentage</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Letter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324908">
                <a:tc>
                  <a:txBody>
                    <a:bodyPr/>
                    <a:lstStyle/>
                    <a:p>
                      <a:pPr algn="ctr" fontAlgn="b"/>
                      <a:r>
                        <a:rPr lang="en-US" sz="2000" b="0" i="0" u="none" strike="noStrike">
                          <a:solidFill>
                            <a:srgbClr val="000000"/>
                          </a:solidFill>
                          <a:effectLst/>
                          <a:latin typeface="Calibri"/>
                        </a:rPr>
                        <a:t>93%-100%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324908">
                <a:tc>
                  <a:txBody>
                    <a:bodyPr/>
                    <a:lstStyle/>
                    <a:p>
                      <a:pPr algn="ctr" fontAlgn="b"/>
                      <a:r>
                        <a:rPr lang="en-US" sz="2000" b="0" i="0" u="none" strike="noStrike" dirty="0">
                          <a:solidFill>
                            <a:srgbClr val="000000"/>
                          </a:solidFill>
                          <a:effectLst/>
                          <a:latin typeface="Calibri"/>
                        </a:rPr>
                        <a:t>90%-93%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A-</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24908">
                <a:tc>
                  <a:txBody>
                    <a:bodyPr/>
                    <a:lstStyle/>
                    <a:p>
                      <a:pPr algn="ctr" fontAlgn="b"/>
                      <a:r>
                        <a:rPr lang="en-US" sz="2000" b="0" i="0" u="none" strike="noStrike" dirty="0">
                          <a:solidFill>
                            <a:srgbClr val="000000"/>
                          </a:solidFill>
                          <a:effectLst/>
                          <a:latin typeface="Calibri"/>
                        </a:rPr>
                        <a:t>87%-90%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24908">
                <a:tc>
                  <a:txBody>
                    <a:bodyPr/>
                    <a:lstStyle/>
                    <a:p>
                      <a:pPr algn="ctr" fontAlgn="b"/>
                      <a:r>
                        <a:rPr lang="en-US" sz="2000" b="0" i="0" u="none" strike="noStrike" dirty="0">
                          <a:solidFill>
                            <a:srgbClr val="000000"/>
                          </a:solidFill>
                          <a:effectLst/>
                          <a:latin typeface="Calibri"/>
                        </a:rPr>
                        <a:t>83%-87%</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24908">
                <a:tc>
                  <a:txBody>
                    <a:bodyPr/>
                    <a:lstStyle/>
                    <a:p>
                      <a:pPr algn="ctr" fontAlgn="b"/>
                      <a:r>
                        <a:rPr lang="en-US" sz="2000" b="0" i="0" u="none" strike="noStrike">
                          <a:solidFill>
                            <a:srgbClr val="000000"/>
                          </a:solidFill>
                          <a:effectLst/>
                          <a:latin typeface="Calibri"/>
                        </a:rPr>
                        <a:t>80%-83%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324908">
                <a:tc>
                  <a:txBody>
                    <a:bodyPr/>
                    <a:lstStyle/>
                    <a:p>
                      <a:pPr algn="ctr" fontAlgn="b"/>
                      <a:r>
                        <a:rPr lang="en-US" sz="2000" b="0" i="0" u="none" strike="noStrike" dirty="0">
                          <a:solidFill>
                            <a:srgbClr val="000000"/>
                          </a:solidFill>
                          <a:effectLst/>
                          <a:latin typeface="Calibri"/>
                        </a:rPr>
                        <a:t>77%-80%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324908">
                <a:tc>
                  <a:txBody>
                    <a:bodyPr/>
                    <a:lstStyle/>
                    <a:p>
                      <a:pPr algn="ctr" fontAlgn="b"/>
                      <a:r>
                        <a:rPr lang="en-US" sz="2000" b="0" i="0" u="none" strike="noStrike" dirty="0">
                          <a:solidFill>
                            <a:srgbClr val="000000"/>
                          </a:solidFill>
                          <a:effectLst/>
                          <a:latin typeface="Calibri"/>
                        </a:rPr>
                        <a:t>73%-77%</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324908">
                <a:tc>
                  <a:txBody>
                    <a:bodyPr/>
                    <a:lstStyle/>
                    <a:p>
                      <a:pPr algn="ctr" fontAlgn="b"/>
                      <a:r>
                        <a:rPr lang="en-US" sz="2000" b="0" i="0" u="none" strike="noStrike" dirty="0">
                          <a:solidFill>
                            <a:srgbClr val="000000"/>
                          </a:solidFill>
                          <a:effectLst/>
                          <a:latin typeface="Calibri"/>
                        </a:rPr>
                        <a:t>70%-73%</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C-</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324908">
                <a:tc>
                  <a:txBody>
                    <a:bodyPr/>
                    <a:lstStyle/>
                    <a:p>
                      <a:pPr algn="ctr" fontAlgn="b"/>
                      <a:r>
                        <a:rPr lang="en-US" sz="2000" b="0" i="0" u="none" strike="noStrike">
                          <a:solidFill>
                            <a:srgbClr val="000000"/>
                          </a:solidFill>
                          <a:effectLst/>
                          <a:latin typeface="Calibri"/>
                        </a:rPr>
                        <a:t>66%-70%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324908">
                <a:tc>
                  <a:txBody>
                    <a:bodyPr/>
                    <a:lstStyle/>
                    <a:p>
                      <a:pPr algn="ctr" fontAlgn="b"/>
                      <a:r>
                        <a:rPr lang="en-US" sz="2000" b="0" i="0" u="none" strike="noStrike">
                          <a:solidFill>
                            <a:srgbClr val="000000"/>
                          </a:solidFill>
                          <a:effectLst/>
                          <a:latin typeface="Calibri"/>
                        </a:rPr>
                        <a:t>60%-66%</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D</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324908">
                <a:tc>
                  <a:txBody>
                    <a:bodyPr/>
                    <a:lstStyle/>
                    <a:p>
                      <a:pPr algn="ctr" fontAlgn="b"/>
                      <a:r>
                        <a:rPr lang="en-US" sz="2000" b="0" i="0" u="none" strike="noStrike">
                          <a:solidFill>
                            <a:srgbClr val="000000"/>
                          </a:solidFill>
                          <a:effectLst/>
                          <a:latin typeface="Calibri"/>
                        </a:rPr>
                        <a:t>0%-60%</a:t>
                      </a:r>
                    </a:p>
                  </a:txBody>
                  <a:tcPr marL="12700" marR="12700" marT="1270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a:rPr>
                        <a:t>F</a:t>
                      </a: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bl>
          </a:graphicData>
        </a:graphic>
      </p:graphicFrame>
      <p:grpSp>
        <p:nvGrpSpPr>
          <p:cNvPr id="16" name="Group 15"/>
          <p:cNvGrpSpPr/>
          <p:nvPr/>
        </p:nvGrpSpPr>
        <p:grpSpPr>
          <a:xfrm>
            <a:off x="5168220" y="2466221"/>
            <a:ext cx="3591361" cy="3386663"/>
            <a:chOff x="3497262" y="3037720"/>
            <a:chExt cx="3591361" cy="3386663"/>
          </a:xfrm>
        </p:grpSpPr>
        <p:cxnSp>
          <p:nvCxnSpPr>
            <p:cNvPr id="6" name="Straight Arrow Connector 5"/>
            <p:cNvCxnSpPr/>
            <p:nvPr/>
          </p:nvCxnSpPr>
          <p:spPr>
            <a:xfrm flipV="1">
              <a:off x="5621337" y="3037720"/>
              <a:ext cx="25400" cy="2120900"/>
            </a:xfrm>
            <a:prstGeom prst="straightConnector1">
              <a:avLst/>
            </a:prstGeom>
            <a:ln w="635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497262" y="5158620"/>
              <a:ext cx="2149475" cy="266"/>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21337" y="5158620"/>
              <a:ext cx="0" cy="12657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37253" y="3827533"/>
              <a:ext cx="1351370" cy="369332"/>
            </a:xfrm>
            <a:prstGeom prst="rect">
              <a:avLst/>
            </a:prstGeom>
            <a:noFill/>
          </p:spPr>
          <p:txBody>
            <a:bodyPr wrap="square" rtlCol="0">
              <a:spAutoFit/>
            </a:bodyPr>
            <a:lstStyle/>
            <a:p>
              <a:pPr algn="ctr"/>
              <a:r>
                <a:rPr lang="en-US"/>
                <a:t>Satisfied</a:t>
              </a:r>
            </a:p>
          </p:txBody>
        </p:sp>
        <p:sp>
          <p:nvSpPr>
            <p:cNvPr id="15" name="TextBox 14"/>
            <p:cNvSpPr txBox="1"/>
            <p:nvPr/>
          </p:nvSpPr>
          <p:spPr>
            <a:xfrm>
              <a:off x="5737252" y="5606835"/>
              <a:ext cx="1351371" cy="369332"/>
            </a:xfrm>
            <a:prstGeom prst="rect">
              <a:avLst/>
            </a:prstGeom>
            <a:noFill/>
          </p:spPr>
          <p:txBody>
            <a:bodyPr wrap="square" rtlCol="0">
              <a:spAutoFit/>
            </a:bodyPr>
            <a:lstStyle/>
            <a:p>
              <a:pPr algn="ctr"/>
              <a:r>
                <a:rPr lang="en-US"/>
                <a:t>Unsatisfied</a:t>
              </a:r>
              <a:endParaRPr lang="en-US" dirty="0"/>
            </a:p>
          </p:txBody>
        </p:sp>
      </p:grpSp>
    </p:spTree>
    <p:extLst>
      <p:ext uri="{BB962C8B-B14F-4D97-AF65-F5344CB8AC3E}">
        <p14:creationId xmlns:p14="http://schemas.microsoft.com/office/powerpoint/2010/main" val="28380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ACB8750-AEEC-974F-981C-F5F3666D71BB}"/>
              </a:ext>
            </a:extLst>
          </p:cNvPr>
          <p:cNvPicPr>
            <a:picLocks noChangeAspect="1"/>
          </p:cNvPicPr>
          <p:nvPr/>
        </p:nvPicPr>
        <p:blipFill rotWithShape="1">
          <a:blip r:embed="rId2"/>
          <a:srcRect r="2007"/>
          <a:stretch/>
        </p:blipFill>
        <p:spPr>
          <a:xfrm>
            <a:off x="0" y="0"/>
            <a:ext cx="12192000" cy="6318791"/>
          </a:xfrm>
          <a:prstGeom prst="rect">
            <a:avLst/>
          </a:prstGeom>
        </p:spPr>
      </p:pic>
      <p:sp>
        <p:nvSpPr>
          <p:cNvPr id="17" name="Rectangle 16">
            <a:extLst>
              <a:ext uri="{FF2B5EF4-FFF2-40B4-BE49-F238E27FC236}">
                <a16:creationId xmlns:a16="http://schemas.microsoft.com/office/drawing/2014/main" id="{3A8F5272-18D7-8D43-A2B4-CDEB6802F0C1}"/>
              </a:ext>
            </a:extLst>
          </p:cNvPr>
          <p:cNvSpPr/>
          <p:nvPr/>
        </p:nvSpPr>
        <p:spPr>
          <a:xfrm>
            <a:off x="3427320" y="6318791"/>
            <a:ext cx="5337359" cy="461665"/>
          </a:xfrm>
          <a:prstGeom prst="rect">
            <a:avLst/>
          </a:prstGeom>
        </p:spPr>
        <p:txBody>
          <a:bodyPr wrap="square">
            <a:spAutoFit/>
          </a:bodyPr>
          <a:lstStyle/>
          <a:p>
            <a:r>
              <a:rPr lang="en-US" sz="2400" dirty="0">
                <a:hlinkClick r:id="rId3"/>
              </a:rPr>
              <a:t>https://registrar.wsu.edu/grades-and-gpa</a:t>
            </a:r>
            <a:endParaRPr lang="en-US" sz="2400" dirty="0"/>
          </a:p>
        </p:txBody>
      </p:sp>
      <p:cxnSp>
        <p:nvCxnSpPr>
          <p:cNvPr id="4" name="Straight Arrow Connector 3">
            <a:extLst>
              <a:ext uri="{FF2B5EF4-FFF2-40B4-BE49-F238E27FC236}">
                <a16:creationId xmlns:a16="http://schemas.microsoft.com/office/drawing/2014/main" id="{8D5578EB-D951-9844-888E-1734447FF9AE}"/>
              </a:ext>
            </a:extLst>
          </p:cNvPr>
          <p:cNvCxnSpPr>
            <a:cxnSpLocks/>
          </p:cNvCxnSpPr>
          <p:nvPr/>
        </p:nvCxnSpPr>
        <p:spPr>
          <a:xfrm flipV="1">
            <a:off x="1397681" y="3004457"/>
            <a:ext cx="0" cy="110913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FC1F01E-6760-4741-91A4-B3A887ACF025}"/>
              </a:ext>
            </a:extLst>
          </p:cNvPr>
          <p:cNvCxnSpPr>
            <a:cxnSpLocks/>
          </p:cNvCxnSpPr>
          <p:nvPr/>
        </p:nvCxnSpPr>
        <p:spPr>
          <a:xfrm>
            <a:off x="179614" y="4113592"/>
            <a:ext cx="1243467"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94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628"/>
            <a:ext cx="8229600" cy="1795692"/>
          </a:xfrm>
        </p:spPr>
        <p:txBody>
          <a:bodyPr/>
          <a:lstStyle/>
          <a:p>
            <a:pPr algn="ctr"/>
            <a:r>
              <a:rPr lang="en-US" b="1" dirty="0">
                <a:solidFill>
                  <a:schemeClr val="accent1"/>
                </a:solidFill>
                <a:latin typeface="+mn-lt"/>
              </a:rPr>
              <a:t>Grade components</a:t>
            </a:r>
          </a:p>
        </p:txBody>
      </p:sp>
      <p:sp>
        <p:nvSpPr>
          <p:cNvPr id="3" name="Rectangle 2">
            <a:extLst>
              <a:ext uri="{FF2B5EF4-FFF2-40B4-BE49-F238E27FC236}">
                <a16:creationId xmlns:a16="http://schemas.microsoft.com/office/drawing/2014/main" id="{688AA4C7-BA8E-C84C-83D7-3F05CA036E28}"/>
              </a:ext>
            </a:extLst>
          </p:cNvPr>
          <p:cNvSpPr/>
          <p:nvPr/>
        </p:nvSpPr>
        <p:spPr>
          <a:xfrm>
            <a:off x="1981200" y="1867320"/>
            <a:ext cx="6096000" cy="3046988"/>
          </a:xfrm>
          <a:prstGeom prst="rect">
            <a:avLst/>
          </a:prstGeom>
        </p:spPr>
        <p:txBody>
          <a:bodyPr>
            <a:spAutoFit/>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Homework: 50%</a:t>
            </a:r>
          </a:p>
          <a:p>
            <a:r>
              <a:rPr lang="en-US" sz="3200" dirty="0">
                <a:latin typeface="Calibri" panose="020F0502020204030204" pitchFamily="34" charset="0"/>
                <a:ea typeface="Calibri" panose="020F0502020204030204" pitchFamily="34" charset="0"/>
                <a:cs typeface="Times New Roman" panose="02020603050405020304" pitchFamily="18" charset="0"/>
              </a:rPr>
              <a:t>Attendance: 5%</a:t>
            </a:r>
          </a:p>
          <a:p>
            <a:r>
              <a:rPr lang="en-US" sz="3200" dirty="0">
                <a:latin typeface="Calibri" panose="020F0502020204030204" pitchFamily="34" charset="0"/>
                <a:ea typeface="Calibri" panose="020F0502020204030204" pitchFamily="34" charset="0"/>
                <a:cs typeface="Times New Roman" panose="02020603050405020304" pitchFamily="18" charset="0"/>
              </a:rPr>
              <a:t>Participation: 5%</a:t>
            </a:r>
          </a:p>
          <a:p>
            <a:r>
              <a:rPr lang="en-US" sz="3200" dirty="0">
                <a:latin typeface="Calibri" panose="020F0502020204030204" pitchFamily="34" charset="0"/>
                <a:ea typeface="Calibri" panose="020F0502020204030204" pitchFamily="34" charset="0"/>
                <a:cs typeface="Times New Roman" panose="02020603050405020304" pitchFamily="18" charset="0"/>
              </a:rPr>
              <a:t>Pre-class quizzes: 10% </a:t>
            </a:r>
          </a:p>
          <a:p>
            <a:r>
              <a:rPr lang="en-US" sz="3200" dirty="0">
                <a:latin typeface="Calibri" panose="020F0502020204030204" pitchFamily="34" charset="0"/>
                <a:ea typeface="Calibri" panose="020F0502020204030204" pitchFamily="34" charset="0"/>
                <a:cs typeface="Times New Roman" panose="02020603050405020304" pitchFamily="18" charset="0"/>
              </a:rPr>
              <a:t>Midterm : 10%</a:t>
            </a:r>
          </a:p>
          <a:p>
            <a:r>
              <a:rPr lang="en-US" sz="3200" dirty="0">
                <a:latin typeface="Calibri" panose="020F0502020204030204" pitchFamily="34" charset="0"/>
                <a:ea typeface="Calibri" panose="020F0502020204030204" pitchFamily="34" charset="0"/>
                <a:cs typeface="Times New Roman" panose="02020603050405020304" pitchFamily="18" charset="0"/>
              </a:rPr>
              <a:t>Final exam: 20%</a:t>
            </a:r>
            <a:endParaRPr lang="en-US" sz="3200" dirty="0"/>
          </a:p>
        </p:txBody>
      </p:sp>
    </p:spTree>
    <p:extLst>
      <p:ext uri="{BB962C8B-B14F-4D97-AF65-F5344CB8AC3E}">
        <p14:creationId xmlns:p14="http://schemas.microsoft.com/office/powerpoint/2010/main" val="1243169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1632</Words>
  <Application>Microsoft Macintosh PowerPoint</Application>
  <PresentationFormat>Widescreen</PresentationFormat>
  <Paragraphs>266</Paragraphs>
  <Slides>34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等线</vt:lpstr>
      <vt:lpstr>Arial</vt:lpstr>
      <vt:lpstr>Calibri</vt:lpstr>
      <vt:lpstr>Calibri Light</vt:lpstr>
      <vt:lpstr>Symbol</vt:lpstr>
      <vt:lpstr>Times New Roman</vt:lpstr>
      <vt:lpstr>Wingdings</vt:lpstr>
      <vt:lpstr>Office Theme</vt:lpstr>
      <vt:lpstr>Statistical Genomics</vt:lpstr>
      <vt:lpstr>Outline</vt:lpstr>
      <vt:lpstr>Teaching assistant</vt:lpstr>
      <vt:lpstr>Registered</vt:lpstr>
      <vt:lpstr>Objectives</vt:lpstr>
      <vt:lpstr>Lectures and Labs</vt:lpstr>
      <vt:lpstr>Grade options</vt:lpstr>
      <vt:lpstr>PowerPoint Presentation</vt:lpstr>
      <vt:lpstr>Grade components</vt:lpstr>
      <vt:lpstr>Homework</vt:lpstr>
      <vt:lpstr>Participation</vt:lpstr>
      <vt:lpstr>Pre Class Quizzes</vt:lpstr>
      <vt:lpstr>Example of Pre Class Quizzes</vt:lpstr>
      <vt:lpstr>Exams</vt:lpstr>
      <vt:lpstr>Lecture structure</vt:lpstr>
      <vt:lpstr>Lecture time</vt:lpstr>
      <vt:lpstr>Lab structure</vt:lpstr>
      <vt:lpstr>Text book</vt:lpstr>
      <vt:lpstr>PowerPoint Presentation</vt:lpstr>
      <vt:lpstr>Feedback from previous class</vt:lpstr>
      <vt:lpstr>Feedback from previous class</vt:lpstr>
      <vt:lpstr>PowerPoint Presentation</vt:lpstr>
      <vt:lpstr>PowerPoint Presentation</vt:lpstr>
      <vt:lpstr>More Research on GWAS and GS</vt:lpstr>
      <vt:lpstr>Problems in GWAS</vt:lpstr>
      <vt:lpstr>Associations on flowering time</vt:lpstr>
      <vt:lpstr>The Precision Medicine Imitative (2015)</vt:lpstr>
      <vt:lpstr>Dosage variation among individuals</vt:lpstr>
      <vt:lpstr>Preventive medical treatment</vt:lpstr>
      <vt:lpstr>Canine Hip Dysplasia is predictive</vt:lpstr>
      <vt:lpstr>Canine hip dysplasia is predictable</vt:lpstr>
      <vt:lpstr>Genomic prediction</vt:lpstr>
      <vt:lpstr>PowerPoint Presentation</vt:lpstr>
      <vt:lpstr>Highlight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49</cp:revision>
  <dcterms:created xsi:type="dcterms:W3CDTF">2020-01-18T23:14:17Z</dcterms:created>
  <dcterms:modified xsi:type="dcterms:W3CDTF">2021-01-20T21:37:38Z</dcterms:modified>
</cp:coreProperties>
</file>