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8"/>
  </p:notesMasterIdLst>
  <p:sldIdLst>
    <p:sldId id="307" r:id="rId2"/>
    <p:sldId id="359" r:id="rId3"/>
    <p:sldId id="370" r:id="rId4"/>
    <p:sldId id="371" r:id="rId5"/>
    <p:sldId id="308" r:id="rId6"/>
    <p:sldId id="376" r:id="rId7"/>
    <p:sldId id="325" r:id="rId8"/>
    <p:sldId id="377" r:id="rId9"/>
    <p:sldId id="309" r:id="rId10"/>
    <p:sldId id="378" r:id="rId11"/>
    <p:sldId id="375" r:id="rId12"/>
    <p:sldId id="311" r:id="rId13"/>
    <p:sldId id="312" r:id="rId14"/>
    <p:sldId id="313" r:id="rId15"/>
    <p:sldId id="379" r:id="rId16"/>
    <p:sldId id="380" r:id="rId17"/>
    <p:sldId id="314" r:id="rId18"/>
    <p:sldId id="381" r:id="rId19"/>
    <p:sldId id="317" r:id="rId20"/>
    <p:sldId id="351" r:id="rId21"/>
    <p:sldId id="328" r:id="rId22"/>
    <p:sldId id="374" r:id="rId23"/>
    <p:sldId id="365" r:id="rId24"/>
    <p:sldId id="316" r:id="rId25"/>
    <p:sldId id="382" r:id="rId26"/>
    <p:sldId id="3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71"/>
    <p:restoredTop sz="81536"/>
  </p:normalViewPr>
  <p:slideViewPr>
    <p:cSldViewPr snapToGrid="0" snapToObjects="1">
      <p:cViewPr varScale="1">
        <p:scale>
          <a:sx n="113" d="100"/>
          <a:sy n="113" d="100"/>
        </p:scale>
        <p:origin x="28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06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63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2/17/21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chemeClr val="bg2">
                    <a:lumMod val="50000"/>
                  </a:schemeClr>
                </a:solidFill>
              </a:rPr>
              <a:t>Lecture 9: 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Linkage Disequilibrium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8200" y="269965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+mn-lt"/>
                <a:ea typeface="ＭＳ Ｐゴシック" charset="-128"/>
              </a:rPr>
              <a:t>Lemma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C48EC-F129-F24C-BADC-86ADABA8B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61037"/>
            <a:ext cx="10515600" cy="2815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Proof</a:t>
            </a:r>
          </a:p>
          <a:p>
            <a:pPr marL="0" indent="0">
              <a:buNone/>
            </a:pPr>
            <a:r>
              <a:rPr lang="en-US" dirty="0"/>
              <a:t>(1): 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=(P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+D) (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 err="1"/>
              <a:t>+D</a:t>
            </a:r>
            <a:r>
              <a:rPr lang="en-US" dirty="0"/>
              <a:t>)= 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+ 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 D +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D + D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(2): 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=(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-D) (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-D)=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-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 D -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D + D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r>
              <a:rPr lang="en-US" dirty="0"/>
              <a:t>Subtracting (2) from (1): 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 err="1"/>
              <a:t>-P</a:t>
            </a:r>
            <a:r>
              <a:rPr lang="en-US" baseline="-25000" dirty="0" err="1"/>
              <a:t>Ab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=D(P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B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+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dirty="0"/>
              <a:t> + </a:t>
            </a:r>
            <a:r>
              <a:rPr lang="en-US" dirty="0" err="1"/>
              <a:t>P</a:t>
            </a:r>
            <a:r>
              <a:rPr lang="en-US" baseline="-25000" dirty="0" err="1"/>
              <a:t>a</a:t>
            </a:r>
            <a:r>
              <a:rPr lang="en-US" dirty="0" err="1"/>
              <a:t>P</a:t>
            </a:r>
            <a:r>
              <a:rPr lang="en-US" baseline="-25000" dirty="0" err="1"/>
              <a:t>B</a:t>
            </a:r>
            <a:r>
              <a:rPr lang="en-US" baseline="-25000" dirty="0"/>
              <a:t> </a:t>
            </a:r>
            <a:r>
              <a:rPr lang="en-US" dirty="0"/>
              <a:t>)=D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39627F0-42E6-C349-8A55-C70576E4100C}"/>
              </a:ext>
            </a:extLst>
          </p:cNvPr>
          <p:cNvSpPr txBox="1">
            <a:spLocks/>
          </p:cNvSpPr>
          <p:nvPr/>
        </p:nvSpPr>
        <p:spPr>
          <a:xfrm>
            <a:off x="838200" y="1863988"/>
            <a:ext cx="10515600" cy="122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dirty="0"/>
              <a:t>D=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Ab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endParaRPr lang="en-US" sz="3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80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7701792" cy="1044575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charset="0"/>
              </a:rPr>
              <a:t>Distribution of D depends on sample size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A0FEC2-A223-C943-9783-C930A206A9F3}"/>
              </a:ext>
            </a:extLst>
          </p:cNvPr>
          <p:cNvSpPr/>
          <p:nvPr/>
        </p:nvSpPr>
        <p:spPr>
          <a:xfrm>
            <a:off x="292101" y="924104"/>
            <a:ext cx="711759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n=10000</a:t>
            </a:r>
          </a:p>
          <a:p>
            <a:r>
              <a:rPr lang="en-US" sz="2800" dirty="0"/>
              <a:t>N=10</a:t>
            </a:r>
          </a:p>
          <a:p>
            <a:r>
              <a:rPr lang="en-US" sz="2800" dirty="0"/>
              <a:t>PA=.5</a:t>
            </a:r>
          </a:p>
          <a:p>
            <a:r>
              <a:rPr lang="en-US" sz="2800" dirty="0"/>
              <a:t>PB=.5</a:t>
            </a:r>
          </a:p>
          <a:p>
            <a:r>
              <a:rPr lang="en-US" sz="2800" dirty="0"/>
              <a:t>x11=</a:t>
            </a:r>
            <a:r>
              <a:rPr lang="en-US" sz="2800" dirty="0" err="1"/>
              <a:t>rbinom</a:t>
            </a:r>
            <a:r>
              <a:rPr lang="en-US" sz="2800" dirty="0"/>
              <a:t>(</a:t>
            </a:r>
            <a:r>
              <a:rPr lang="en-US" sz="2800" dirty="0" err="1"/>
              <a:t>n,N,PA</a:t>
            </a:r>
            <a:r>
              <a:rPr lang="en-US" sz="2800" dirty="0"/>
              <a:t>*PB)</a:t>
            </a:r>
          </a:p>
          <a:p>
            <a:r>
              <a:rPr lang="en-US" sz="2800" dirty="0"/>
              <a:t>x12=</a:t>
            </a:r>
            <a:r>
              <a:rPr lang="en-US" sz="2800" dirty="0" err="1"/>
              <a:t>rbinom</a:t>
            </a:r>
            <a:r>
              <a:rPr lang="en-US" sz="2800" dirty="0"/>
              <a:t>(</a:t>
            </a:r>
            <a:r>
              <a:rPr lang="en-US" sz="2800" dirty="0" err="1"/>
              <a:t>n,N,PA</a:t>
            </a:r>
            <a:r>
              <a:rPr lang="en-US" sz="2800" dirty="0"/>
              <a:t>*(1-PB))</a:t>
            </a:r>
          </a:p>
          <a:p>
            <a:r>
              <a:rPr lang="en-US" sz="2800" dirty="0"/>
              <a:t>x21=</a:t>
            </a:r>
            <a:r>
              <a:rPr lang="en-US" sz="2800" dirty="0" err="1"/>
              <a:t>rbinom</a:t>
            </a:r>
            <a:r>
              <a:rPr lang="en-US" sz="2800" dirty="0"/>
              <a:t>(</a:t>
            </a:r>
            <a:r>
              <a:rPr lang="en-US" sz="2800" dirty="0" err="1"/>
              <a:t>n,N</a:t>
            </a:r>
            <a:r>
              <a:rPr lang="en-US" sz="2800" dirty="0"/>
              <a:t>,(1-PA)*PB)</a:t>
            </a:r>
          </a:p>
          <a:p>
            <a:r>
              <a:rPr lang="en-US" sz="2800" dirty="0"/>
              <a:t>x22=</a:t>
            </a:r>
            <a:r>
              <a:rPr lang="en-US" sz="2800" dirty="0" err="1"/>
              <a:t>rbinom</a:t>
            </a:r>
            <a:r>
              <a:rPr lang="en-US" sz="2800" dirty="0"/>
              <a:t>(</a:t>
            </a:r>
            <a:r>
              <a:rPr lang="en-US" sz="2800" dirty="0" err="1"/>
              <a:t>n,N</a:t>
            </a:r>
            <a:r>
              <a:rPr lang="en-US" sz="2800" dirty="0"/>
              <a:t>,(1-PA)*(1-PB))</a:t>
            </a:r>
          </a:p>
          <a:p>
            <a:r>
              <a:rPr lang="en-US" sz="2800" dirty="0"/>
              <a:t>P=x11+x12+x21+x22</a:t>
            </a:r>
          </a:p>
          <a:p>
            <a:r>
              <a:rPr lang="en-US" sz="2800" dirty="0"/>
              <a:t>P1=(x11+x12)/P</a:t>
            </a:r>
          </a:p>
          <a:p>
            <a:r>
              <a:rPr lang="en-US" sz="2800" dirty="0"/>
              <a:t>P2=(x11+x21)/P</a:t>
            </a:r>
          </a:p>
          <a:p>
            <a:r>
              <a:rPr lang="en-US" sz="2800" dirty="0"/>
              <a:t>D=x11/P-P1*P2</a:t>
            </a:r>
          </a:p>
          <a:p>
            <a:r>
              <a:rPr lang="en-US" sz="2800" dirty="0" err="1"/>
              <a:t>hist</a:t>
            </a:r>
            <a:r>
              <a:rPr lang="en-US" sz="2800" dirty="0"/>
              <a:t>(</a:t>
            </a:r>
            <a:r>
              <a:rPr lang="en-US" sz="2800" dirty="0" err="1"/>
              <a:t>D,main</a:t>
            </a:r>
            <a:r>
              <a:rPr lang="en-US" sz="2800" dirty="0"/>
              <a:t> = paste("N=", N, "and SD=",</a:t>
            </a:r>
            <a:r>
              <a:rPr lang="en-US" sz="2800" dirty="0" err="1"/>
              <a:t>sd</a:t>
            </a:r>
            <a:r>
              <a:rPr lang="en-US" sz="2800" dirty="0"/>
              <a:t>(D)))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7137C3-86F6-0D4E-8C8D-DE9BCB42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2" y="3417570"/>
            <a:ext cx="3661785" cy="320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FDC20E-8D09-1344-A7D0-894894813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5032" y="217170"/>
            <a:ext cx="362712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9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83551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 depends on allele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551" y="1402377"/>
            <a:ext cx="8229600" cy="1630436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Vary even with complete LD</a:t>
            </a:r>
          </a:p>
          <a:p>
            <a:pPr>
              <a:defRPr/>
            </a:pP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</a:t>
            </a:r>
            <a:r>
              <a:rPr lang="en-US" dirty="0" err="1"/>
              <a:t>P</a:t>
            </a:r>
            <a:r>
              <a:rPr lang="en-US" baseline="-25000" dirty="0" err="1"/>
              <a:t>aB</a:t>
            </a:r>
            <a:r>
              <a:rPr lang="en-US" dirty="0"/>
              <a:t>=0</a:t>
            </a:r>
          </a:p>
          <a:p>
            <a:pPr>
              <a:defRPr/>
            </a:pPr>
            <a:r>
              <a:rPr lang="en-US" dirty="0"/>
              <a:t>P</a:t>
            </a:r>
            <a:r>
              <a:rPr lang="en-US" baseline="-25000" dirty="0"/>
              <a:t>AB</a:t>
            </a:r>
            <a:r>
              <a:rPr lang="en-US" dirty="0"/>
              <a:t>=1-P</a:t>
            </a:r>
            <a:r>
              <a:rPr lang="en-US" baseline="-25000" dirty="0"/>
              <a:t>ab</a:t>
            </a:r>
            <a:r>
              <a:rPr lang="en-US" dirty="0"/>
              <a:t>=P</a:t>
            </a:r>
            <a:r>
              <a:rPr lang="en-US" baseline="-25000" dirty="0"/>
              <a:t>A</a:t>
            </a:r>
            <a:r>
              <a:rPr lang="en-US" dirty="0"/>
              <a:t>=P</a:t>
            </a:r>
            <a:r>
              <a:rPr lang="en-US" baseline="-25000" dirty="0"/>
              <a:t>B</a:t>
            </a:r>
            <a:r>
              <a:rPr lang="en-US" dirty="0"/>
              <a:t> </a:t>
            </a:r>
          </a:p>
          <a:p>
            <a:pPr>
              <a:defRPr/>
            </a:pPr>
            <a:r>
              <a:rPr lang="en-US" dirty="0"/>
              <a:t>D=P</a:t>
            </a:r>
            <a:r>
              <a:rPr lang="en-US" baseline="-25000" dirty="0"/>
              <a:t>A</a:t>
            </a:r>
            <a:r>
              <a:rPr lang="en-US" dirty="0"/>
              <a:t>-P</a:t>
            </a:r>
            <a:r>
              <a:rPr lang="en-US" baseline="-25000" dirty="0"/>
              <a:t>A</a:t>
            </a:r>
            <a:r>
              <a:rPr lang="en-US" dirty="0"/>
              <a:t>P</a:t>
            </a:r>
            <a:r>
              <a:rPr lang="en-US" baseline="-25000" dirty="0"/>
              <a:t>A</a:t>
            </a:r>
            <a:r>
              <a:rPr lang="en-US" dirty="0"/>
              <a:t> 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12" y="3657653"/>
            <a:ext cx="6702678" cy="30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70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Property of 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Deviation between observed and expected</a:t>
            </a:r>
          </a:p>
          <a:p>
            <a:r>
              <a:rPr lang="en-US" dirty="0">
                <a:latin typeface="Constantia" charset="0"/>
              </a:rPr>
              <a:t>Extreme values: -0.25 and 0.25</a:t>
            </a:r>
          </a:p>
          <a:p>
            <a:r>
              <a:rPr lang="en-US" dirty="0">
                <a:latin typeface="Constantia" charset="0"/>
              </a:rPr>
              <a:t>Non LD (equilibrium): D=0</a:t>
            </a:r>
          </a:p>
          <a:p>
            <a:r>
              <a:rPr lang="en-US" dirty="0">
                <a:latin typeface="Constantia" charset="0"/>
              </a:rPr>
              <a:t>Dependency on allele frequency</a:t>
            </a:r>
          </a:p>
        </p:txBody>
      </p:sp>
    </p:spTree>
    <p:extLst>
      <p:ext uri="{BB962C8B-B14F-4D97-AF65-F5344CB8AC3E}">
        <p14:creationId xmlns:p14="http://schemas.microsoft.com/office/powerpoint/2010/main" val="12652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2954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Modification of D: D’</a:t>
            </a:r>
            <a:endParaRPr lang="en-US" b="1" baseline="30000" dirty="0">
              <a:solidFill>
                <a:schemeClr val="accent1"/>
              </a:solidFill>
              <a:latin typeface="Calibri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2130810"/>
                <a:ext cx="8229600" cy="359111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Lewontin (1964) proposed standardizing D to the maximum possible value it can take:</a:t>
                </a:r>
              </a:p>
              <a:p>
                <a:r>
                  <a:rPr lang="en-US" dirty="0">
                    <a:latin typeface="Constantia" charset="0"/>
                  </a:rPr>
                  <a:t>D’=D/</a:t>
                </a:r>
                <a:r>
                  <a:rPr lang="en-US" dirty="0" err="1">
                    <a:latin typeface="Constantia" charset="0"/>
                  </a:rPr>
                  <a:t>D</a:t>
                </a:r>
                <a:r>
                  <a:rPr lang="en-US" baseline="-25000" dirty="0" err="1">
                    <a:latin typeface="Constantia" charset="0"/>
                  </a:rPr>
                  <a:t>Max</a:t>
                </a:r>
                <a:r>
                  <a:rPr lang="en-US" dirty="0">
                    <a:latin typeface="Constantia" charset="0"/>
                  </a:rPr>
                  <a:t> </a:t>
                </a:r>
              </a:p>
              <a:p>
                <a:r>
                  <a:rPr lang="en-US" dirty="0" err="1">
                    <a:latin typeface="Constantia" charset="0"/>
                  </a:rPr>
                  <a:t>D</a:t>
                </a:r>
                <a:r>
                  <a:rPr lang="en-US" baseline="-25000" dirty="0" err="1">
                    <a:latin typeface="Constantia" charset="0"/>
                  </a:rPr>
                  <a:t>max</a:t>
                </a:r>
                <a:r>
                  <a:rPr lang="en-US" dirty="0">
                    <a:latin typeface="Constantia" charset="0"/>
                  </a:rPr>
                  <a:t>: 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m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ax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onstantia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onstantia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onstantia" charset="0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baseline="-25000" dirty="0">
                                <a:latin typeface="Constantia" charset="0"/>
                              </a:rPr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if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b="0" i="0" dirty="0" smtClean="0">
                                <a:latin typeface="Constantia" charset="0"/>
                              </a:rPr>
                              <m:t>&lt;0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min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PAPb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PaPB</m:t>
                            </m:r>
                            <m:r>
                              <m:rPr>
                                <m:nor/>
                              </m:rPr>
                              <a:rPr lang="en-US" dirty="0">
                                <a:latin typeface="Constantia" charset="0"/>
                              </a:rPr>
                              <m:t>)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FF0000"/>
                  </a:solidFill>
                  <a:latin typeface="Constantia" charset="0"/>
                </a:endParaRPr>
              </a:p>
              <a:p>
                <a:r>
                  <a:rPr lang="en-US" dirty="0">
                    <a:latin typeface="Constantia" charset="0"/>
                  </a:rPr>
                  <a:t>Range of D’: 0 to 1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2130810"/>
                <a:ext cx="8229600" cy="3591117"/>
              </a:xfrm>
              <a:blipFill>
                <a:blip r:embed="rId2"/>
                <a:stretch>
                  <a:fillRect l="-4931" t="-22615" b="-53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24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65335" y="0"/>
            <a:ext cx="8229600" cy="10445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Example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590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.6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.4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.7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.3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90800" y="2684463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type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Observed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766455" y="4970462"/>
            <a:ext cx="4114800" cy="18875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	=P</a:t>
            </a:r>
            <a:r>
              <a:rPr lang="en-US" sz="3200" baseline="-25000" dirty="0"/>
              <a:t>AB</a:t>
            </a:r>
            <a:r>
              <a:rPr lang="en-US" sz="3200" dirty="0"/>
              <a:t>-P</a:t>
            </a:r>
            <a:r>
              <a:rPr lang="en-US" sz="3200" baseline="-25000" dirty="0"/>
              <a:t>A</a:t>
            </a:r>
            <a:r>
              <a:rPr lang="en-US" sz="3200" dirty="0"/>
              <a:t>P</a:t>
            </a:r>
            <a:r>
              <a:rPr lang="en-US" sz="3200" baseline="-25000" dirty="0"/>
              <a:t>B </a:t>
            </a:r>
            <a:r>
              <a:rPr lang="en-US" sz="3200" dirty="0"/>
              <a:t>= 0.08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/>
              <a:t>D</a:t>
            </a:r>
            <a:r>
              <a:rPr lang="en-US" sz="3200" baseline="-25000" dirty="0" err="1"/>
              <a:t>max</a:t>
            </a:r>
            <a:r>
              <a:rPr lang="en-US" sz="3200" dirty="0"/>
              <a:t>=min (</a:t>
            </a:r>
            <a:r>
              <a:rPr lang="en-US" sz="3200" dirty="0" err="1"/>
              <a:t>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, </a:t>
            </a:r>
            <a:r>
              <a:rPr lang="en-US" sz="3200" dirty="0" err="1"/>
              <a:t>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=min(.6x.3, .4x.7)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=0.18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90800" y="3827463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equilibrium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0.42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0.28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0.12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Difference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502693-7454-6941-8571-9F72FBCAB3F0}"/>
              </a:ext>
            </a:extLst>
          </p:cNvPr>
          <p:cNvSpPr txBox="1">
            <a:spLocks/>
          </p:cNvSpPr>
          <p:nvPr/>
        </p:nvSpPr>
        <p:spPr>
          <a:xfrm>
            <a:off x="6982691" y="4970462"/>
            <a:ext cx="4114800" cy="1887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D’=D/</a:t>
            </a:r>
            <a:r>
              <a:rPr lang="en-US" sz="3200" dirty="0" err="1"/>
              <a:t>D</a:t>
            </a:r>
            <a:r>
              <a:rPr lang="en-US" sz="3200" baseline="-25000" dirty="0" err="1"/>
              <a:t>max</a:t>
            </a:r>
            <a:r>
              <a:rPr lang="en-US" sz="3200" dirty="0"/>
              <a:t>=0.08/0.18=0.44</a:t>
            </a:r>
          </a:p>
        </p:txBody>
      </p:sp>
    </p:spTree>
    <p:extLst>
      <p:ext uri="{BB962C8B-B14F-4D97-AF65-F5344CB8AC3E}">
        <p14:creationId xmlns:p14="http://schemas.microsoft.com/office/powerpoint/2010/main" val="33818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65335" y="0"/>
            <a:ext cx="8229600" cy="10445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Example (switch A and a)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354866"/>
              </p:ext>
            </p:extLst>
          </p:nvPr>
        </p:nvGraphicFramePr>
        <p:xfrm>
          <a:off x="2590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.6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.4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.7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.3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86566"/>
              </p:ext>
            </p:extLst>
          </p:nvPr>
        </p:nvGraphicFramePr>
        <p:xfrm>
          <a:off x="2590800" y="2684463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type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Observed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34836" y="4970462"/>
            <a:ext cx="4114800" cy="18875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	=P</a:t>
            </a:r>
            <a:r>
              <a:rPr lang="en-US" sz="3200" baseline="-25000" dirty="0"/>
              <a:t>AB</a:t>
            </a:r>
            <a:r>
              <a:rPr lang="en-US" sz="3200" dirty="0"/>
              <a:t>-P</a:t>
            </a:r>
            <a:r>
              <a:rPr lang="en-US" sz="3200" baseline="-25000" dirty="0"/>
              <a:t>A</a:t>
            </a:r>
            <a:r>
              <a:rPr lang="en-US" sz="3200" dirty="0"/>
              <a:t>P</a:t>
            </a:r>
            <a:r>
              <a:rPr lang="en-US" sz="3200" baseline="-25000" dirty="0"/>
              <a:t>B </a:t>
            </a:r>
            <a:r>
              <a:rPr lang="en-US" sz="3200" dirty="0"/>
              <a:t>= -0.08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/>
              <a:t>D</a:t>
            </a:r>
            <a:r>
              <a:rPr lang="en-US" sz="3200" baseline="-25000" dirty="0" err="1"/>
              <a:t>max</a:t>
            </a:r>
            <a:r>
              <a:rPr lang="en-US" sz="3200" dirty="0"/>
              <a:t>=max (-P</a:t>
            </a:r>
            <a:r>
              <a:rPr lang="en-US" sz="3200" baseline="-25000" dirty="0"/>
              <a:t>A</a:t>
            </a:r>
            <a:r>
              <a:rPr lang="en-US" sz="3200" dirty="0"/>
              <a:t>P</a:t>
            </a:r>
            <a:r>
              <a:rPr lang="en-US" sz="3200" baseline="-25000" dirty="0"/>
              <a:t>B</a:t>
            </a:r>
            <a:r>
              <a:rPr lang="en-US" sz="3200" dirty="0"/>
              <a:t>, -</a:t>
            </a:r>
            <a:r>
              <a:rPr lang="en-US" sz="3200" dirty="0" err="1"/>
              <a:t>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=max(-.4x.7, -.6x.3)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=-0.18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90800" y="3827463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equilibrium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0.42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0.28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0.12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Difference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502693-7454-6941-8571-9F72FBCAB3F0}"/>
              </a:ext>
            </a:extLst>
          </p:cNvPr>
          <p:cNvSpPr txBox="1">
            <a:spLocks/>
          </p:cNvSpPr>
          <p:nvPr/>
        </p:nvSpPr>
        <p:spPr>
          <a:xfrm>
            <a:off x="6026726" y="4970462"/>
            <a:ext cx="5777347" cy="18875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/>
              <a:t>D’=D/</a:t>
            </a:r>
            <a:r>
              <a:rPr lang="en-US" sz="3200" dirty="0" err="1"/>
              <a:t>D</a:t>
            </a:r>
            <a:r>
              <a:rPr lang="en-US" sz="3200" baseline="-25000" dirty="0" err="1"/>
              <a:t>max</a:t>
            </a:r>
            <a:r>
              <a:rPr lang="en-US" sz="3200" dirty="0"/>
              <a:t>=-0.08/-0.18=0.44</a:t>
            </a:r>
          </a:p>
        </p:txBody>
      </p:sp>
    </p:spTree>
    <p:extLst>
      <p:ext uri="{BB962C8B-B14F-4D97-AF65-F5344CB8AC3E}">
        <p14:creationId xmlns:p14="http://schemas.microsoft.com/office/powerpoint/2010/main" val="35899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447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R</a:t>
            </a:r>
            <a:r>
              <a:rPr lang="en-US" b="1" baseline="30000" dirty="0">
                <a:solidFill>
                  <a:schemeClr val="accent1"/>
                </a:solidFill>
                <a:latin typeface="Calibri" charset="0"/>
              </a:rPr>
              <a:t>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866900" y="1755570"/>
            <a:ext cx="8229600" cy="3948545"/>
          </a:xfrm>
        </p:spPr>
        <p:txBody>
          <a:bodyPr/>
          <a:lstStyle/>
          <a:p>
            <a:r>
              <a:rPr lang="en-US" dirty="0"/>
              <a:t>Hill and Robertson (1968) proposed the following measure of linkage disequilibrium:</a:t>
            </a:r>
          </a:p>
          <a:p>
            <a:r>
              <a:rPr lang="en-US" dirty="0">
                <a:latin typeface="Constantia" charset="0"/>
              </a:rPr>
              <a:t>r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 (</a:t>
            </a:r>
            <a:r>
              <a:rPr lang="el-GR" dirty="0">
                <a:latin typeface="Constantia" charset="0"/>
              </a:rPr>
              <a:t>Δ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)=D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/(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)</a:t>
            </a:r>
          </a:p>
          <a:p>
            <a:r>
              <a:rPr lang="en-US" dirty="0">
                <a:latin typeface="Constantia" charset="0"/>
              </a:rPr>
              <a:t>Square makes positive</a:t>
            </a:r>
          </a:p>
          <a:p>
            <a:r>
              <a:rPr lang="en-US" dirty="0">
                <a:latin typeface="Constantia" charset="0"/>
              </a:rPr>
              <a:t>The product of allele frequency creates penalty for 50% allele frequency.</a:t>
            </a:r>
          </a:p>
          <a:p>
            <a:r>
              <a:rPr lang="en-US" dirty="0">
                <a:latin typeface="Constantia" charset="0"/>
              </a:rPr>
              <a:t>Range: 0 to 1</a:t>
            </a:r>
          </a:p>
        </p:txBody>
      </p:sp>
    </p:spTree>
    <p:extLst>
      <p:ext uri="{BB962C8B-B14F-4D97-AF65-F5344CB8AC3E}">
        <p14:creationId xmlns:p14="http://schemas.microsoft.com/office/powerpoint/2010/main" val="42561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14478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Summary of LD statistics</a:t>
            </a:r>
            <a:endParaRPr lang="en-US" b="1" baseline="30000" dirty="0">
              <a:solidFill>
                <a:schemeClr val="accent1"/>
              </a:solidFill>
              <a:latin typeface="Calibri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C7A24FD-74E3-864F-8223-4D2BCE1BE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578285"/>
              </p:ext>
            </p:extLst>
          </p:nvPr>
        </p:nvGraphicFramePr>
        <p:xfrm>
          <a:off x="838200" y="1825624"/>
          <a:ext cx="10515600" cy="4260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2312004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4377984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80274364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6088862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908787234"/>
                    </a:ext>
                  </a:extLst>
                </a:gridCol>
              </a:tblGrid>
              <a:tr h="60302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</a:t>
                      </a:r>
                      <a:r>
                        <a:rPr lang="en-US" sz="2400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921890"/>
                  </a:ext>
                </a:extLst>
              </a:tr>
              <a:tr h="6030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Statistical test (e.g. X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</a:t>
                      </a:r>
                      <a:r>
                        <a:rPr lang="en-US" sz="2400" baseline="-25000" dirty="0"/>
                        <a:t>AB</a:t>
                      </a:r>
                      <a:r>
                        <a:rPr lang="en-US" sz="2400" dirty="0"/>
                        <a:t>-P</a:t>
                      </a:r>
                      <a:r>
                        <a:rPr lang="en-US" sz="2400" baseline="-25000" dirty="0"/>
                        <a:t>A</a:t>
                      </a:r>
                      <a:r>
                        <a:rPr lang="en-US" sz="2400" dirty="0"/>
                        <a:t>P</a:t>
                      </a:r>
                      <a:r>
                        <a:rPr lang="en-US" sz="2400" baseline="-250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D/</a:t>
                      </a:r>
                      <a:r>
                        <a:rPr lang="en-US" sz="2400" dirty="0" err="1"/>
                        <a:t>D</a:t>
                      </a:r>
                      <a:r>
                        <a:rPr lang="en-US" sz="2400" baseline="-25000" dirty="0" err="1"/>
                        <a:t>Max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onstantia" charset="0"/>
                        </a:rPr>
                        <a:t>D</a:t>
                      </a:r>
                      <a:r>
                        <a:rPr lang="en-US" sz="2400" baseline="30000" dirty="0">
                          <a:latin typeface="Constantia" charset="0"/>
                        </a:rPr>
                        <a:t>2</a:t>
                      </a:r>
                      <a:r>
                        <a:rPr lang="en-US" sz="2400" dirty="0">
                          <a:latin typeface="Constantia" charset="0"/>
                        </a:rPr>
                        <a:t>/(</a:t>
                      </a:r>
                      <a:r>
                        <a:rPr lang="en-US" sz="2400" dirty="0" err="1">
                          <a:latin typeface="Constantia" charset="0"/>
                        </a:rPr>
                        <a:t>P</a:t>
                      </a:r>
                      <a:r>
                        <a:rPr lang="en-US" sz="2400" baseline="-25000" dirty="0" err="1">
                          <a:latin typeface="Constantia" charset="0"/>
                        </a:rPr>
                        <a:t>A</a:t>
                      </a:r>
                      <a:r>
                        <a:rPr lang="en-US" sz="2400" dirty="0" err="1">
                          <a:latin typeface="Constantia" charset="0"/>
                        </a:rPr>
                        <a:t>P</a:t>
                      </a:r>
                      <a:r>
                        <a:rPr lang="en-US" sz="2400" baseline="-25000" dirty="0" err="1">
                          <a:latin typeface="Constantia" charset="0"/>
                        </a:rPr>
                        <a:t>B</a:t>
                      </a:r>
                      <a:r>
                        <a:rPr lang="en-US" sz="2400" dirty="0" err="1">
                          <a:latin typeface="Constantia" charset="0"/>
                        </a:rPr>
                        <a:t>P</a:t>
                      </a:r>
                      <a:r>
                        <a:rPr lang="en-US" sz="2400" baseline="-25000" dirty="0" err="1">
                          <a:latin typeface="Constantia" charset="0"/>
                        </a:rPr>
                        <a:t>a</a:t>
                      </a:r>
                      <a:r>
                        <a:rPr lang="en-US" sz="2400" dirty="0" err="1">
                          <a:latin typeface="Constantia" charset="0"/>
                        </a:rPr>
                        <a:t>P</a:t>
                      </a:r>
                      <a:r>
                        <a:rPr lang="en-US" sz="2400" baseline="-25000" dirty="0" err="1">
                          <a:latin typeface="Constantia" charset="0"/>
                        </a:rPr>
                        <a:t>b</a:t>
                      </a:r>
                      <a:r>
                        <a:rPr lang="en-US" sz="2400" dirty="0">
                          <a:latin typeface="Constantia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104027"/>
                  </a:ext>
                </a:extLst>
              </a:tr>
              <a:tr h="6030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at equilibrium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23188"/>
                  </a:ext>
                </a:extLst>
              </a:tr>
              <a:tr h="6030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 at complete 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-0.25 or 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36154"/>
                  </a:ext>
                </a:extLst>
              </a:tr>
              <a:tr h="104084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Disadvantage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onstant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Constantia" charset="0"/>
                        </a:rPr>
                        <a:t>Dependency on allele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Penalty on neutral loci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07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011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Causes of LD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nstantia" charset="0"/>
              </a:rPr>
              <a:t>Linkage</a:t>
            </a:r>
          </a:p>
          <a:p>
            <a:r>
              <a:rPr lang="en-US" dirty="0">
                <a:solidFill>
                  <a:srgbClr val="FF0000"/>
                </a:solidFill>
                <a:latin typeface="Constantia" charset="0"/>
              </a:rPr>
              <a:t>Mutation</a:t>
            </a:r>
          </a:p>
          <a:p>
            <a:r>
              <a:rPr lang="en-US" dirty="0">
                <a:latin typeface="Constantia" charset="0"/>
              </a:rPr>
              <a:t>Selection</a:t>
            </a:r>
          </a:p>
          <a:p>
            <a:r>
              <a:rPr lang="en-US" dirty="0">
                <a:latin typeface="Constantia" charset="0"/>
              </a:rPr>
              <a:t>Inbreeding</a:t>
            </a:r>
          </a:p>
          <a:p>
            <a:r>
              <a:rPr lang="en-US" dirty="0">
                <a:latin typeface="Constantia" charset="0"/>
              </a:rPr>
              <a:t>Genetic drift</a:t>
            </a:r>
          </a:p>
          <a:p>
            <a:r>
              <a:rPr lang="en-US" dirty="0">
                <a:latin typeface="Constantia" charset="0"/>
              </a:rPr>
              <a:t>Gene flow/admixture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C34FA7-0BF5-C840-8037-0061333BD433}"/>
              </a:ext>
            </a:extLst>
          </p:cNvPr>
          <p:cNvSpPr/>
          <p:nvPr/>
        </p:nvSpPr>
        <p:spPr>
          <a:xfrm>
            <a:off x="6558250" y="3701534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Spurious association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1BCA6E-1E3C-E245-912B-B367B2F39792}"/>
              </a:ext>
            </a:extLst>
          </p:cNvPr>
          <p:cNvSpPr/>
          <p:nvPr/>
        </p:nvSpPr>
        <p:spPr>
          <a:xfrm>
            <a:off x="6558250" y="2193945"/>
            <a:ext cx="1868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True association</a:t>
            </a:r>
            <a:endParaRPr lang="en-US" dirty="0">
              <a:effectLst/>
              <a:latin typeface="Helvetica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422A99-C95B-E444-B6F0-2A162A2C23B2}"/>
              </a:ext>
            </a:extLst>
          </p:cNvPr>
          <p:cNvCxnSpPr>
            <a:cxnSpLocks/>
          </p:cNvCxnSpPr>
          <p:nvPr/>
        </p:nvCxnSpPr>
        <p:spPr>
          <a:xfrm>
            <a:off x="636814" y="2792186"/>
            <a:ext cx="921475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24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>
                <a:latin typeface="Constantia" charset="0"/>
              </a:rPr>
              <a:t>Hardy-Weinberg </a:t>
            </a:r>
            <a:r>
              <a:rPr lang="en-US" dirty="0">
                <a:latin typeface="Constantia" charset="0"/>
              </a:rPr>
              <a:t>principle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>
                <a:latin typeface="Constantia" charset="0"/>
              </a:rPr>
              <a:t>D </a:t>
            </a:r>
          </a:p>
          <a:p>
            <a:pPr lvl="1"/>
            <a:r>
              <a:rPr lang="en-US" dirty="0">
                <a:latin typeface="Constantia" charset="0"/>
              </a:rPr>
              <a:t>D’</a:t>
            </a:r>
          </a:p>
          <a:p>
            <a:pPr lvl="1"/>
            <a:r>
              <a:rPr lang="en-US" dirty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>
                <a:latin typeface="Constantia" charset="0"/>
              </a:rPr>
              <a:t>LD decay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9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6965" y="1"/>
            <a:ext cx="8229600" cy="882869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Mutation and selection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08635" y="88287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84881" y="88286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8635" y="13445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484883" y="134453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08635" y="18062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84883" y="180620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08635" y="304642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84883" y="304642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08635" y="350808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84883" y="3508085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708635" y="396975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A____q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484883" y="3969750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708635" y="520997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84883" y="520997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08635" y="5671636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84883" y="5671636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08635" y="613330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A____</a:t>
            </a:r>
            <a:r>
              <a:rPr lang="en-US" sz="2400" b="1" dirty="0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4883" y="6133301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949669" y="882870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49668" y="3046420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49667" y="5209970"/>
            <a:ext cx="2385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 3</a:t>
            </a:r>
          </a:p>
        </p:txBody>
      </p:sp>
      <p:sp>
        <p:nvSpPr>
          <p:cNvPr id="25" name="Explosion 2 24"/>
          <p:cNvSpPr/>
          <p:nvPr/>
        </p:nvSpPr>
        <p:spPr>
          <a:xfrm>
            <a:off x="7888012" y="725214"/>
            <a:ext cx="2496210" cy="936210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>
                <a:solidFill>
                  <a:srgbClr val="FF0000"/>
                </a:solidFill>
              </a:rPr>
              <a:t>mutation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4882" y="882869"/>
            <a:ext cx="1403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A____q</a:t>
            </a:r>
            <a:endParaRPr lang="en-US" sz="2400" dirty="0"/>
          </a:p>
        </p:txBody>
      </p:sp>
      <p:sp>
        <p:nvSpPr>
          <p:cNvPr id="27" name="Heart 26"/>
          <p:cNvSpPr/>
          <p:nvPr/>
        </p:nvSpPr>
        <p:spPr>
          <a:xfrm>
            <a:off x="8261130" y="3234419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Selection</a:t>
            </a:r>
          </a:p>
        </p:txBody>
      </p:sp>
      <p:sp>
        <p:nvSpPr>
          <p:cNvPr id="28" name="Heart 27"/>
          <p:cNvSpPr/>
          <p:nvPr/>
        </p:nvSpPr>
        <p:spPr>
          <a:xfrm>
            <a:off x="8229600" y="5440802"/>
            <a:ext cx="1813034" cy="1196995"/>
          </a:xfrm>
          <a:prstGeom prst="heart">
            <a:avLst/>
          </a:prstGeom>
          <a:solidFill>
            <a:srgbClr val="FF6A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Selection</a:t>
            </a:r>
          </a:p>
        </p:txBody>
      </p:sp>
    </p:spTree>
    <p:extLst>
      <p:ext uri="{BB962C8B-B14F-4D97-AF65-F5344CB8AC3E}">
        <p14:creationId xmlns:p14="http://schemas.microsoft.com/office/powerpoint/2010/main" val="23982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 animBg="1"/>
      <p:bldP spid="26" grpId="0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028" y="1432385"/>
            <a:ext cx="10417915" cy="4821458"/>
          </a:xfrm>
        </p:spPr>
        <p:txBody>
          <a:bodyPr>
            <a:noAutofit/>
          </a:bodyPr>
          <a:lstStyle/>
          <a:p>
            <a:r>
              <a:rPr lang="en-US" sz="3200" dirty="0"/>
              <a:t>c: recombination rate</a:t>
            </a:r>
          </a:p>
          <a:p>
            <a:r>
              <a:rPr lang="en-US" sz="3200" dirty="0"/>
              <a:t>D</a:t>
            </a:r>
            <a:r>
              <a:rPr lang="en-US" sz="3200" baseline="-25000" dirty="0"/>
              <a:t>t</a:t>
            </a:r>
            <a:r>
              <a:rPr lang="en-US" sz="3200" dirty="0"/>
              <a:t>=D</a:t>
            </a:r>
            <a:r>
              <a:rPr lang="en-US" sz="3200" baseline="-25000" dirty="0"/>
              <a:t>0</a:t>
            </a:r>
            <a:r>
              <a:rPr lang="en-US" sz="3200" dirty="0"/>
              <a:t>(1-c)</a:t>
            </a:r>
            <a:r>
              <a:rPr lang="en-US" sz="3200" baseline="30000" dirty="0"/>
              <a:t>t</a:t>
            </a:r>
          </a:p>
          <a:p>
            <a:r>
              <a:rPr lang="en-US" sz="3200" dirty="0"/>
              <a:t>t=log(D</a:t>
            </a:r>
            <a:r>
              <a:rPr lang="en-US" sz="3200" baseline="-25000" dirty="0"/>
              <a:t>t</a:t>
            </a:r>
            <a:r>
              <a:rPr lang="en-US" sz="3200" dirty="0"/>
              <a:t>/D</a:t>
            </a:r>
            <a:r>
              <a:rPr lang="en-US" sz="3200" baseline="-25000" dirty="0"/>
              <a:t>0</a:t>
            </a:r>
            <a:r>
              <a:rPr lang="en-US" sz="3200" dirty="0"/>
              <a:t>)/log(1-c)</a:t>
            </a:r>
          </a:p>
          <a:p>
            <a:r>
              <a:rPr lang="en-US" sz="3200" dirty="0"/>
              <a:t>if c=10%, it takes 6.5 generation for D to be cut in half</a:t>
            </a:r>
          </a:p>
          <a:p>
            <a:r>
              <a:rPr lang="en-US" sz="3200" dirty="0"/>
              <a:t>1Mb=1cM, </a:t>
            </a:r>
          </a:p>
          <a:p>
            <a:r>
              <a:rPr lang="en-US" sz="3200" dirty="0"/>
              <a:t>if two SNPs 100kb apart,</a:t>
            </a:r>
          </a:p>
          <a:p>
            <a:r>
              <a:rPr lang="en-US" sz="3200" dirty="0"/>
              <a:t>c=1% / 10 = 0.001</a:t>
            </a:r>
          </a:p>
          <a:p>
            <a:r>
              <a:rPr lang="en-US" sz="3200" dirty="0"/>
              <a:t>It takes 693 generations for D to be cut in half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6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Change in D over time</a:t>
            </a:r>
          </a:p>
        </p:txBody>
      </p:sp>
    </p:spTree>
    <p:extLst>
      <p:ext uri="{BB962C8B-B14F-4D97-AF65-F5344CB8AC3E}">
        <p14:creationId xmlns:p14="http://schemas.microsoft.com/office/powerpoint/2010/main" val="70084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1" y="97562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Change in D over time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900" y="760344"/>
            <a:ext cx="6159500" cy="6172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52262" y="4826434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45478" y="2729356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.01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5509" y="423698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.05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85093" y="519576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c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.25</a:t>
            </a:r>
            <a:endParaRPr lang="en-US" dirty="0">
              <a:solidFill>
                <a:prstClr val="black"/>
              </a:solidFill>
              <a:latin typeface="Canda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7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7655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Human out of Africa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66" y="1947234"/>
            <a:ext cx="8128000" cy="382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48601" y="5870095"/>
            <a:ext cx="812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arstechnica.com</a:t>
            </a:r>
            <a:r>
              <a:rPr lang="en-US" sz="1400" dirty="0"/>
              <a:t>/science/2015/12/the-human-migration-out-of-</a:t>
            </a:r>
            <a:r>
              <a:rPr lang="en-US" sz="1400" dirty="0" err="1"/>
              <a:t>africa</a:t>
            </a:r>
            <a:r>
              <a:rPr lang="en-US" sz="1400" dirty="0"/>
              <a:t>-left-its-mark-in-mutations/</a:t>
            </a:r>
          </a:p>
        </p:txBody>
      </p:sp>
    </p:spTree>
    <p:extLst>
      <p:ext uri="{BB962C8B-B14F-4D97-AF65-F5344CB8AC3E}">
        <p14:creationId xmlns:p14="http://schemas.microsoft.com/office/powerpoint/2010/main" val="1435644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Screen Shot 2013-09-16 at 3.50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82664"/>
            <a:ext cx="7412038" cy="587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305800" cy="982663"/>
          </a:xfrm>
          <a:extLst/>
        </p:spPr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LD decay over distance</a:t>
            </a:r>
          </a:p>
        </p:txBody>
      </p:sp>
    </p:spTree>
    <p:extLst>
      <p:ext uri="{BB962C8B-B14F-4D97-AF65-F5344CB8AC3E}">
        <p14:creationId xmlns:p14="http://schemas.microsoft.com/office/powerpoint/2010/main" val="1196131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06826F-C829-4046-BCAB-F2B69AFDA473}"/>
              </a:ext>
            </a:extLst>
          </p:cNvPr>
          <p:cNvSpPr/>
          <p:nvPr/>
        </p:nvSpPr>
        <p:spPr>
          <a:xfrm>
            <a:off x="4777529" y="4325816"/>
            <a:ext cx="6450036" cy="151931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387929"/>
            <a:ext cx="11402291" cy="982663"/>
          </a:xfrm>
          <a:extLst/>
        </p:spPr>
        <p:txBody>
          <a:bodyPr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HW equilibrium, Linkage equilibrium and Linkage disequilibrium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4544B-9FCE-EF48-9A09-5479AEDD6232}"/>
              </a:ext>
            </a:extLst>
          </p:cNvPr>
          <p:cNvSpPr/>
          <p:nvPr/>
        </p:nvSpPr>
        <p:spPr>
          <a:xfrm>
            <a:off x="129009" y="3341103"/>
            <a:ext cx="2286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Single locus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F91EC6-13AF-BF46-8955-3C7E1BBBA098}"/>
              </a:ext>
            </a:extLst>
          </p:cNvPr>
          <p:cNvSpPr/>
          <p:nvPr/>
        </p:nvSpPr>
        <p:spPr>
          <a:xfrm>
            <a:off x="129009" y="4878958"/>
            <a:ext cx="27182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Multiple locus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DF3FDF-842E-634E-9000-B8E2A81DDB84}"/>
              </a:ext>
            </a:extLst>
          </p:cNvPr>
          <p:cNvSpPr/>
          <p:nvPr/>
        </p:nvSpPr>
        <p:spPr>
          <a:xfrm>
            <a:off x="2980859" y="2474433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HWE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5A126-57B9-4149-9976-34B836C94AFE}"/>
              </a:ext>
            </a:extLst>
          </p:cNvPr>
          <p:cNvSpPr/>
          <p:nvPr/>
        </p:nvSpPr>
        <p:spPr>
          <a:xfrm>
            <a:off x="5640932" y="2423572"/>
            <a:ext cx="651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LE</a:t>
            </a:r>
            <a:endParaRPr lang="en-US" sz="3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86FE60-37B5-3C4D-8F5A-00CC40E42474}"/>
              </a:ext>
            </a:extLst>
          </p:cNvPr>
          <p:cNvSpPr/>
          <p:nvPr/>
        </p:nvSpPr>
        <p:spPr>
          <a:xfrm>
            <a:off x="9720263" y="2468590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LD</a:t>
            </a:r>
            <a:endParaRPr lang="en-US" sz="3200" dirty="0"/>
          </a:p>
        </p:txBody>
      </p:sp>
      <p:sp>
        <p:nvSpPr>
          <p:cNvPr id="4" name="Multiply 3">
            <a:extLst>
              <a:ext uri="{FF2B5EF4-FFF2-40B4-BE49-F238E27FC236}">
                <a16:creationId xmlns:a16="http://schemas.microsoft.com/office/drawing/2014/main" id="{D66E72E3-AE77-9F47-9769-818B894C3668}"/>
              </a:ext>
            </a:extLst>
          </p:cNvPr>
          <p:cNvSpPr/>
          <p:nvPr/>
        </p:nvSpPr>
        <p:spPr>
          <a:xfrm>
            <a:off x="5606284" y="3225966"/>
            <a:ext cx="720436" cy="81504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F837B39B-BCF3-4240-9AA7-D63BF205B7FB}"/>
              </a:ext>
            </a:extLst>
          </p:cNvPr>
          <p:cNvSpPr/>
          <p:nvPr/>
        </p:nvSpPr>
        <p:spPr>
          <a:xfrm>
            <a:off x="9719896" y="3244230"/>
            <a:ext cx="720436" cy="815048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58890E-E7C9-B744-AAF8-564B0ED9DCFC}"/>
              </a:ext>
            </a:extLst>
          </p:cNvPr>
          <p:cNvSpPr/>
          <p:nvPr/>
        </p:nvSpPr>
        <p:spPr>
          <a:xfrm>
            <a:off x="2980860" y="4971639"/>
            <a:ext cx="1602133" cy="399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  <a:r>
              <a:rPr lang="en-US" sz="2800" baseline="-25000" dirty="0"/>
              <a:t>AB</a:t>
            </a:r>
            <a:r>
              <a:rPr lang="en-US" sz="2800" dirty="0"/>
              <a:t>=P</a:t>
            </a:r>
            <a:r>
              <a:rPr lang="en-US" sz="2800" baseline="-25000" dirty="0"/>
              <a:t>A</a:t>
            </a:r>
            <a:r>
              <a:rPr lang="en-US" sz="2800" dirty="0"/>
              <a:t>P</a:t>
            </a:r>
            <a:r>
              <a:rPr lang="en-US" sz="2800" baseline="-25000" dirty="0"/>
              <a:t>B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C0C3A2-8150-B14C-8E82-4EFA0B7B4C01}"/>
              </a:ext>
            </a:extLst>
          </p:cNvPr>
          <p:cNvSpPr/>
          <p:nvPr/>
        </p:nvSpPr>
        <p:spPr>
          <a:xfrm>
            <a:off x="6844994" y="4586569"/>
            <a:ext cx="1933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nstantia" charset="0"/>
              </a:rPr>
              <a:t>LD Decay</a:t>
            </a:r>
            <a:endParaRPr lang="en-US" sz="32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41FE9F-6C0D-5641-AB76-FC3E2D7843AC}"/>
              </a:ext>
            </a:extLst>
          </p:cNvPr>
          <p:cNvCxnSpPr>
            <a:cxnSpLocks/>
          </p:cNvCxnSpPr>
          <p:nvPr/>
        </p:nvCxnSpPr>
        <p:spPr>
          <a:xfrm flipH="1">
            <a:off x="6866381" y="5171344"/>
            <a:ext cx="19854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A3ACFB9-8128-6A42-B292-C77DE9D92A1D}"/>
              </a:ext>
            </a:extLst>
          </p:cNvPr>
          <p:cNvSpPr/>
          <p:nvPr/>
        </p:nvSpPr>
        <p:spPr>
          <a:xfrm>
            <a:off x="2980858" y="3341102"/>
            <a:ext cx="13600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Constantia" charset="0"/>
              </a:rPr>
              <a:t>P</a:t>
            </a:r>
            <a:r>
              <a:rPr lang="en-US" sz="3200" baseline="-25000" dirty="0">
                <a:latin typeface="Constantia" charset="0"/>
              </a:rPr>
              <a:t>AA</a:t>
            </a:r>
            <a:r>
              <a:rPr lang="en-US" sz="3200" dirty="0">
                <a:latin typeface="Constantia" charset="0"/>
              </a:rPr>
              <a:t>=P</a:t>
            </a:r>
            <a:r>
              <a:rPr lang="en-US" sz="3200" baseline="30000" dirty="0">
                <a:latin typeface="Constantia" charset="0"/>
              </a:rPr>
              <a:t>2</a:t>
            </a:r>
            <a:endParaRPr lang="en-US" sz="3200" baseline="30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3874F2-C0A5-E947-B30F-40CD4EC97EBC}"/>
              </a:ext>
            </a:extLst>
          </p:cNvPr>
          <p:cNvSpPr/>
          <p:nvPr/>
        </p:nvSpPr>
        <p:spPr>
          <a:xfrm>
            <a:off x="8988545" y="4971639"/>
            <a:ext cx="1980048" cy="399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  <a:r>
              <a:rPr lang="en-US" sz="2800" baseline="-25000" dirty="0"/>
              <a:t>AB</a:t>
            </a:r>
            <a:r>
              <a:rPr lang="en-US" sz="2800" dirty="0"/>
              <a:t>!=P</a:t>
            </a:r>
            <a:r>
              <a:rPr lang="en-US" sz="2800" baseline="-25000" dirty="0"/>
              <a:t>A</a:t>
            </a:r>
            <a:r>
              <a:rPr lang="en-US" sz="2800" dirty="0"/>
              <a:t>P</a:t>
            </a:r>
            <a:r>
              <a:rPr lang="en-US" sz="2800" baseline="-25000" dirty="0"/>
              <a:t>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9A64C2-ABF3-1440-B88A-4B1612F010B7}"/>
              </a:ext>
            </a:extLst>
          </p:cNvPr>
          <p:cNvSpPr/>
          <p:nvPr/>
        </p:nvSpPr>
        <p:spPr>
          <a:xfrm>
            <a:off x="4998325" y="4971639"/>
            <a:ext cx="1636782" cy="3994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</a:t>
            </a:r>
            <a:r>
              <a:rPr lang="en-US" sz="2800" baseline="-25000" dirty="0"/>
              <a:t>AB</a:t>
            </a:r>
            <a:r>
              <a:rPr lang="en-US" sz="2800" dirty="0"/>
              <a:t>=P</a:t>
            </a:r>
            <a:r>
              <a:rPr lang="en-US" sz="2800" baseline="-25000" dirty="0"/>
              <a:t>A</a:t>
            </a:r>
            <a:r>
              <a:rPr lang="en-US" sz="2800" dirty="0"/>
              <a:t>P</a:t>
            </a:r>
            <a:r>
              <a:rPr lang="en-US" sz="2800" baseline="-25000" dirty="0"/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B5FC5CE-43FD-534A-A518-97F63426A731}"/>
              </a:ext>
            </a:extLst>
          </p:cNvPr>
          <p:cNvSpPr/>
          <p:nvPr/>
        </p:nvSpPr>
        <p:spPr>
          <a:xfrm>
            <a:off x="4777529" y="5851275"/>
            <a:ext cx="6450036" cy="5786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3A7C5B-EF61-9C4A-A172-740A4B3AEBE0}"/>
              </a:ext>
            </a:extLst>
          </p:cNvPr>
          <p:cNvSpPr/>
          <p:nvPr/>
        </p:nvSpPr>
        <p:spPr>
          <a:xfrm>
            <a:off x="8523235" y="5430531"/>
            <a:ext cx="2704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onstantia" charset="0"/>
              </a:rPr>
              <a:t>Same chromosome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1EA1AC-171C-9240-9A34-488D48500A58}"/>
              </a:ext>
            </a:extLst>
          </p:cNvPr>
          <p:cNvSpPr/>
          <p:nvPr/>
        </p:nvSpPr>
        <p:spPr>
          <a:xfrm>
            <a:off x="8027166" y="599001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onstantia" charset="0"/>
              </a:rPr>
              <a:t>different chromosome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0E02A-C43C-B542-93BD-BA39C54D6E13}"/>
              </a:ext>
            </a:extLst>
          </p:cNvPr>
          <p:cNvSpPr/>
          <p:nvPr/>
        </p:nvSpPr>
        <p:spPr>
          <a:xfrm rot="16200000">
            <a:off x="10398868" y="5146245"/>
            <a:ext cx="2225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onstantia" charset="0"/>
              </a:rPr>
              <a:t>Association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24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1" grpId="0"/>
      <p:bldP spid="22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2980" y="1814657"/>
            <a:ext cx="7408333" cy="4738797"/>
          </a:xfrm>
        </p:spPr>
        <p:txBody>
          <a:bodyPr>
            <a:normAutofit/>
          </a:bodyPr>
          <a:lstStyle/>
          <a:p>
            <a:r>
              <a:rPr lang="en-US" dirty="0"/>
              <a:t>Trait-marker association</a:t>
            </a:r>
          </a:p>
          <a:p>
            <a:r>
              <a:rPr lang="en-US" dirty="0">
                <a:latin typeface="Constantia" charset="0"/>
              </a:rPr>
              <a:t>Hardy-Weinberg principle</a:t>
            </a:r>
          </a:p>
          <a:p>
            <a:r>
              <a:rPr lang="en-US" dirty="0"/>
              <a:t>Linkage an recombination</a:t>
            </a:r>
          </a:p>
          <a:p>
            <a:r>
              <a:rPr lang="en-US" dirty="0"/>
              <a:t>LD measurements</a:t>
            </a:r>
          </a:p>
          <a:p>
            <a:pPr lvl="1"/>
            <a:r>
              <a:rPr lang="en-US" dirty="0">
                <a:latin typeface="Constantia" charset="0"/>
              </a:rPr>
              <a:t>D </a:t>
            </a:r>
          </a:p>
          <a:p>
            <a:pPr lvl="1"/>
            <a:r>
              <a:rPr lang="en-US" dirty="0">
                <a:latin typeface="Constantia" charset="0"/>
              </a:rPr>
              <a:t>D’</a:t>
            </a:r>
          </a:p>
          <a:p>
            <a:pPr lvl="1"/>
            <a:r>
              <a:rPr lang="en-US" dirty="0">
                <a:latin typeface="Constantia" charset="0"/>
              </a:rPr>
              <a:t>R2</a:t>
            </a:r>
          </a:p>
          <a:p>
            <a:pPr marL="274320" lvl="1"/>
            <a:r>
              <a:rPr lang="en-US" dirty="0">
                <a:latin typeface="Constantia" charset="0"/>
              </a:rPr>
              <a:t>Causes of LD</a:t>
            </a:r>
          </a:p>
          <a:p>
            <a:r>
              <a:rPr lang="en-US" dirty="0">
                <a:latin typeface="Constantia" charset="0"/>
              </a:rPr>
              <a:t>LD decay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891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838201"/>
            <a:ext cx="74866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00" y="6324834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By May 31, 2013</a:t>
            </a:r>
          </a:p>
        </p:txBody>
      </p:sp>
    </p:spTree>
    <p:extLst>
      <p:ext uri="{BB962C8B-B14F-4D97-AF65-F5344CB8AC3E}">
        <p14:creationId xmlns:p14="http://schemas.microsoft.com/office/powerpoint/2010/main" val="270963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420161"/>
              </p:ext>
            </p:extLst>
          </p:nvPr>
        </p:nvGraphicFramePr>
        <p:xfrm>
          <a:off x="2489914" y="1355782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9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8472" y="30219"/>
            <a:ext cx="10515600" cy="13255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Association analysis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09771"/>
              </p:ext>
            </p:extLst>
          </p:nvPr>
        </p:nvGraphicFramePr>
        <p:xfrm>
          <a:off x="2489914" y="3746685"/>
          <a:ext cx="7408864" cy="2228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3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Herbicide Resistant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Non herbicide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Resistant (bb)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2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628330" y="5975377"/>
            <a:ext cx="5993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49/28+49/12+49/42+49/18=9.72</a:t>
            </a:r>
          </a:p>
        </p:txBody>
      </p:sp>
      <p:sp>
        <p:nvSpPr>
          <p:cNvPr id="7" name="Rectangle 6"/>
          <p:cNvSpPr/>
          <p:nvPr/>
        </p:nvSpPr>
        <p:spPr>
          <a:xfrm>
            <a:off x="7494164" y="6052321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1-pchisq(9.72,1)</a:t>
            </a:r>
          </a:p>
        </p:txBody>
      </p:sp>
      <p:sp>
        <p:nvSpPr>
          <p:cNvPr id="8" name="Rectangle 7"/>
          <p:cNvSpPr/>
          <p:nvPr/>
        </p:nvSpPr>
        <p:spPr>
          <a:xfrm>
            <a:off x="9209327" y="6052321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0.0018</a:t>
            </a:r>
          </a:p>
        </p:txBody>
      </p:sp>
      <p:sp>
        <p:nvSpPr>
          <p:cNvPr id="9" name="Rectangle 8"/>
          <p:cNvSpPr/>
          <p:nvPr/>
        </p:nvSpPr>
        <p:spPr>
          <a:xfrm rot="16200000">
            <a:off x="1383813" y="2218288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Observed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1383813" y="4707065"/>
            <a:ext cx="1842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/>
              <a:t>Expected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2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38200" y="29351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The Hardy–Weinberg (HD)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Allele and genotype frequencies in a population will remain constant from generation to generation in the absence of other evolutionary influences. </a:t>
            </a:r>
          </a:p>
          <a:p>
            <a:r>
              <a:rPr lang="en-US" dirty="0">
                <a:latin typeface="Constantia" charset="0"/>
              </a:rPr>
              <a:t>These influences include non-random mating, mutation, selection, genetic drift, gene flow and meiotic drive.</a:t>
            </a:r>
          </a:p>
          <a:p>
            <a:r>
              <a:rPr lang="en-US" dirty="0">
                <a:latin typeface="Constantia" charset="0"/>
              </a:rPr>
              <a:t>Allele frequency: f(A)=p, f(a)=q</a:t>
            </a:r>
          </a:p>
          <a:p>
            <a:r>
              <a:rPr lang="en-US" dirty="0">
                <a:latin typeface="Constantia" charset="0"/>
              </a:rPr>
              <a:t>Genotype frequency: f(AA)=p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f(aa)=q</a:t>
            </a:r>
            <a:r>
              <a:rPr lang="en-US" baseline="30000" dirty="0">
                <a:latin typeface="Constantia" charset="0"/>
              </a:rPr>
              <a:t>2</a:t>
            </a:r>
            <a:r>
              <a:rPr lang="en-US" dirty="0">
                <a:latin typeface="Constantia" charset="0"/>
              </a:rPr>
              <a:t>, f(Aa)=2pq</a:t>
            </a:r>
          </a:p>
          <a:p>
            <a:r>
              <a:rPr lang="en-US" dirty="0">
                <a:latin typeface="Constantia" charset="0"/>
              </a:rPr>
              <a:t>Both allele and genotype frequency remain unchanged: Hardy-Weinberg equilibrium</a:t>
            </a:r>
          </a:p>
        </p:txBody>
      </p:sp>
    </p:spTree>
    <p:extLst>
      <p:ext uri="{BB962C8B-B14F-4D97-AF65-F5344CB8AC3E}">
        <p14:creationId xmlns:p14="http://schemas.microsoft.com/office/powerpoint/2010/main" val="17385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838200" y="29351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HD principle for two loci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72" y="1825625"/>
            <a:ext cx="11673658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onstantia" charset="0"/>
              </a:rPr>
              <a:t>First locus: A and a alleles; Second locus: B and b alleles</a:t>
            </a:r>
          </a:p>
          <a:p>
            <a:r>
              <a:rPr lang="en-US" dirty="0">
                <a:latin typeface="Constantia" charset="0"/>
              </a:rPr>
              <a:t>Allele frequency: 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+P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baseline="-25000" dirty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= 1, 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 err="1">
                <a:latin typeface="Constantia" charset="0"/>
              </a:rPr>
              <a:t>+P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=1</a:t>
            </a:r>
          </a:p>
          <a:p>
            <a:r>
              <a:rPr lang="en-US" dirty="0"/>
              <a:t>Haplotype</a:t>
            </a:r>
            <a:r>
              <a:rPr lang="en-US" dirty="0">
                <a:latin typeface="Constantia" charset="0"/>
              </a:rPr>
              <a:t> frequency: P</a:t>
            </a:r>
            <a:r>
              <a:rPr lang="en-US" baseline="-25000" dirty="0">
                <a:latin typeface="Constantia" charset="0"/>
              </a:rPr>
              <a:t>AB</a:t>
            </a:r>
            <a:r>
              <a:rPr lang="en-US" dirty="0">
                <a:latin typeface="Constantia" charset="0"/>
              </a:rPr>
              <a:t>=P</a:t>
            </a:r>
            <a:r>
              <a:rPr lang="en-US" baseline="-25000" dirty="0">
                <a:latin typeface="Constantia" charset="0"/>
              </a:rPr>
              <a:t>A</a:t>
            </a:r>
            <a:r>
              <a:rPr lang="en-US" dirty="0">
                <a:latin typeface="Constantia" charset="0"/>
              </a:rPr>
              <a:t>P</a:t>
            </a:r>
            <a:r>
              <a:rPr lang="en-US" baseline="-25000" dirty="0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ab</a:t>
            </a:r>
            <a:r>
              <a:rPr lang="en-US" dirty="0">
                <a:latin typeface="Constantia" charset="0"/>
              </a:rPr>
              <a:t>=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a</a:t>
            </a:r>
            <a:r>
              <a:rPr lang="en-US" dirty="0" err="1">
                <a:latin typeface="Constantia" charset="0"/>
              </a:rPr>
              <a:t>P</a:t>
            </a:r>
            <a:r>
              <a:rPr lang="en-US" baseline="-25000" dirty="0" err="1">
                <a:latin typeface="Constantia" charset="0"/>
              </a:rPr>
              <a:t>b</a:t>
            </a:r>
            <a:r>
              <a:rPr lang="en-US" dirty="0">
                <a:latin typeface="Constantia" charset="0"/>
              </a:rPr>
              <a:t>, so on so forth</a:t>
            </a:r>
          </a:p>
          <a:p>
            <a:r>
              <a:rPr lang="en-US" dirty="0"/>
              <a:t>Haplotype</a:t>
            </a:r>
            <a:r>
              <a:rPr lang="en-US" dirty="0">
                <a:latin typeface="Constantia" charset="0"/>
              </a:rPr>
              <a:t> frequency reaches the equilibrium stage with one generation of random matting if the two loci are on different chromosomes</a:t>
            </a:r>
          </a:p>
          <a:p>
            <a:r>
              <a:rPr lang="en-US" dirty="0">
                <a:latin typeface="Constantia" charset="0"/>
              </a:rPr>
              <a:t>It takes multiple generation to reach the the equilibrium stage if the two loci are on the same chromosome</a:t>
            </a:r>
          </a:p>
          <a:p>
            <a:r>
              <a:rPr lang="en-US" dirty="0">
                <a:latin typeface="Constantia" charset="0"/>
              </a:rPr>
              <a:t>It takes more generation to move out the linkage  disequilibrium stage with lower recombination rate between the two loci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6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+mn-lt"/>
                <a:ea typeface="ＭＳ Ｐゴシック" charset="-128"/>
              </a:rPr>
              <a:t>Linkage equilibrium and </a:t>
            </a:r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Disequilibrium</a:t>
            </a:r>
            <a:endParaRPr lang="en-US" altLang="en-US" b="1" dirty="0">
              <a:solidFill>
                <a:schemeClr val="accent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E2712C-4BF2-B34D-AE9C-6534331592E2}"/>
              </a:ext>
            </a:extLst>
          </p:cNvPr>
          <p:cNvSpPr/>
          <p:nvPr/>
        </p:nvSpPr>
        <p:spPr>
          <a:xfrm>
            <a:off x="1021080" y="1661775"/>
            <a:ext cx="10668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Linkage equilibrium</a:t>
            </a:r>
            <a:r>
              <a:rPr lang="en-US" sz="3200" dirty="0"/>
              <a:t>: haplotype frequencies in a population have the same value that they would have if the genes at each locus were combined at random.</a:t>
            </a:r>
          </a:p>
          <a:p>
            <a:r>
              <a:rPr lang="en-US" sz="3200" b="1" dirty="0"/>
              <a:t>Linkage disequilibrium</a:t>
            </a:r>
            <a:r>
              <a:rPr lang="en-US" sz="3200" dirty="0"/>
              <a:t>: Non-random association of alleles at different loci in a given population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73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47928" y="0"/>
            <a:ext cx="10515600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chemeClr val="accent1"/>
                </a:solidFill>
                <a:latin typeface="+mn-lt"/>
                <a:ea typeface="ＭＳ Ｐゴシック" charset="-128"/>
              </a:rPr>
              <a:t>Linkage </a:t>
            </a:r>
            <a:r>
              <a:rPr lang="en-US" b="1" dirty="0">
                <a:solidFill>
                  <a:schemeClr val="accent1"/>
                </a:solidFill>
                <a:latin typeface="Calibri" charset="0"/>
              </a:rPr>
              <a:t>Disequilibrium Quantification</a:t>
            </a:r>
            <a:endParaRPr lang="en-US" altLang="en-US" b="1" dirty="0">
              <a:solidFill>
                <a:schemeClr val="accent1"/>
              </a:solidFill>
              <a:latin typeface="+mn-lt"/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03899" y="2554510"/>
                <a:ext cx="8534400" cy="218440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defRPr/>
                </a:pPr>
                <a:r>
                  <a:rPr lang="en-US" dirty="0"/>
                  <a:t>Linkage equilibrium: P</a:t>
                </a:r>
                <a:r>
                  <a:rPr lang="en-US" baseline="-25000" dirty="0"/>
                  <a:t>AB</a:t>
                </a:r>
                <a:r>
                  <a:rPr lang="en-US" dirty="0"/>
                  <a:t>=P</a:t>
                </a:r>
                <a:r>
                  <a:rPr lang="en-US" baseline="-25000" dirty="0"/>
                  <a:t>A</a:t>
                </a:r>
                <a:r>
                  <a:rPr lang="en-US" dirty="0"/>
                  <a:t>P</a:t>
                </a:r>
                <a:r>
                  <a:rPr lang="en-US" baseline="-25000" dirty="0"/>
                  <a:t>B</a:t>
                </a:r>
                <a:endParaRPr lang="en-US" dirty="0"/>
              </a:p>
              <a:p>
                <a:pPr>
                  <a:buFont typeface="Wingdings 2" charset="0"/>
                  <a:buChar char=""/>
                  <a:defRPr/>
                </a:pPr>
                <a:r>
                  <a:rPr lang="en-US" sz="4000" dirty="0">
                    <a:solidFill>
                      <a:srgbClr val="FF0000"/>
                    </a:solidFill>
                  </a:rPr>
                  <a:t>D</a:t>
                </a:r>
                <a:r>
                  <a:rPr lang="en-US" dirty="0"/>
                  <a:t>(</a:t>
                </a:r>
                <a:r>
                  <a:rPr lang="en-US" dirty="0" err="1"/>
                  <a:t>ifference</a:t>
                </a:r>
                <a:r>
                  <a:rPr lang="en-US" dirty="0"/>
                  <a:t>)=P</a:t>
                </a:r>
                <a:r>
                  <a:rPr lang="en-US" baseline="-25000" dirty="0"/>
                  <a:t>AB</a:t>
                </a:r>
                <a:r>
                  <a:rPr lang="en-US" dirty="0"/>
                  <a:t>-P</a:t>
                </a:r>
                <a:r>
                  <a:rPr lang="en-US" baseline="-25000" dirty="0"/>
                  <a:t>A</a:t>
                </a:r>
                <a:r>
                  <a:rPr lang="en-US" dirty="0"/>
                  <a:t>P</a:t>
                </a:r>
                <a:r>
                  <a:rPr lang="en-US" baseline="-25000" dirty="0"/>
                  <a:t>B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𝑒𝑞𝑢𝑖𝑙𝑖𝑏𝑟𝑖𝑢𝑚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𝑛𝑜𝑛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𝑧𝑒𝑟𝑜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𝑑𝑖𝑠𝑒𝑞𝑢𝑖𝑙𝑖𝑏𝑟𝑖𝑢𝑚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3899" y="2554510"/>
                <a:ext cx="8534400" cy="2184400"/>
              </a:xfrm>
              <a:blipFill>
                <a:blip r:embed="rId2"/>
                <a:stretch>
                  <a:fillRect l="-2080" t="-77457" b="-110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7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965335" y="0"/>
            <a:ext cx="8229600" cy="104457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Linkage Disequilibrium (LD)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722098"/>
              </p:ext>
            </p:extLst>
          </p:nvPr>
        </p:nvGraphicFramePr>
        <p:xfrm>
          <a:off x="2590800" y="1465262"/>
          <a:ext cx="6553200" cy="101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0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Loci and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</a:rPr>
                        <a:t> allele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Frequency</a:t>
                      </a:r>
                    </a:p>
                  </a:txBody>
                  <a:tcPr marT="45734" marB="457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.6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.4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.7</a:t>
                      </a:r>
                    </a:p>
                  </a:txBody>
                  <a:tcPr marT="45734" marB="4573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.3</a:t>
                      </a:r>
                    </a:p>
                  </a:txBody>
                  <a:tcPr marT="45734" marB="45734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590800" y="2684463"/>
          <a:ext cx="6553200" cy="1158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4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Gametic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type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AB</a:t>
                      </a: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Observed</a:t>
                      </a:r>
                    </a:p>
                  </a:txBody>
                  <a:tcPr marT="45748" marB="457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0.5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0.1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</a:t>
                      </a:r>
                    </a:p>
                  </a:txBody>
                  <a:tcPr marT="45748" marB="45748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4970462"/>
            <a:ext cx="6553200" cy="668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/>
              <a:t>D = P</a:t>
            </a:r>
            <a:r>
              <a:rPr lang="en-US" sz="3200" baseline="-25000" dirty="0"/>
              <a:t>AB</a:t>
            </a:r>
            <a:r>
              <a:rPr lang="en-US" sz="3200" dirty="0"/>
              <a:t>-P</a:t>
            </a:r>
            <a:r>
              <a:rPr lang="en-US" sz="3200" baseline="-25000" dirty="0"/>
              <a:t>A</a:t>
            </a:r>
            <a:r>
              <a:rPr lang="en-US" sz="3200" dirty="0"/>
              <a:t>P</a:t>
            </a:r>
            <a:r>
              <a:rPr lang="en-US" sz="3200" baseline="-25000" dirty="0"/>
              <a:t>B 		</a:t>
            </a:r>
            <a:r>
              <a:rPr lang="en-US" sz="3200" dirty="0"/>
              <a:t>=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endParaRPr lang="en-US" sz="3200" baseline="-25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90800" y="3827463"/>
          <a:ext cx="6553200" cy="949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87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Frequency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</a:rPr>
                        <a:t>equilibrium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0.42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0.28</a:t>
                      </a:r>
                    </a:p>
                  </a:txBody>
                  <a:tcPr marT="45689" marB="45689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0.12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9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Difference</a:t>
                      </a:r>
                    </a:p>
                  </a:txBody>
                  <a:tcPr marT="45689" marB="456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-0.08</a:t>
                      </a:r>
                    </a:p>
                  </a:txBody>
                  <a:tcPr marT="45689" marB="4568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0.08</a:t>
                      </a:r>
                    </a:p>
                  </a:txBody>
                  <a:tcPr marT="45689" marB="45689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A43DF95-4E7D-6245-BE2D-6493F79C1E8C}"/>
              </a:ext>
            </a:extLst>
          </p:cNvPr>
          <p:cNvSpPr txBox="1">
            <a:spLocks/>
          </p:cNvSpPr>
          <p:nvPr/>
        </p:nvSpPr>
        <p:spPr>
          <a:xfrm>
            <a:off x="2937162" y="5573279"/>
            <a:ext cx="6553200" cy="69301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/>
              <a:t>=-(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baseline="-25000" dirty="0"/>
              <a:t>)</a:t>
            </a:r>
            <a:r>
              <a:rPr lang="en-US" sz="3200" dirty="0"/>
              <a:t> 	      =-(</a:t>
            </a:r>
            <a:r>
              <a:rPr lang="en-US" sz="3200" dirty="0" err="1"/>
              <a:t>P</a:t>
            </a:r>
            <a:r>
              <a:rPr lang="en-US" sz="3200" baseline="-25000" dirty="0" err="1"/>
              <a:t>aB</a:t>
            </a:r>
            <a:r>
              <a:rPr lang="en-US" sz="3200" dirty="0" err="1"/>
              <a:t>-P</a:t>
            </a:r>
            <a:r>
              <a:rPr lang="en-US" sz="3200" baseline="-25000" dirty="0" err="1"/>
              <a:t>a</a:t>
            </a:r>
            <a:r>
              <a:rPr lang="en-US" sz="3200" dirty="0" err="1"/>
              <a:t>P</a:t>
            </a:r>
            <a:r>
              <a:rPr lang="en-US" sz="3200" baseline="-25000" dirty="0" err="1"/>
              <a:t>B</a:t>
            </a:r>
            <a:r>
              <a:rPr lang="en-US" sz="3200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98662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1203</Words>
  <Application>Microsoft Macintosh PowerPoint</Application>
  <PresentationFormat>Widescreen</PresentationFormat>
  <Paragraphs>322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Cambria Math</vt:lpstr>
      <vt:lpstr>Candara</vt:lpstr>
      <vt:lpstr>Constantia</vt:lpstr>
      <vt:lpstr>Helvetica</vt:lpstr>
      <vt:lpstr>Symbol</vt:lpstr>
      <vt:lpstr>Wingdings 2</vt:lpstr>
      <vt:lpstr>Office Theme</vt:lpstr>
      <vt:lpstr>Statistical Genomics</vt:lpstr>
      <vt:lpstr>Outline</vt:lpstr>
      <vt:lpstr>PowerPoint Presentation</vt:lpstr>
      <vt:lpstr>Association analysis</vt:lpstr>
      <vt:lpstr>The Hardy–Weinberg (HD) principle</vt:lpstr>
      <vt:lpstr>HD principle for two loci</vt:lpstr>
      <vt:lpstr>Linkage equilibrium and Disequilibrium</vt:lpstr>
      <vt:lpstr>Linkage Disequilibrium Quantification</vt:lpstr>
      <vt:lpstr>Linkage Disequilibrium (LD)</vt:lpstr>
      <vt:lpstr>Lemma</vt:lpstr>
      <vt:lpstr>Distribution of D depends on sample size</vt:lpstr>
      <vt:lpstr>D depends on allele frequency</vt:lpstr>
      <vt:lpstr>Property of D</vt:lpstr>
      <vt:lpstr>Modification of D: D’</vt:lpstr>
      <vt:lpstr>Example</vt:lpstr>
      <vt:lpstr>Example (switch A and a)</vt:lpstr>
      <vt:lpstr>R2</vt:lpstr>
      <vt:lpstr>Summary of LD statistics</vt:lpstr>
      <vt:lpstr>Causes of LD</vt:lpstr>
      <vt:lpstr>Mutation and selection</vt:lpstr>
      <vt:lpstr>Change in D over time</vt:lpstr>
      <vt:lpstr>Change in D over time</vt:lpstr>
      <vt:lpstr>Human out of Africa</vt:lpstr>
      <vt:lpstr>LD decay over distance</vt:lpstr>
      <vt:lpstr>HW equilibrium, Linkage equilibrium and Linkage disequilibrium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115</cp:revision>
  <dcterms:created xsi:type="dcterms:W3CDTF">2020-01-18T23:14:17Z</dcterms:created>
  <dcterms:modified xsi:type="dcterms:W3CDTF">2021-02-18T07:34:03Z</dcterms:modified>
</cp:coreProperties>
</file>