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8"/>
  </p:notesMasterIdLst>
  <p:sldIdLst>
    <p:sldId id="307" r:id="rId2"/>
    <p:sldId id="419" r:id="rId3"/>
    <p:sldId id="400" r:id="rId4"/>
    <p:sldId id="416" r:id="rId5"/>
    <p:sldId id="402" r:id="rId6"/>
    <p:sldId id="403" r:id="rId7"/>
    <p:sldId id="418" r:id="rId8"/>
    <p:sldId id="405" r:id="rId9"/>
    <p:sldId id="404" r:id="rId10"/>
    <p:sldId id="360" r:id="rId11"/>
    <p:sldId id="407" r:id="rId12"/>
    <p:sldId id="369" r:id="rId13"/>
    <p:sldId id="406" r:id="rId14"/>
    <p:sldId id="417" r:id="rId15"/>
    <p:sldId id="408" r:id="rId16"/>
    <p:sldId id="409" r:id="rId17"/>
    <p:sldId id="383" r:id="rId18"/>
    <p:sldId id="384" r:id="rId19"/>
    <p:sldId id="410" r:id="rId20"/>
    <p:sldId id="387" r:id="rId21"/>
    <p:sldId id="388" r:id="rId22"/>
    <p:sldId id="390" r:id="rId23"/>
    <p:sldId id="391" r:id="rId24"/>
    <p:sldId id="420" r:id="rId25"/>
    <p:sldId id="421" r:id="rId26"/>
    <p:sldId id="4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41"/>
    <p:restoredTop sz="81536"/>
  </p:normalViewPr>
  <p:slideViewPr>
    <p:cSldViewPr snapToGrid="0" snapToObjects="1">
      <p:cViewPr varScale="1">
        <p:scale>
          <a:sx n="195" d="100"/>
          <a:sy n="195" d="100"/>
        </p:scale>
        <p:origin x="184" y="1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3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0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29843" y="2994071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10: GWAS by Correlation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Read data and source code in 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0017" y="2360655"/>
            <a:ext cx="8910320" cy="64633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0017" y="3550263"/>
            <a:ext cx="891032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/2020/R/G2P.R")</a:t>
            </a:r>
          </a:p>
        </p:txBody>
      </p:sp>
    </p:spTree>
    <p:extLst>
      <p:ext uri="{BB962C8B-B14F-4D97-AF65-F5344CB8AC3E}">
        <p14:creationId xmlns:p14="http://schemas.microsoft.com/office/powerpoint/2010/main" val="15081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068" y="1325563"/>
            <a:ext cx="6946716" cy="2038576"/>
          </a:xfrm>
        </p:spPr>
        <p:txBody>
          <a:bodyPr>
            <a:normAutofit/>
          </a:bodyPr>
          <a:lstStyle/>
          <a:p>
            <a:r>
              <a:rPr lang="en-US" sz="3200" dirty="0"/>
              <a:t>Have the ten genes on chromosome 1-5 only, nothing on 6 to 10.</a:t>
            </a:r>
          </a:p>
          <a:p>
            <a:r>
              <a:rPr lang="en-US" sz="3200" dirty="0"/>
              <a:t>Any associations on chromosome 6-10 should be false positives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3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Let us have more fun!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6067" y="3306663"/>
            <a:ext cx="56745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X=</a:t>
            </a:r>
            <a:r>
              <a:rPr lang="en-US" sz="3200" dirty="0" err="1"/>
              <a:t>myGD</a:t>
            </a:r>
            <a:r>
              <a:rPr lang="en-US" sz="3200" dirty="0"/>
              <a:t>[,-1]</a:t>
            </a:r>
          </a:p>
          <a:p>
            <a:r>
              <a:rPr lang="en-US" sz="3200" dirty="0"/>
              <a:t>index1to5=</a:t>
            </a:r>
            <a:r>
              <a:rPr lang="en-US" sz="3200" dirty="0" err="1"/>
              <a:t>myGM</a:t>
            </a:r>
            <a:r>
              <a:rPr lang="en-US" sz="3200" dirty="0"/>
              <a:t>[,2]&lt;6</a:t>
            </a:r>
          </a:p>
          <a:p>
            <a:r>
              <a:rPr lang="en-US" sz="3200" dirty="0"/>
              <a:t>X1to5 = X[,index1to5]</a:t>
            </a:r>
          </a:p>
        </p:txBody>
      </p:sp>
    </p:spTree>
    <p:extLst>
      <p:ext uri="{BB962C8B-B14F-4D97-AF65-F5344CB8AC3E}">
        <p14:creationId xmlns:p14="http://schemas.microsoft.com/office/powerpoint/2010/main" val="17115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Phenotype simulation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5920" y="1591057"/>
            <a:ext cx="891032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err="1"/>
              <a:t>set.seed</a:t>
            </a:r>
            <a:r>
              <a:rPr lang="nl-NL" sz="2000" dirty="0"/>
              <a:t>(99164)</a:t>
            </a:r>
            <a:endParaRPr lang="en-US" sz="2000" dirty="0"/>
          </a:p>
          <a:p>
            <a:r>
              <a:rPr lang="en-US" sz="2000" dirty="0" err="1"/>
              <a:t>mySim</a:t>
            </a:r>
            <a:r>
              <a:rPr lang="en-US" sz="2000" dirty="0"/>
              <a:t>=G2P(X= X1to5,h2=.75,alpha=1,NQTN=10,distribution="normal")</a:t>
            </a:r>
          </a:p>
          <a:p>
            <a:r>
              <a:rPr lang="en-US" sz="2000" dirty="0" err="1"/>
              <a:t>str</a:t>
            </a:r>
            <a:r>
              <a:rPr lang="en-US" sz="2000" dirty="0"/>
              <a:t>(</a:t>
            </a:r>
            <a:r>
              <a:rPr lang="en-US" sz="2000" dirty="0" err="1"/>
              <a:t>mySim</a:t>
            </a:r>
            <a:r>
              <a:rPr lang="en-US" sz="20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5920" y="3259454"/>
            <a:ext cx="8910320" cy="317009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List of 6</a:t>
            </a:r>
          </a:p>
          <a:p>
            <a:r>
              <a:rPr lang="en-US" sz="2000" dirty="0"/>
              <a:t> $ </a:t>
            </a:r>
            <a:r>
              <a:rPr lang="en-US" sz="2000" dirty="0" err="1"/>
              <a:t>addeffect</a:t>
            </a:r>
            <a:r>
              <a:rPr lang="en-US" sz="2000" dirty="0"/>
              <a:t>   : </a:t>
            </a:r>
            <a:r>
              <a:rPr lang="en-US" sz="2000" dirty="0" err="1"/>
              <a:t>num</a:t>
            </a:r>
            <a:r>
              <a:rPr lang="en-US" sz="2000" dirty="0"/>
              <a:t> [1:10] -0.622 -1.212 -2.064 0.99 -0.418 ...</a:t>
            </a:r>
          </a:p>
          <a:p>
            <a:r>
              <a:rPr lang="en-US" sz="2000" dirty="0"/>
              <a:t> $ y           : </a:t>
            </a:r>
            <a:r>
              <a:rPr lang="en-US" sz="2000" dirty="0" err="1"/>
              <a:t>num</a:t>
            </a:r>
            <a:r>
              <a:rPr lang="en-US" sz="2000" dirty="0"/>
              <a:t> [1:281, 1] -1.37 -6.02 -1.11 -1.02 -5.52 ...</a:t>
            </a:r>
          </a:p>
          <a:p>
            <a:r>
              <a:rPr lang="en-US" sz="2000" dirty="0"/>
              <a:t> $ add         : </a:t>
            </a:r>
            <a:r>
              <a:rPr lang="en-US" sz="2000" dirty="0" err="1"/>
              <a:t>num</a:t>
            </a:r>
            <a:r>
              <a:rPr lang="en-US" sz="2000" dirty="0"/>
              <a:t> [1:281, 1] -2.419 -4.763 -2.519 -0.546 -2.782 ...</a:t>
            </a:r>
          </a:p>
          <a:p>
            <a:r>
              <a:rPr lang="pt-BR" sz="2000" dirty="0"/>
              <a:t> $ residual    : num [1:281] 1.045 -1.258 1.414 -0.477 -2.733 ...</a:t>
            </a:r>
          </a:p>
          <a:p>
            <a:r>
              <a:rPr lang="en-US" sz="2000" dirty="0"/>
              <a:t> $ </a:t>
            </a:r>
            <a:r>
              <a:rPr lang="en-US" sz="2000" dirty="0" err="1"/>
              <a:t>QTN.position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 [1:10] 687 1060 320 1927 992 698 587 92 204 1306</a:t>
            </a:r>
          </a:p>
          <a:p>
            <a:r>
              <a:rPr lang="en-US" sz="2000" dirty="0"/>
              <a:t> $ SNPQ        : </a:t>
            </a:r>
            <a:r>
              <a:rPr lang="en-US" sz="2000" dirty="0" err="1"/>
              <a:t>int</a:t>
            </a:r>
            <a:r>
              <a:rPr lang="en-US" sz="2000" dirty="0"/>
              <a:t> [1:281, 1:10] 0 0 2 0 0 0 0 0 0 0 ...</a:t>
            </a:r>
          </a:p>
          <a:p>
            <a:r>
              <a:rPr lang="en-US" sz="2000" dirty="0"/>
              <a:t>  ..- </a:t>
            </a:r>
            <a:r>
              <a:rPr lang="en-US" sz="2000" dirty="0" err="1"/>
              <a:t>attr</a:t>
            </a:r>
            <a:r>
              <a:rPr lang="en-US" sz="2000" dirty="0"/>
              <a:t>(*, "</a:t>
            </a:r>
            <a:r>
              <a:rPr lang="en-US" sz="2000" dirty="0" err="1"/>
              <a:t>dimnames</a:t>
            </a:r>
            <a:r>
              <a:rPr lang="en-US" sz="2000" dirty="0"/>
              <a:t>")=List of 2</a:t>
            </a:r>
          </a:p>
          <a:p>
            <a:r>
              <a:rPr lang="en-US" sz="2000" dirty="0"/>
              <a:t>  .. ..$ : NULL</a:t>
            </a:r>
          </a:p>
          <a:p>
            <a:r>
              <a:rPr lang="de-DE" sz="2000" dirty="0"/>
              <a:t>  .. ..$ : </a:t>
            </a:r>
            <a:r>
              <a:rPr lang="de-DE" sz="2000" dirty="0" err="1"/>
              <a:t>chr</a:t>
            </a:r>
            <a:r>
              <a:rPr lang="de-DE" sz="2000" dirty="0"/>
              <a:t> [1:10] "PZA00730.2" "PZA00363.6" "PHM15871.11" "PZB02189.1" ...</a:t>
            </a:r>
          </a:p>
        </p:txBody>
      </p:sp>
    </p:spTree>
    <p:extLst>
      <p:ext uri="{BB962C8B-B14F-4D97-AF65-F5344CB8AC3E}">
        <p14:creationId xmlns:p14="http://schemas.microsoft.com/office/powerpoint/2010/main" val="3861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442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QTN positions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9525" y="1466769"/>
            <a:ext cx="7601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plot(</a:t>
            </a:r>
            <a:r>
              <a:rPr lang="en-US" dirty="0" err="1"/>
              <a:t>myGM</a:t>
            </a:r>
            <a:r>
              <a:rPr lang="en-US" dirty="0"/>
              <a:t>[,c(2,3)])</a:t>
            </a:r>
          </a:p>
          <a:p>
            <a:r>
              <a:rPr lang="en-US" dirty="0"/>
              <a:t>lines(</a:t>
            </a:r>
            <a:r>
              <a:rPr lang="en-US" dirty="0" err="1"/>
              <a:t>myGM</a:t>
            </a:r>
            <a:r>
              <a:rPr lang="en-US" dirty="0"/>
              <a:t>[</a:t>
            </a:r>
            <a:r>
              <a:rPr lang="en-US" dirty="0" err="1"/>
              <a:t>mySim$QTN.position,c</a:t>
            </a:r>
            <a:r>
              <a:rPr lang="en-US" dirty="0"/>
              <a:t>(2,3)],type="</a:t>
            </a:r>
            <a:r>
              <a:rPr lang="en-US" dirty="0" err="1"/>
              <a:t>p",col</a:t>
            </a:r>
            <a:r>
              <a:rPr lang="en-US" dirty="0"/>
              <a:t>="red")</a:t>
            </a:r>
          </a:p>
          <a:p>
            <a:r>
              <a:rPr lang="en-US" dirty="0"/>
              <a:t>points(</a:t>
            </a:r>
            <a:r>
              <a:rPr lang="en-US" dirty="0" err="1"/>
              <a:t>myGM</a:t>
            </a:r>
            <a:r>
              <a:rPr lang="en-US" dirty="0"/>
              <a:t>[</a:t>
            </a:r>
            <a:r>
              <a:rPr lang="en-US" dirty="0" err="1"/>
              <a:t>mySim$QTN.position,c</a:t>
            </a:r>
            <a:r>
              <a:rPr lang="en-US" dirty="0"/>
              <a:t>(2,3)],type="</a:t>
            </a:r>
            <a:r>
              <a:rPr lang="en-US" dirty="0" err="1"/>
              <a:t>p",col</a:t>
            </a:r>
            <a:r>
              <a:rPr lang="en-US" dirty="0"/>
              <a:t>="blue",</a:t>
            </a:r>
            <a:r>
              <a:rPr lang="en-US" dirty="0" err="1"/>
              <a:t>cex</a:t>
            </a:r>
            <a:r>
              <a:rPr lang="en-US" dirty="0"/>
              <a:t> = 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2717800"/>
            <a:ext cx="81153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6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54" y="0"/>
            <a:ext cx="8229600" cy="13755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Association test by correlation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6568" y="2431391"/>
            <a:ext cx="6321185" cy="230832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r=</a:t>
            </a:r>
            <a:r>
              <a:rPr lang="en-US" sz="3600" dirty="0" err="1"/>
              <a:t>cor</a:t>
            </a:r>
            <a:r>
              <a:rPr lang="en-US" sz="3600" dirty="0"/>
              <a:t>(</a:t>
            </a:r>
            <a:r>
              <a:rPr lang="en-US" sz="3600" dirty="0" err="1"/>
              <a:t>mySim$y,X</a:t>
            </a:r>
            <a:r>
              <a:rPr lang="en-US" sz="3600" dirty="0"/>
              <a:t>)</a:t>
            </a:r>
          </a:p>
          <a:p>
            <a:r>
              <a:rPr lang="en-US" sz="3600" dirty="0"/>
              <a:t>n=</a:t>
            </a:r>
            <a:r>
              <a:rPr lang="en-US" sz="3600" dirty="0" err="1"/>
              <a:t>nrow</a:t>
            </a:r>
            <a:r>
              <a:rPr lang="en-US" sz="3600" dirty="0"/>
              <a:t>(X)</a:t>
            </a:r>
          </a:p>
          <a:p>
            <a:r>
              <a:rPr lang="fr-FR" sz="3600" dirty="0" err="1"/>
              <a:t>t</a:t>
            </a:r>
            <a:r>
              <a:rPr lang="fr-FR" sz="3600" dirty="0"/>
              <a:t>=r/</a:t>
            </a:r>
            <a:r>
              <a:rPr lang="fr-FR" sz="3600" dirty="0" err="1"/>
              <a:t>sqrt</a:t>
            </a:r>
            <a:r>
              <a:rPr lang="fr-FR" sz="3600" dirty="0"/>
              <a:t>((1-r^2)/(n-2))</a:t>
            </a:r>
          </a:p>
          <a:p>
            <a:r>
              <a:rPr lang="fr-FR" sz="3600" dirty="0"/>
              <a:t>p=2*(1-pt(abs(</a:t>
            </a:r>
            <a:r>
              <a:rPr lang="fr-FR" sz="3600" dirty="0" err="1"/>
              <a:t>t</a:t>
            </a:r>
            <a:r>
              <a:rPr lang="fr-FR" sz="3600" dirty="0"/>
              <a:t>),n-2))</a:t>
            </a:r>
          </a:p>
        </p:txBody>
      </p:sp>
    </p:spTree>
    <p:extLst>
      <p:ext uri="{BB962C8B-B14F-4D97-AF65-F5344CB8AC3E}">
        <p14:creationId xmlns:p14="http://schemas.microsoft.com/office/powerpoint/2010/main" val="1744004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2274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Manhattan plots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2625" y="1539995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=1.5, col = "black")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3022600"/>
            <a:ext cx="75946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5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2274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Two additional findings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2625" y="1516287"/>
            <a:ext cx="8726750" cy="4001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sort(p)[1:5]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6"/>
          <a:stretch/>
        </p:blipFill>
        <p:spPr>
          <a:xfrm>
            <a:off x="3625419" y="1665880"/>
            <a:ext cx="4941163" cy="161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2624" y="1916398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zeros</a:t>
            </a:r>
            <a:r>
              <a:rPr lang="en-US" sz="2000" dirty="0"/>
              <a:t>=p==0</a:t>
            </a:r>
          </a:p>
          <a:p>
            <a:r>
              <a:rPr lang="en-US" sz="2000" dirty="0"/>
              <a:t>p[</a:t>
            </a:r>
            <a:r>
              <a:rPr lang="en-US" sz="2000" dirty="0" err="1"/>
              <a:t>zeros</a:t>
            </a:r>
            <a:r>
              <a:rPr lang="en-US" sz="2000" dirty="0"/>
              <a:t>]=1e-10</a:t>
            </a:r>
          </a:p>
          <a:p>
            <a:r>
              <a:rPr lang="en-US" sz="2000" dirty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=1.5, col = "black")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699" y="3022600"/>
            <a:ext cx="75946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04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 by correlation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0840" y="1632149"/>
            <a:ext cx="8910320" cy="286232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GWASbyCor</a:t>
            </a:r>
            <a:r>
              <a:rPr lang="en-US" sz="2000" dirty="0"/>
              <a:t>=function(</a:t>
            </a:r>
            <a:r>
              <a:rPr lang="en-US" sz="2000" dirty="0" err="1"/>
              <a:t>X,y</a:t>
            </a:r>
            <a:r>
              <a:rPr lang="en-US" sz="2000" dirty="0"/>
              <a:t>){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/>
              <a:t>r=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y,X</a:t>
            </a:r>
            <a:r>
              <a:rPr lang="en-US" sz="2000" dirty="0"/>
              <a:t>)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fr-FR" sz="2000" dirty="0" err="1"/>
              <a:t>t</a:t>
            </a:r>
            <a:r>
              <a:rPr lang="fr-FR" sz="2000" dirty="0"/>
              <a:t>=r/</a:t>
            </a:r>
            <a:r>
              <a:rPr lang="fr-FR" sz="2000" dirty="0" err="1"/>
              <a:t>sqrt</a:t>
            </a:r>
            <a:r>
              <a:rPr lang="fr-FR" sz="2000" dirty="0"/>
              <a:t>((1-r^2)/(n-2))</a:t>
            </a:r>
          </a:p>
          <a:p>
            <a:r>
              <a:rPr lang="fr-FR" sz="2000" dirty="0"/>
              <a:t>p=2*(1-pt(abs(</a:t>
            </a:r>
            <a:r>
              <a:rPr lang="fr-FR" sz="2000" dirty="0" err="1"/>
              <a:t>t</a:t>
            </a:r>
            <a:r>
              <a:rPr lang="fr-FR" sz="2000" dirty="0"/>
              <a:t>),n-2))</a:t>
            </a:r>
          </a:p>
          <a:p>
            <a:r>
              <a:rPr lang="en-US" sz="2000" dirty="0" err="1"/>
              <a:t>zeros</a:t>
            </a:r>
            <a:r>
              <a:rPr lang="en-US" sz="2000" dirty="0"/>
              <a:t>=p==0</a:t>
            </a:r>
          </a:p>
          <a:p>
            <a:r>
              <a:rPr lang="en-US" sz="2000" dirty="0"/>
              <a:t>p[</a:t>
            </a:r>
            <a:r>
              <a:rPr lang="en-US" sz="2000" dirty="0" err="1"/>
              <a:t>zeros</a:t>
            </a:r>
            <a:r>
              <a:rPr lang="en-US" sz="2000" dirty="0"/>
              <a:t>]=1e-10</a:t>
            </a:r>
            <a:endParaRPr lang="fr-FR" sz="2000" dirty="0"/>
          </a:p>
          <a:p>
            <a:r>
              <a:rPr lang="fr-FR" sz="2000" dirty="0"/>
              <a:t>return(p)}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10818-2F0F-F149-8DC6-F46FED0FE2D4}"/>
              </a:ext>
            </a:extLst>
          </p:cNvPr>
          <p:cNvSpPr/>
          <p:nvPr/>
        </p:nvSpPr>
        <p:spPr>
          <a:xfrm>
            <a:off x="1640840" y="4898036"/>
            <a:ext cx="848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source("http://</a:t>
            </a:r>
            <a:r>
              <a:rPr lang="en-US" sz="2800" dirty="0" err="1"/>
              <a:t>zzlab.net</a:t>
            </a:r>
            <a:r>
              <a:rPr lang="en-US" sz="2800" dirty="0"/>
              <a:t>/</a:t>
            </a:r>
            <a:r>
              <a:rPr lang="en-US" sz="2800" dirty="0" err="1"/>
              <a:t>StaGen</a:t>
            </a:r>
            <a:r>
              <a:rPr lang="en-US" sz="2800" dirty="0"/>
              <a:t>/2020/R/</a:t>
            </a:r>
            <a:r>
              <a:rPr lang="en-US" sz="2800" dirty="0" err="1"/>
              <a:t>GWASbyCor.R</a:t>
            </a:r>
            <a:r>
              <a:rPr lang="en-US" sz="2800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1332418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2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The top ten associations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4920" y="1412874"/>
            <a:ext cx="8759400" cy="286232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index=order(p)</a:t>
            </a:r>
          </a:p>
          <a:p>
            <a:r>
              <a:rPr lang="en-US" sz="2000" dirty="0"/>
              <a:t>top10=index[1:10]</a:t>
            </a:r>
          </a:p>
          <a:p>
            <a:r>
              <a:rPr lang="en-US" sz="2000" dirty="0"/>
              <a:t>detected=</a:t>
            </a:r>
            <a:r>
              <a:rPr lang="en-US" sz="2000" dirty="0">
                <a:solidFill>
                  <a:srgbClr val="FF0000"/>
                </a:solidFill>
              </a:rPr>
              <a:t>intersect</a:t>
            </a:r>
            <a:r>
              <a:rPr lang="en-US" sz="2000" dirty="0"/>
              <a:t>(top10,mySim$QTN.position)</a:t>
            </a:r>
          </a:p>
          <a:p>
            <a:r>
              <a:rPr lang="en-US" sz="2000" dirty="0" err="1"/>
              <a:t>falsePositive</a:t>
            </a:r>
            <a:r>
              <a:rPr lang="en-US" sz="2000" dirty="0"/>
              <a:t>=</a:t>
            </a:r>
            <a:r>
              <a:rPr lang="en-US" sz="2000" dirty="0" err="1">
                <a:solidFill>
                  <a:srgbClr val="FF0000"/>
                </a:solidFill>
              </a:rPr>
              <a:t>setdiff</a:t>
            </a:r>
            <a:r>
              <a:rPr lang="en-US" sz="2000" dirty="0"/>
              <a:t>(top10, </a:t>
            </a:r>
            <a:r>
              <a:rPr lang="en-US" sz="2000" dirty="0" err="1"/>
              <a:t>mySim$QTN.position</a:t>
            </a:r>
            <a:r>
              <a:rPr lang="en-US" sz="2000" dirty="0"/>
              <a:t>)</a:t>
            </a:r>
          </a:p>
          <a:p>
            <a:r>
              <a:rPr lang="en-US" sz="2000" dirty="0"/>
              <a:t>top10</a:t>
            </a:r>
          </a:p>
          <a:p>
            <a:r>
              <a:rPr lang="en-US" sz="2000" dirty="0" err="1"/>
              <a:t>mySim$QTN.position</a:t>
            </a:r>
            <a:endParaRPr lang="en-US" sz="2000" dirty="0"/>
          </a:p>
          <a:p>
            <a:r>
              <a:rPr lang="en-US" sz="2000" dirty="0"/>
              <a:t>detected</a:t>
            </a:r>
          </a:p>
          <a:p>
            <a:r>
              <a:rPr lang="en-US" sz="2000" dirty="0"/>
              <a:t>length(detected)</a:t>
            </a:r>
          </a:p>
          <a:p>
            <a:r>
              <a:rPr lang="en-US" sz="2000" dirty="0" err="1"/>
              <a:t>falsePositive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20" y="4275196"/>
            <a:ext cx="63119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85623"/>
            <a:ext cx="86868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The top ten associations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2625" y="1756600"/>
            <a:ext cx="872675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=2, col = "black")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 </a:t>
            </a:r>
            <a:r>
              <a:rPr lang="en-US" sz="2000" dirty="0" err="1"/>
              <a:t>falsePositive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=2, col = "red")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296358" y="4522330"/>
            <a:ext cx="7914443" cy="141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83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Correlation and t distribution</a:t>
            </a:r>
          </a:p>
          <a:p>
            <a:r>
              <a:rPr lang="en-US" dirty="0">
                <a:latin typeface="Constantia" charset="0"/>
              </a:rPr>
              <a:t>GWAS by correlation </a:t>
            </a:r>
          </a:p>
          <a:p>
            <a:r>
              <a:rPr lang="en-US" dirty="0">
                <a:latin typeface="Constantia" charset="0"/>
              </a:rPr>
              <a:t>Power and false positives</a:t>
            </a:r>
          </a:p>
          <a:p>
            <a:r>
              <a:rPr lang="en-US" dirty="0">
                <a:latin typeface="Constantia" charset="0"/>
              </a:rPr>
              <a:t>Observed null distribution</a:t>
            </a:r>
          </a:p>
          <a:p>
            <a:r>
              <a:rPr lang="en-US" dirty="0">
                <a:latin typeface="Constantia" charset="0"/>
              </a:rPr>
              <a:t>True positives</a:t>
            </a:r>
          </a:p>
          <a:p>
            <a:r>
              <a:rPr lang="en-US" dirty="0">
                <a:latin typeface="Constantia" charset="0"/>
              </a:rPr>
              <a:t>False positives</a:t>
            </a:r>
          </a:p>
          <a:p>
            <a:r>
              <a:rPr lang="en-US" dirty="0">
                <a:latin typeface="Constantia" charset="0"/>
              </a:rPr>
              <a:t>Type I error</a:t>
            </a:r>
          </a:p>
          <a:p>
            <a:r>
              <a:rPr lang="en-US" dirty="0">
                <a:latin typeface="Constantia" charset="0"/>
              </a:rPr>
              <a:t>Cut off of P values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9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Null distribution of P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0780" y="3330147"/>
            <a:ext cx="3512697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entury"/>
                <a:cs typeface="Century"/>
              </a:rPr>
              <a:t>hist</a:t>
            </a:r>
            <a:r>
              <a:rPr lang="en-US" sz="2400" dirty="0">
                <a:latin typeface="Century"/>
                <a:cs typeface="Century"/>
              </a:rPr>
              <a:t>(p[!index1to5])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72899"/>
            <a:ext cx="9144000" cy="44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31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006" y="-10802"/>
            <a:ext cx="8500369" cy="11477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509492"/>
            <a:ext cx="91440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0" y="912213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9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879" y="1371600"/>
            <a:ext cx="5323114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56"/>
            <a:ext cx="8229600" cy="9856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Cutoff (Graph approach)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8436" y="876017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plot(</a:t>
            </a:r>
            <a:r>
              <a:rPr lang="en-US" sz="2400" dirty="0" err="1"/>
              <a:t>ecdf</a:t>
            </a:r>
            <a:r>
              <a:rPr lang="en-US" sz="2400" dirty="0"/>
              <a:t>(-log10(</a:t>
            </a:r>
            <a:r>
              <a:rPr lang="en-US" sz="2400" dirty="0" err="1"/>
              <a:t>p.obs</a:t>
            </a:r>
            <a:r>
              <a:rPr lang="en-US" sz="2400" dirty="0"/>
              <a:t>)))</a:t>
            </a:r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83072" y="2592956"/>
            <a:ext cx="4625857" cy="253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87365" y="2344039"/>
            <a:ext cx="0" cy="3445043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87365" y="5029176"/>
            <a:ext cx="12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10E-3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96226" y="2344038"/>
            <a:ext cx="12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5%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09628"/>
            <a:ext cx="84074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856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Cutoff (Exact))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323978"/>
            <a:ext cx="9144000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type1=c(0.01, 0.05, 0.1, 0.2)</a:t>
            </a:r>
          </a:p>
          <a:p>
            <a:r>
              <a:rPr lang="en-US" sz="2400" dirty="0">
                <a:latin typeface="Arial"/>
                <a:cs typeface="Arial"/>
              </a:rPr>
              <a:t>cutoff=</a:t>
            </a:r>
            <a:r>
              <a:rPr lang="en-US" sz="2400" dirty="0" err="1">
                <a:latin typeface="Arial"/>
                <a:cs typeface="Arial"/>
              </a:rPr>
              <a:t>quantile</a:t>
            </a:r>
            <a:r>
              <a:rPr lang="en-US" sz="2400" dirty="0">
                <a:latin typeface="Arial"/>
                <a:cs typeface="Arial"/>
              </a:rPr>
              <a:t>(p.obs,type1,na.rm=T)</a:t>
            </a:r>
          </a:p>
          <a:p>
            <a:r>
              <a:rPr lang="en-US" sz="2400" dirty="0">
                <a:latin typeface="Arial"/>
                <a:cs typeface="Arial"/>
              </a:rPr>
              <a:t>cutoff</a:t>
            </a:r>
          </a:p>
          <a:p>
            <a:r>
              <a:rPr lang="en-US" sz="2400" dirty="0">
                <a:latin typeface="Arial"/>
                <a:cs typeface="Arial"/>
              </a:rPr>
              <a:t>plot(type1, </a:t>
            </a:r>
            <a:r>
              <a:rPr lang="en-US" sz="2400" dirty="0" err="1">
                <a:latin typeface="Arial"/>
                <a:cs typeface="Arial"/>
              </a:rPr>
              <a:t>cutoff,type</a:t>
            </a:r>
            <a:r>
              <a:rPr lang="en-US" sz="2400" dirty="0">
                <a:latin typeface="Arial"/>
                <a:cs typeface="Arial"/>
              </a:rPr>
              <a:t>=</a:t>
            </a:r>
            <a:r>
              <a:rPr lang="en-US" sz="2400" dirty="0"/>
              <a:t>"b"</a:t>
            </a:r>
            <a:r>
              <a:rPr lang="en-US" sz="2400" dirty="0">
                <a:latin typeface="Arial"/>
                <a:cs typeface="Arial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359899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P value of 0.000034 is equivalent to type 1 error of 1%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86" y="2309629"/>
            <a:ext cx="5027015" cy="4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8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7A0808-1BB4-CC46-9118-8053BAB8A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320" y="2195863"/>
            <a:ext cx="2578660" cy="2131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51ABA7-3006-284A-8AF1-A4FF0B69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276" y="4327153"/>
            <a:ext cx="2828748" cy="2127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148" y="0"/>
            <a:ext cx="10210800" cy="9856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of P values under null hypothesis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276" y="1294289"/>
            <a:ext cx="9144000" cy="120032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Simulate phenotypes with zero heritability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Conduct GWAS and record the minimum P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Repeat and get the distribution of the the minimum P value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A109-9545-754C-A90F-5080D207DDB4}"/>
              </a:ext>
            </a:extLst>
          </p:cNvPr>
          <p:cNvSpPr txBox="1"/>
          <p:nvPr/>
        </p:nvSpPr>
        <p:spPr>
          <a:xfrm>
            <a:off x="164276" y="2597168"/>
            <a:ext cx="9144000" cy="415498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err="1"/>
              <a:t>set.seed</a:t>
            </a:r>
            <a:r>
              <a:rPr lang="nl-NL" sz="2400" dirty="0"/>
              <a:t>(99164)</a:t>
            </a:r>
          </a:p>
          <a:p>
            <a:r>
              <a:rPr lang="nl-NL" sz="2400" dirty="0"/>
              <a:t>n=100</a:t>
            </a:r>
          </a:p>
          <a:p>
            <a:r>
              <a:rPr lang="nl-NL" sz="2400" dirty="0"/>
              <a:t>P=matrix(NA,n,1)</a:t>
            </a:r>
          </a:p>
          <a:p>
            <a:r>
              <a:rPr lang="nl-NL" sz="2400" dirty="0" err="1"/>
              <a:t>for</a:t>
            </a:r>
            <a:r>
              <a:rPr lang="nl-NL" sz="2400" dirty="0"/>
              <a:t> (i in 1:100){</a:t>
            </a:r>
            <a:endParaRPr lang="en-US" sz="2400" dirty="0"/>
          </a:p>
          <a:p>
            <a:r>
              <a:rPr lang="en-US" sz="2400" dirty="0" err="1"/>
              <a:t>mySim</a:t>
            </a:r>
            <a:r>
              <a:rPr lang="en-US" sz="2400" dirty="0"/>
              <a:t>=G2P(X= X1to5,h2=.0001,alpha=1,NQTN=10,distribution="norm")</a:t>
            </a:r>
          </a:p>
          <a:p>
            <a:r>
              <a:rPr lang="en-US" sz="2400" dirty="0" err="1"/>
              <a:t>p.min</a:t>
            </a:r>
            <a:r>
              <a:rPr lang="en-US" sz="2400" dirty="0"/>
              <a:t>=min(</a:t>
            </a:r>
            <a:r>
              <a:rPr lang="en-US" sz="2400" dirty="0" err="1"/>
              <a:t>GWASbyCor</a:t>
            </a:r>
            <a:r>
              <a:rPr lang="en-US" sz="2400" dirty="0"/>
              <a:t>(X, </a:t>
            </a:r>
            <a:r>
              <a:rPr lang="en-US" sz="2400" dirty="0" err="1"/>
              <a:t>mySim$y</a:t>
            </a:r>
            <a:r>
              <a:rPr lang="en-US" sz="2400" dirty="0"/>
              <a:t>),</a:t>
            </a:r>
            <a:r>
              <a:rPr lang="en-US" sz="2400" dirty="0" err="1"/>
              <a:t>na.rm</a:t>
            </a:r>
            <a:r>
              <a:rPr lang="en-US" sz="2400" dirty="0"/>
              <a:t>=T)</a:t>
            </a:r>
          </a:p>
          <a:p>
            <a:r>
              <a:rPr lang="en-US" sz="2400" dirty="0"/>
              <a:t>P[</a:t>
            </a:r>
            <a:r>
              <a:rPr lang="en-US" sz="2400" dirty="0" err="1"/>
              <a:t>i</a:t>
            </a:r>
            <a:r>
              <a:rPr lang="en-US" sz="2400" dirty="0"/>
              <a:t>]=</a:t>
            </a:r>
            <a:r>
              <a:rPr lang="en-US" sz="2400" dirty="0" err="1"/>
              <a:t>p.min</a:t>
            </a:r>
            <a:endParaRPr lang="en-US" sz="2400" dirty="0"/>
          </a:p>
          <a:p>
            <a:r>
              <a:rPr lang="en-US" sz="2400" dirty="0"/>
              <a:t>}</a:t>
            </a:r>
          </a:p>
          <a:p>
            <a:r>
              <a:rPr lang="en-US" sz="2400" dirty="0" err="1"/>
              <a:t>hist</a:t>
            </a:r>
            <a:r>
              <a:rPr lang="en-US" sz="2400" dirty="0"/>
              <a:t>(P)</a:t>
            </a:r>
          </a:p>
          <a:p>
            <a:r>
              <a:rPr lang="en-US" sz="2400" dirty="0">
                <a:latin typeface="Arial"/>
                <a:cs typeface="Arial"/>
              </a:rPr>
              <a:t>cutoff=quantile(P,type1,na.rm=T)</a:t>
            </a:r>
          </a:p>
          <a:p>
            <a:r>
              <a:rPr lang="en-US" sz="2400" dirty="0">
                <a:latin typeface="Arial"/>
                <a:cs typeface="Arial"/>
              </a:rPr>
              <a:t>plot(type1, </a:t>
            </a:r>
            <a:r>
              <a:rPr lang="en-US" sz="2400" dirty="0" err="1">
                <a:latin typeface="Arial"/>
                <a:cs typeface="Arial"/>
              </a:rPr>
              <a:t>cutoff,type</a:t>
            </a:r>
            <a:r>
              <a:rPr lang="en-US" sz="2400" dirty="0">
                <a:latin typeface="Arial"/>
                <a:cs typeface="Arial"/>
              </a:rPr>
              <a:t>=</a:t>
            </a:r>
            <a:r>
              <a:rPr lang="en-US" sz="2400" dirty="0"/>
              <a:t>"b"</a:t>
            </a:r>
            <a:r>
              <a:rPr lang="en-US" sz="2400" dirty="0">
                <a:latin typeface="Arial"/>
                <a:cs typeface="Arial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77C9C-4C3D-0B49-9D58-18BF0BBB7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010" y="5954353"/>
            <a:ext cx="4231222" cy="6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8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56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Approximation: Bonferroni multiple test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2CA109-9545-754C-A90F-5080D207DDB4}"/>
                  </a:ext>
                </a:extLst>
              </p:cNvPr>
              <p:cNvSpPr txBox="1"/>
              <p:nvPr/>
            </p:nvSpPr>
            <p:spPr>
              <a:xfrm>
                <a:off x="1476500" y="1599641"/>
                <a:ext cx="9144000" cy="1694566"/>
              </a:xfrm>
              <a:prstGeom prst="rect">
                <a:avLst/>
              </a:prstGeom>
              <a:solidFill>
                <a:schemeClr val="bg1">
                  <a:alpha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Single test threshold: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Arial"/>
                    <a:cs typeface="Arial"/>
                  </a:rPr>
                  <a:t>Number of test: m=3093</a:t>
                </a:r>
              </a:p>
              <a:p>
                <a:r>
                  <a:rPr lang="en-US" sz="2400" dirty="0">
                    <a:latin typeface="Arial"/>
                    <a:cs typeface="Arial"/>
                  </a:rPr>
                  <a:t>Threshold: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3.23311E-06 (similar to observed: 3.281143E-06)</a:t>
                </a:r>
                <a:endParaRPr lang="en-US" sz="2400" dirty="0"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2CA109-9545-754C-A90F-5080D207D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500" y="1599641"/>
                <a:ext cx="9144000" cy="1694566"/>
              </a:xfrm>
              <a:prstGeom prst="rect">
                <a:avLst/>
              </a:prstGeom>
              <a:blipFill>
                <a:blip r:embed="rId2"/>
                <a:stretch>
                  <a:fillRect l="-970" t="-2222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4EED0F8-5634-504D-A6DF-1CD94DA495B4}"/>
              </a:ext>
            </a:extLst>
          </p:cNvPr>
          <p:cNvSpPr txBox="1"/>
          <p:nvPr/>
        </p:nvSpPr>
        <p:spPr>
          <a:xfrm>
            <a:off x="1476500" y="4085542"/>
            <a:ext cx="9144000" cy="120032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Bonferroni threshold could be too conservative if multiple tests are not independent, e.g. dense markers or long LD extent.  </a:t>
            </a:r>
            <a:endParaRPr lang="en-US" sz="2400" dirty="0">
              <a:ea typeface="Cambria Math" panose="02040503050406030204" pitchFamily="18" charset="0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9889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Correlation and t distribution</a:t>
            </a:r>
          </a:p>
          <a:p>
            <a:r>
              <a:rPr lang="en-US" dirty="0">
                <a:latin typeface="Constantia" charset="0"/>
              </a:rPr>
              <a:t>GWAS by correlation </a:t>
            </a:r>
          </a:p>
          <a:p>
            <a:r>
              <a:rPr lang="en-US" dirty="0">
                <a:latin typeface="Constantia" charset="0"/>
              </a:rPr>
              <a:t>Power and false positives</a:t>
            </a:r>
          </a:p>
          <a:p>
            <a:r>
              <a:rPr lang="en-US" dirty="0">
                <a:latin typeface="Constantia" charset="0"/>
              </a:rPr>
              <a:t>Observed null distribution</a:t>
            </a:r>
          </a:p>
          <a:p>
            <a:r>
              <a:rPr lang="en-US" dirty="0">
                <a:latin typeface="Constantia" charset="0"/>
              </a:rPr>
              <a:t>True positives</a:t>
            </a:r>
          </a:p>
          <a:p>
            <a:r>
              <a:rPr lang="en-US" dirty="0">
                <a:latin typeface="Constantia" charset="0"/>
              </a:rPr>
              <a:t>False positives</a:t>
            </a:r>
          </a:p>
          <a:p>
            <a:r>
              <a:rPr lang="en-US" dirty="0">
                <a:latin typeface="Constantia" charset="0"/>
              </a:rPr>
              <a:t>Type I error</a:t>
            </a:r>
          </a:p>
          <a:p>
            <a:r>
              <a:rPr lang="en-US" dirty="0">
                <a:latin typeface="Constantia" charset="0"/>
              </a:rPr>
              <a:t>Cut off of P values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3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025292"/>
              </p:ext>
            </p:extLst>
          </p:nvPr>
        </p:nvGraphicFramePr>
        <p:xfrm>
          <a:off x="2476487" y="1325563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Observed and expected frequency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827897"/>
              </p:ext>
            </p:extLst>
          </p:nvPr>
        </p:nvGraphicFramePr>
        <p:xfrm>
          <a:off x="2476487" y="3716466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95359" y="5945158"/>
            <a:ext cx="7585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49/28+49/12+49/42+49/18=9.72, P=0.002</a:t>
            </a:r>
          </a:p>
        </p:txBody>
      </p:sp>
    </p:spTree>
    <p:extLst>
      <p:ext uri="{BB962C8B-B14F-4D97-AF65-F5344CB8AC3E}">
        <p14:creationId xmlns:p14="http://schemas.microsoft.com/office/powerpoint/2010/main" val="37631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774657"/>
              </p:ext>
            </p:extLst>
          </p:nvPr>
        </p:nvGraphicFramePr>
        <p:xfrm>
          <a:off x="2508292" y="1376881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13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Observed and expected frequency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900841"/>
              </p:ext>
            </p:extLst>
          </p:nvPr>
        </p:nvGraphicFramePr>
        <p:xfrm>
          <a:off x="4463031" y="3754556"/>
          <a:ext cx="3265938" cy="2540000"/>
        </p:xfrm>
        <a:graphic>
          <a:graphicData uri="http://schemas.openxmlformats.org/drawingml/2006/table">
            <a:tbl>
              <a:tblPr/>
              <a:tblGrid>
                <a:gridCol w="108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Herbcide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Marker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Count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87478" y="5183338"/>
            <a:ext cx="3180522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r=31%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02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Suitable for continued variables</a:t>
            </a:r>
          </a:p>
          <a:p>
            <a:r>
              <a:rPr lang="en-US" dirty="0"/>
              <a:t>r=</a:t>
            </a:r>
            <a:r>
              <a:rPr lang="en-US" dirty="0" err="1"/>
              <a:t>Cov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)/(</a:t>
            </a:r>
            <a:r>
              <a:rPr lang="en-US" dirty="0" err="1"/>
              <a:t>SxSy</a:t>
            </a:r>
            <a:r>
              <a:rPr lang="en-US" dirty="0"/>
              <a:t>)</a:t>
            </a:r>
          </a:p>
          <a:p>
            <a:r>
              <a:rPr lang="en-US" dirty="0"/>
              <a:t>Range from -1 to 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t=3.2278</a:t>
            </a:r>
          </a:p>
          <a:p>
            <a:r>
              <a:rPr lang="en-US" dirty="0"/>
              <a:t>p=0.0017 (vs. 0.002 from Chi-square test)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7206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Pearson Correlation</a:t>
            </a:r>
          </a:p>
        </p:txBody>
      </p:sp>
      <p:pic>
        <p:nvPicPr>
          <p:cNvPr id="4" name="Picture 3" descr="tva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15" y="3303247"/>
            <a:ext cx="1562883" cy="13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6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000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Approximation of t distribution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0897" y="195272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function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){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=replicate(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,{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rnorm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rnorm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/sqrt((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^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)/(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	})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return(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)}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656" y="1952725"/>
            <a:ext cx="43561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9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176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Influence of DF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9668" y="1633641"/>
            <a:ext cx="36548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=c(3,1))</a:t>
            </a:r>
          </a:p>
          <a:p>
            <a:r>
              <a:rPr lang="en-US" dirty="0" err="1">
                <a:solidFill>
                  <a:srgbClr val="FF0000"/>
                </a:solidFill>
              </a:rPr>
              <a:t>df</a:t>
            </a:r>
            <a:r>
              <a:rPr lang="en-US" dirty="0">
                <a:solidFill>
                  <a:srgbClr val="FF0000"/>
                </a:solidFill>
              </a:rPr>
              <a:t>=1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df</a:t>
            </a:r>
            <a:r>
              <a:rPr lang="en-US" dirty="0">
                <a:solidFill>
                  <a:srgbClr val="FF0000"/>
                </a:solidFill>
              </a:rPr>
              <a:t>=3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df</a:t>
            </a:r>
            <a:r>
              <a:rPr lang="en-US" dirty="0">
                <a:solidFill>
                  <a:srgbClr val="FF0000"/>
                </a:solidFill>
              </a:rPr>
              <a:t>=5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989" y="1252860"/>
            <a:ext cx="2579480" cy="56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7065" y="1252728"/>
            <a:ext cx="8822267" cy="3450696"/>
          </a:xfrm>
        </p:spPr>
        <p:txBody>
          <a:bodyPr/>
          <a:lstStyle/>
          <a:p>
            <a:r>
              <a:rPr lang="en-US" dirty="0"/>
              <a:t>Try it</a:t>
            </a:r>
          </a:p>
          <a:p>
            <a:r>
              <a:rPr lang="en-US" dirty="0"/>
              <a:t>Sample ten SNPs as QTNs (mutations of genes)</a:t>
            </a:r>
          </a:p>
          <a:p>
            <a:r>
              <a:rPr lang="en-US" dirty="0"/>
              <a:t>Assign gene effects and make total genetic effects</a:t>
            </a:r>
          </a:p>
          <a:p>
            <a:r>
              <a:rPr lang="en-US" dirty="0"/>
              <a:t>Add residuals to make phenotypes with 75% heritability</a:t>
            </a:r>
          </a:p>
          <a:p>
            <a:r>
              <a:rPr lang="en-US" dirty="0"/>
              <a:t>Test all the SNPs and see how many can be found among the top ten associations.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7065" y="0"/>
            <a:ext cx="868236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Can we use correlation to map genes?</a:t>
            </a:r>
          </a:p>
        </p:txBody>
      </p:sp>
    </p:spTree>
    <p:extLst>
      <p:ext uri="{BB962C8B-B14F-4D97-AF65-F5344CB8AC3E}">
        <p14:creationId xmlns:p14="http://schemas.microsoft.com/office/powerpoint/2010/main" val="9118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3084" y="168677"/>
            <a:ext cx="8910320" cy="655564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G2P=function(X,h2,alpha,NQTN,distribution){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#Sampling QTN</a:t>
            </a:r>
          </a:p>
          <a:p>
            <a:r>
              <a:rPr lang="en-US" sz="2000" dirty="0" err="1"/>
              <a:t>QTN.position</a:t>
            </a:r>
            <a:r>
              <a:rPr lang="en-US" sz="2000" dirty="0"/>
              <a:t>=sample(</a:t>
            </a:r>
            <a:r>
              <a:rPr lang="en-US" sz="2000" dirty="0" err="1"/>
              <a:t>m,NQTN,replace</a:t>
            </a:r>
            <a:r>
              <a:rPr lang="en-US" sz="2000" dirty="0"/>
              <a:t>=F)</a:t>
            </a:r>
          </a:p>
          <a:p>
            <a:r>
              <a:rPr lang="en-US" sz="2000" dirty="0"/>
              <a:t>SNPQ=</a:t>
            </a:r>
            <a:r>
              <a:rPr lang="en-US" sz="2000" dirty="0" err="1"/>
              <a:t>as.matrix</a:t>
            </a:r>
            <a:r>
              <a:rPr lang="en-US" sz="2000" dirty="0"/>
              <a:t>(X[,</a:t>
            </a:r>
            <a:r>
              <a:rPr lang="en-US" sz="2000" dirty="0" err="1"/>
              <a:t>QTN.position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QTN.position</a:t>
            </a:r>
            <a:endParaRPr lang="en-US" sz="2000" dirty="0"/>
          </a:p>
          <a:p>
            <a:r>
              <a:rPr lang="en-US" sz="2000" dirty="0"/>
              <a:t>#QTN effects</a:t>
            </a:r>
          </a:p>
          <a:p>
            <a:r>
              <a:rPr lang="en-US" sz="2000" dirty="0"/>
              <a:t>if(distribution=="norm")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</a:t>
            </a:r>
            <a:r>
              <a:rPr lang="en-US" sz="2000" dirty="0" err="1"/>
              <a:t>rnorm</a:t>
            </a:r>
            <a:r>
              <a:rPr lang="en-US" sz="2000" dirty="0"/>
              <a:t>(NQTN,0,1)</a:t>
            </a:r>
          </a:p>
          <a:p>
            <a:r>
              <a:rPr lang="en-US" sz="2000" dirty="0"/>
              <a:t>	}else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=alpha^(1:NQTN)}</a:t>
            </a:r>
          </a:p>
          <a:p>
            <a:r>
              <a:rPr lang="en-US" sz="2000" dirty="0"/>
              <a:t>#Simulate phenotype</a:t>
            </a:r>
          </a:p>
          <a:p>
            <a:r>
              <a:rPr lang="en-US" sz="2000" dirty="0"/>
              <a:t>effect=SNPQ%*%</a:t>
            </a:r>
            <a:r>
              <a:rPr lang="en-US" sz="2000" dirty="0" err="1"/>
              <a:t>addeffect</a:t>
            </a:r>
            <a:endParaRPr lang="en-US" sz="2000" dirty="0"/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(effect)</a:t>
            </a:r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/>
              <a:t>))</a:t>
            </a:r>
          </a:p>
          <a:p>
            <a:r>
              <a:rPr lang="en-US" sz="2000" dirty="0"/>
              <a:t>y=</a:t>
            </a:r>
            <a:r>
              <a:rPr lang="en-US" sz="2000" dirty="0" err="1"/>
              <a:t>effect+residual</a:t>
            </a:r>
            <a:endParaRPr lang="en-US" sz="2000" dirty="0"/>
          </a:p>
          <a:p>
            <a:r>
              <a:rPr lang="en-US" sz="2000" dirty="0"/>
              <a:t>return(list(</a:t>
            </a:r>
            <a:r>
              <a:rPr lang="en-US" sz="2000" dirty="0" err="1"/>
              <a:t>addeffect</a:t>
            </a:r>
            <a:r>
              <a:rPr lang="en-US" sz="2000" dirty="0"/>
              <a:t> = </a:t>
            </a:r>
            <a:r>
              <a:rPr lang="en-US" sz="2000" dirty="0" err="1"/>
              <a:t>addeffect</a:t>
            </a:r>
            <a:r>
              <a:rPr lang="en-US" sz="2000" dirty="0"/>
              <a:t>, y=y, add = effect, residual = residual, </a:t>
            </a:r>
            <a:r>
              <a:rPr lang="en-US" sz="2000" dirty="0" err="1"/>
              <a:t>QTN.position</a:t>
            </a:r>
            <a:r>
              <a:rPr lang="en-US" sz="2000" dirty="0"/>
              <a:t>=</a:t>
            </a:r>
            <a:r>
              <a:rPr lang="en-US" sz="2000" dirty="0" err="1"/>
              <a:t>QTN.position</a:t>
            </a:r>
            <a:r>
              <a:rPr lang="en-US" sz="2000" dirty="0"/>
              <a:t>, SNPQ=SNPQ))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249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1771</Words>
  <Application>Microsoft Macintosh PowerPoint</Application>
  <PresentationFormat>Widescreen</PresentationFormat>
  <Paragraphs>271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Candara</vt:lpstr>
      <vt:lpstr>Century</vt:lpstr>
      <vt:lpstr>Constantia</vt:lpstr>
      <vt:lpstr>Symbol</vt:lpstr>
      <vt:lpstr>Office Theme</vt:lpstr>
      <vt:lpstr>Statistical Genomics</vt:lpstr>
      <vt:lpstr>Outline</vt:lpstr>
      <vt:lpstr>Observed and expected frequency</vt:lpstr>
      <vt:lpstr>Observed and expected frequency</vt:lpstr>
      <vt:lpstr>Pearson Correlation</vt:lpstr>
      <vt:lpstr>Approximation of t distribution</vt:lpstr>
      <vt:lpstr>Influence of DF</vt:lpstr>
      <vt:lpstr>Can we use correlation to map genes?</vt:lpstr>
      <vt:lpstr>PowerPoint Presentation</vt:lpstr>
      <vt:lpstr>Read data and source code in R</vt:lpstr>
      <vt:lpstr>Let us have more fun!</vt:lpstr>
      <vt:lpstr>Phenotype simulation</vt:lpstr>
      <vt:lpstr>QTN positions</vt:lpstr>
      <vt:lpstr>Association test by correlation</vt:lpstr>
      <vt:lpstr>Manhattan plots</vt:lpstr>
      <vt:lpstr>Two additional findings</vt:lpstr>
      <vt:lpstr>GWAS by correlation</vt:lpstr>
      <vt:lpstr>The top ten associations</vt:lpstr>
      <vt:lpstr>The top ten associations</vt:lpstr>
      <vt:lpstr>Null distribution of P values</vt:lpstr>
      <vt:lpstr>QQ plot</vt:lpstr>
      <vt:lpstr>Cutoff (Graph approach)</vt:lpstr>
      <vt:lpstr>Cutoff (Exact))</vt:lpstr>
      <vt:lpstr>Distribution of P values under null hypothesis</vt:lpstr>
      <vt:lpstr>Approximation: Bonferroni multiple test correction</vt:lpstr>
      <vt:lpstr>Highlight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85</cp:revision>
  <dcterms:created xsi:type="dcterms:W3CDTF">2020-01-18T23:14:17Z</dcterms:created>
  <dcterms:modified xsi:type="dcterms:W3CDTF">2021-02-18T07:32:28Z</dcterms:modified>
</cp:coreProperties>
</file>