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307" r:id="rId2"/>
    <p:sldId id="385" r:id="rId3"/>
    <p:sldId id="420" r:id="rId4"/>
    <p:sldId id="407" r:id="rId5"/>
    <p:sldId id="398" r:id="rId6"/>
    <p:sldId id="399" r:id="rId7"/>
    <p:sldId id="400" r:id="rId8"/>
    <p:sldId id="401" r:id="rId9"/>
    <p:sldId id="362" r:id="rId10"/>
    <p:sldId id="402" r:id="rId11"/>
    <p:sldId id="403" r:id="rId12"/>
    <p:sldId id="365" r:id="rId13"/>
    <p:sldId id="384" r:id="rId14"/>
    <p:sldId id="383" r:id="rId15"/>
    <p:sldId id="404" r:id="rId16"/>
    <p:sldId id="369" r:id="rId17"/>
    <p:sldId id="422" r:id="rId18"/>
    <p:sldId id="421" r:id="rId19"/>
    <p:sldId id="405" r:id="rId20"/>
    <p:sldId id="4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81536"/>
  </p:normalViewPr>
  <p:slideViewPr>
    <p:cSldViewPr snapToGrid="0" snapToObjects="1">
      <p:cViewPr varScale="1">
        <p:scale>
          <a:sx n="131" d="100"/>
          <a:sy n="131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4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557669" y="303012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15: Mixed Linear Model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5632" y="1690688"/>
            <a:ext cx="10436351" cy="2178770"/>
          </a:xfrm>
        </p:spPr>
        <p:txBody>
          <a:bodyPr>
            <a:normAutofit/>
          </a:bodyPr>
          <a:lstStyle/>
          <a:p>
            <a:r>
              <a:rPr lang="en-US" sz="3600" dirty="0"/>
              <a:t>More parameters than observations</a:t>
            </a:r>
          </a:p>
          <a:p>
            <a:r>
              <a:rPr lang="en-US" sz="3600" dirty="0"/>
              <a:t>Residuals are always zero due to over model fitting</a:t>
            </a:r>
          </a:p>
          <a:p>
            <a:r>
              <a:rPr lang="en-US" sz="3600" dirty="0"/>
              <a:t>Needs new rules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Minimize residual does not work for adding individuals' effects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4" t="7993" b="14344"/>
          <a:stretch/>
        </p:blipFill>
        <p:spPr>
          <a:xfrm>
            <a:off x="3572718" y="3869458"/>
            <a:ext cx="5046563" cy="2258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302188" y="5751687"/>
            <a:ext cx="335666" cy="37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926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3896" y="1325563"/>
            <a:ext cx="9284207" cy="3450696"/>
          </a:xfrm>
        </p:spPr>
        <p:txBody>
          <a:bodyPr>
            <a:noAutofit/>
          </a:bodyPr>
          <a:lstStyle/>
          <a:p>
            <a:r>
              <a:rPr lang="en-US" sz="3600" dirty="0"/>
              <a:t>Free individuals effects</a:t>
            </a:r>
          </a:p>
          <a:p>
            <a:r>
              <a:rPr lang="en-US" sz="3600" dirty="0"/>
              <a:t>Only regulate the features for the population where they from: means (0) and variances</a:t>
            </a:r>
          </a:p>
          <a:p>
            <a:r>
              <a:rPr lang="en-US" sz="3600" dirty="0"/>
              <a:t>Optimize variances according to kinship and observation to maximize the likelihood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New rules</a:t>
            </a:r>
          </a:p>
        </p:txBody>
      </p:sp>
    </p:spTree>
    <p:extLst>
      <p:ext uri="{BB962C8B-B14F-4D97-AF65-F5344CB8AC3E}">
        <p14:creationId xmlns:p14="http://schemas.microsoft.com/office/powerpoint/2010/main" val="403341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MLM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/>
              <a:t>Y = SNP + </a:t>
            </a:r>
            <a:r>
              <a:rPr lang="en-US" sz="3600">
                <a:solidFill>
                  <a:srgbClr val="FF0000"/>
                </a:solidFill>
              </a:rPr>
              <a:t>Q (or PCs)</a:t>
            </a:r>
            <a:r>
              <a:rPr lang="en-US" sz="3600"/>
              <a:t> + </a:t>
            </a:r>
            <a:r>
              <a:rPr lang="en-US" sz="3600">
                <a:solidFill>
                  <a:srgbClr val="0070C0"/>
                </a:solidFill>
              </a:rPr>
              <a:t>Kinship</a:t>
            </a:r>
            <a:r>
              <a:rPr lang="en-US" sz="360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</p:spTree>
    <p:extLst>
      <p:ext uri="{BB962C8B-B14F-4D97-AF65-F5344CB8AC3E}">
        <p14:creationId xmlns:p14="http://schemas.microsoft.com/office/powerpoint/2010/main" val="343792117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Fixed effect</a:t>
            </a:r>
          </a:p>
          <a:p>
            <a:pPr lvl="1">
              <a:buFont typeface="Wingdings" charset="2"/>
              <a:buChar char="ü"/>
            </a:pPr>
            <a:r>
              <a:rPr lang="en-US" sz="3600" dirty="0"/>
              <a:t>Limited levels</a:t>
            </a:r>
          </a:p>
          <a:p>
            <a:pPr lvl="1">
              <a:buFont typeface="Wingdings" charset="2"/>
              <a:buChar char="ü"/>
            </a:pPr>
            <a:r>
              <a:rPr lang="en-US" sz="3600" dirty="0"/>
              <a:t>Interest on levels</a:t>
            </a:r>
          </a:p>
          <a:p>
            <a:r>
              <a:rPr lang="en-US" sz="3600" dirty="0"/>
              <a:t>Radom effect</a:t>
            </a:r>
          </a:p>
          <a:p>
            <a:pPr lvl="1">
              <a:buFont typeface="Wingdings" charset="2"/>
              <a:buChar char="ü"/>
            </a:pPr>
            <a:r>
              <a:rPr lang="en-US" sz="3600" dirty="0"/>
              <a:t>Many levels</a:t>
            </a:r>
          </a:p>
          <a:p>
            <a:pPr lvl="1">
              <a:buFont typeface="Wingdings" charset="2"/>
              <a:buChar char="ü"/>
            </a:pPr>
            <a:r>
              <a:rPr lang="en-US" sz="3600" dirty="0"/>
              <a:t>Interest on population behind the levels (mean, variance)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Fixed vs. Random Effects</a:t>
            </a:r>
          </a:p>
        </p:txBody>
      </p:sp>
    </p:spTree>
    <p:extLst>
      <p:ext uri="{BB962C8B-B14F-4D97-AF65-F5344CB8AC3E}">
        <p14:creationId xmlns:p14="http://schemas.microsoft.com/office/powerpoint/2010/main" val="15716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Mixed Linear Model (MLM)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981200" y="1219200"/>
            <a:ext cx="8402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67857" y="5127145"/>
            <a:ext cx="8402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b prediction: Best Linear Unbiased Estimate, BLUE)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67857" y="2636836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/>
                  <a:t>Var(</a:t>
                </a:r>
                <a:r>
                  <a:rPr lang="pt-BR" sz="3600" dirty="0" err="1"/>
                  <a:t>u</a:t>
                </a:r>
                <a:r>
                  <a:rPr lang="pt-BR" sz="3600" dirty="0"/>
                  <a:t>)=</a:t>
                </a:r>
                <a:r>
                  <a:rPr lang="pt-BR" sz="3600" dirty="0" err="1"/>
                  <a:t>G</a:t>
                </a:r>
                <a:r>
                  <a:rPr lang="pt-BR" sz="3600" dirty="0"/>
                  <a:t>=2K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𝑎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57" y="2636836"/>
                <a:ext cx="5081451" cy="553998"/>
              </a:xfrm>
              <a:prstGeom prst="rect">
                <a:avLst/>
              </a:prstGeom>
              <a:blipFill>
                <a:blip r:embed="rId2"/>
                <a:stretch>
                  <a:fillRect l="-5237" t="-25000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67857" y="3320427"/>
                <a:ext cx="508145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3600" dirty="0"/>
                  <a:t>Var(e)=</a:t>
                </a:r>
                <a:r>
                  <a:rPr lang="pt-BR" sz="3600" dirty="0" err="1"/>
                  <a:t>R</a:t>
                </a:r>
                <a:r>
                  <a:rPr lang="pt-BR" sz="3600" dirty="0"/>
                  <a:t>=</a:t>
                </a:r>
                <a:r>
                  <a:rPr lang="pt-BR" sz="3600" dirty="0" err="1"/>
                  <a:t>I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36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57" y="3320427"/>
                <a:ext cx="5081451" cy="553998"/>
              </a:xfrm>
              <a:prstGeom prst="rect">
                <a:avLst/>
              </a:prstGeom>
              <a:blipFill>
                <a:blip r:embed="rId3"/>
                <a:stretch>
                  <a:fillRect l="-5237" t="-22222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81200" y="1958796"/>
            <a:ext cx="8402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err="1"/>
              <a:t>Var</a:t>
            </a:r>
            <a:r>
              <a:rPr lang="en-US" sz="3200" dirty="0"/>
              <a:t>(y)=V=</a:t>
            </a:r>
            <a:r>
              <a:rPr lang="en-US" sz="3200" dirty="0" err="1"/>
              <a:t>Var</a:t>
            </a:r>
            <a:r>
              <a:rPr lang="en-US" sz="3200" dirty="0"/>
              <a:t>(u)+</a:t>
            </a:r>
            <a:r>
              <a:rPr lang="en-US" sz="3200" dirty="0" err="1"/>
              <a:t>Var</a:t>
            </a:r>
            <a:r>
              <a:rPr lang="en-US" sz="3200" dirty="0"/>
              <a:t>(e)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67856" y="3923704"/>
            <a:ext cx="8402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u prediction: Best Linear Unbiased Prediction, BLUP)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7691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22944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Mixed Model Equation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2869474" y="1373208"/>
            <a:ext cx="6798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9475" y="2099374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75" y="2099374"/>
                <a:ext cx="5081451" cy="1117550"/>
              </a:xfrm>
              <a:prstGeom prst="rect">
                <a:avLst/>
              </a:prstGeom>
              <a:blipFill>
                <a:blip r:embed="rId2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69474" y="3296760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74" y="3296760"/>
                <a:ext cx="6453052" cy="1453668"/>
              </a:xfrm>
              <a:prstGeom prst="rect">
                <a:avLst/>
              </a:prstGeom>
              <a:blipFill>
                <a:blip r:embed="rId3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69474" y="4680497"/>
                <a:ext cx="6453052" cy="1201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Var(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>
                        <a:latin typeface="Cambria Math" charset="0"/>
                      </a:rPr>
                      <m:t>)=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bg-BG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74" y="4680497"/>
                <a:ext cx="6453052" cy="1201739"/>
              </a:xfrm>
              <a:prstGeom prst="rect">
                <a:avLst/>
              </a:prstGeom>
              <a:blipFill>
                <a:blip r:embed="rId4"/>
                <a:stretch>
                  <a:fillRect l="-3340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61059"/>
            <a:ext cx="167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1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with MLM in GAPIT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0700" y="1818006"/>
            <a:ext cx="8597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myGAPIT</a:t>
            </a:r>
            <a:r>
              <a:rPr lang="en-US" sz="3200" dirty="0"/>
              <a:t>=GAPIT(</a:t>
            </a:r>
          </a:p>
          <a:p>
            <a:pPr lvl="1"/>
            <a:r>
              <a:rPr lang="en-US" sz="3200" dirty="0"/>
              <a:t>Y=</a:t>
            </a:r>
            <a:r>
              <a:rPr lang="en-US" sz="3200" dirty="0" err="1"/>
              <a:t>myY</a:t>
            </a:r>
            <a:r>
              <a:rPr lang="en-US" sz="3200" dirty="0"/>
              <a:t>,</a:t>
            </a:r>
          </a:p>
          <a:p>
            <a:pPr lvl="1"/>
            <a:r>
              <a:rPr lang="en-US" sz="3200" dirty="0"/>
              <a:t>GD=</a:t>
            </a:r>
            <a:r>
              <a:rPr lang="en-US" sz="3200" dirty="0" err="1"/>
              <a:t>myGD</a:t>
            </a:r>
            <a:r>
              <a:rPr lang="en-US" sz="3200" dirty="0"/>
              <a:t>,</a:t>
            </a:r>
          </a:p>
          <a:p>
            <a:pPr lvl="1"/>
            <a:r>
              <a:rPr lang="en-US" sz="3200" dirty="0"/>
              <a:t>GM=</a:t>
            </a:r>
            <a:r>
              <a:rPr lang="en-US" sz="3200" dirty="0" err="1"/>
              <a:t>myGM</a:t>
            </a:r>
            <a:r>
              <a:rPr lang="en-US" sz="3200" dirty="0"/>
              <a:t>,</a:t>
            </a:r>
          </a:p>
          <a:p>
            <a:pPr lvl="1"/>
            <a:r>
              <a:rPr lang="en-US" sz="3200" dirty="0" err="1"/>
              <a:t>QTN.position</a:t>
            </a:r>
            <a:r>
              <a:rPr lang="en-US" sz="3200" dirty="0"/>
              <a:t>=</a:t>
            </a:r>
            <a:r>
              <a:rPr lang="en-US" sz="3200" dirty="0" err="1"/>
              <a:t>mySim$QTN.position</a:t>
            </a:r>
            <a:r>
              <a:rPr lang="en-US" sz="3200" dirty="0"/>
              <a:t>,</a:t>
            </a:r>
          </a:p>
          <a:p>
            <a:pPr lvl="1"/>
            <a:r>
              <a:rPr lang="en-US" sz="3200" dirty="0" err="1"/>
              <a:t>PCA.total</a:t>
            </a:r>
            <a:r>
              <a:rPr lang="en-US" sz="3200" dirty="0"/>
              <a:t>=3,</a:t>
            </a:r>
          </a:p>
          <a:p>
            <a:pPr lvl="1"/>
            <a:r>
              <a:rPr lang="en-US" sz="3200" dirty="0" err="1">
                <a:solidFill>
                  <a:srgbClr val="FF0000"/>
                </a:solidFill>
              </a:rPr>
              <a:t>group.from</a:t>
            </a:r>
            <a:r>
              <a:rPr lang="en-US" sz="3200" dirty="0">
                <a:solidFill>
                  <a:srgbClr val="FF0000"/>
                </a:solidFill>
              </a:rPr>
              <a:t>=1000000,</a:t>
            </a:r>
          </a:p>
          <a:p>
            <a:pPr lvl="1"/>
            <a:r>
              <a:rPr lang="fr-FR" sz="3200" dirty="0" err="1">
                <a:solidFill>
                  <a:srgbClr val="FF0000"/>
                </a:solidFill>
              </a:rPr>
              <a:t>group.to</a:t>
            </a:r>
            <a:r>
              <a:rPr lang="fr-FR" sz="3200" dirty="0">
                <a:solidFill>
                  <a:srgbClr val="FF0000"/>
                </a:solidFill>
              </a:rPr>
              <a:t>=1000000,</a:t>
            </a:r>
          </a:p>
          <a:p>
            <a:pPr lvl="1"/>
            <a:r>
              <a:rPr lang="fr-FR" sz="3200" dirty="0" err="1">
                <a:solidFill>
                  <a:srgbClr val="FF0000"/>
                </a:solidFill>
              </a:rPr>
              <a:t>group.by</a:t>
            </a:r>
            <a:r>
              <a:rPr lang="fr-FR" sz="3200" dirty="0">
                <a:solidFill>
                  <a:srgbClr val="FF0000"/>
                </a:solidFill>
              </a:rPr>
              <a:t>=10</a:t>
            </a:r>
            <a:r>
              <a:rPr lang="en-US" sz="3200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4232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Set </a:t>
            </a:r>
            <a:r>
              <a:rPr lang="en-US" sz="2800" dirty="0" err="1">
                <a:solidFill>
                  <a:srgbClr val="FF0000"/>
                </a:solidFill>
              </a:rPr>
              <a:t>group.from</a:t>
            </a:r>
            <a:r>
              <a:rPr lang="en-US" sz="2800" dirty="0">
                <a:solidFill>
                  <a:srgbClr val="FF0000"/>
                </a:solidFill>
              </a:rPr>
              <a:t> and </a:t>
            </a:r>
            <a:r>
              <a:rPr lang="en-US" sz="2800" dirty="0" err="1">
                <a:solidFill>
                  <a:srgbClr val="FF0000"/>
                </a:solidFill>
              </a:rPr>
              <a:t>group.to</a:t>
            </a:r>
            <a:r>
              <a:rPr lang="en-US" sz="2800" dirty="0">
                <a:solidFill>
                  <a:srgbClr val="FF0000"/>
                </a:solidFill>
              </a:rPr>
              <a:t> as a big number (e.g. 1M) for MLM in GAPIT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3DB0B0-BFEB-3641-83AD-A494856C7F07}"/>
              </a:ext>
            </a:extLst>
          </p:cNvPr>
          <p:cNvSpPr/>
          <p:nvPr/>
        </p:nvSpPr>
        <p:spPr>
          <a:xfrm>
            <a:off x="2182369" y="1110120"/>
            <a:ext cx="853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source("http://</a:t>
            </a:r>
            <a:r>
              <a:rPr lang="en-US" sz="2400" dirty="0" err="1">
                <a:solidFill>
                  <a:srgbClr val="FF0000"/>
                </a:solidFill>
              </a:rPr>
              <a:t>www.zzlab.net</a:t>
            </a:r>
            <a:r>
              <a:rPr lang="en-US" sz="2400" dirty="0">
                <a:solidFill>
                  <a:srgbClr val="FF0000"/>
                </a:solidFill>
              </a:rPr>
              <a:t>/GAPIT/</a:t>
            </a:r>
            <a:r>
              <a:rPr lang="en-US" sz="2400" dirty="0" err="1">
                <a:solidFill>
                  <a:srgbClr val="FF0000"/>
                </a:solidFill>
              </a:rPr>
              <a:t>gapit_functions.txt</a:t>
            </a:r>
            <a:r>
              <a:rPr lang="en-US" sz="2400" dirty="0">
                <a:solidFill>
                  <a:srgbClr val="FF0000"/>
                </a:solidFill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37119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B64E1EC7-B2ED-994F-A04D-D73B780A3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79"/>
          <a:stretch/>
        </p:blipFill>
        <p:spPr>
          <a:xfrm>
            <a:off x="2679600" y="1692868"/>
            <a:ext cx="6742564" cy="25057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3618" y="1668104"/>
            <a:ext cx="429365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GAPIT Output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036B03-BFC2-DB49-9694-B94E64157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736" y="4601342"/>
            <a:ext cx="2286000" cy="22566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8DD7AC-5198-9540-9CB7-22F9D1B8B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055" y="4759537"/>
            <a:ext cx="2286000" cy="20895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268AAE-2DB2-0840-A1AE-9858CD627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055" y="1954686"/>
            <a:ext cx="2286000" cy="211707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3DC0651-7A65-A143-88B0-9CFDC0DF7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055" y="-3430"/>
            <a:ext cx="2286000" cy="12935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6502054-F65F-4842-89A8-95FC41C36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055" y="0"/>
            <a:ext cx="2286000" cy="152559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8D81131-404E-0B48-8E4E-50C1C5582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710" y="2002284"/>
            <a:ext cx="2286000" cy="209844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8F0C003-EC3D-034C-A4B8-29D66DF591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4055" y="33798"/>
            <a:ext cx="2286000" cy="12511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4D2B5D-831E-CE47-8424-AE9679CBB1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4274" y="33798"/>
            <a:ext cx="2286000" cy="121910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1C8F078-4A6D-A344-B1D3-914371CEA9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2055" y="4908679"/>
            <a:ext cx="2286000" cy="194932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DBAC621-3549-4B42-BC18-FF1A2AECBA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8055" y="4775256"/>
            <a:ext cx="2286000" cy="208274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C9EE81E-18BD-5043-95EB-4A0072738A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2055" y="0"/>
            <a:ext cx="2286000" cy="131489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677E2F0-74F7-5540-ABF6-6B2695EDC5C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563" b="1"/>
          <a:stretch/>
        </p:blipFill>
        <p:spPr>
          <a:xfrm>
            <a:off x="274040" y="4577419"/>
            <a:ext cx="2286000" cy="22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4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79D547-BC07-454D-86B2-BF1CB2950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40"/>
            <a:ext cx="7315200" cy="32355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1493"/>
            <a:ext cx="8212183" cy="10802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GLM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5E851A-0D2E-3A41-9264-A84671C9B255}"/>
              </a:ext>
            </a:extLst>
          </p:cNvPr>
          <p:cNvCxnSpPr>
            <a:cxnSpLocks/>
          </p:cNvCxnSpPr>
          <p:nvPr/>
        </p:nvCxnSpPr>
        <p:spPr>
          <a:xfrm>
            <a:off x="642860" y="3292952"/>
            <a:ext cx="66723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A9F55D-C696-0347-9A72-CFFCABD7596F}"/>
              </a:ext>
            </a:extLst>
          </p:cNvPr>
          <p:cNvSpPr txBox="1"/>
          <p:nvPr/>
        </p:nvSpPr>
        <p:spPr>
          <a:xfrm>
            <a:off x="2725458" y="5063764"/>
            <a:ext cx="49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Found </a:t>
            </a:r>
            <a:r>
              <a:rPr lang="en-US" sz="3200" dirty="0">
                <a:solidFill>
                  <a:srgbClr val="FF0000"/>
                </a:solidFill>
              </a:rPr>
              <a:t>four</a:t>
            </a:r>
            <a:r>
              <a:rPr lang="en-US" sz="3200" dirty="0"/>
              <a:t> without mistake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8212183" y="66107"/>
            <a:ext cx="38286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library(compiler) #required for </a:t>
            </a:r>
            <a:r>
              <a:rPr lang="en-US" sz="1200" dirty="0" err="1"/>
              <a:t>cmpfun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emma.txt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gapit_functions.txt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zzlab.net</a:t>
            </a:r>
            <a:r>
              <a:rPr lang="en-US" sz="1200" dirty="0"/>
              <a:t>/</a:t>
            </a:r>
            <a:r>
              <a:rPr lang="en-US" sz="1200" dirty="0" err="1"/>
              <a:t>StaGen</a:t>
            </a:r>
            <a:r>
              <a:rPr lang="en-US" sz="1200" dirty="0"/>
              <a:t>/2020/R/G2P.R")</a:t>
            </a:r>
          </a:p>
          <a:p>
            <a:endParaRPr lang="en-US" sz="1200" dirty="0"/>
          </a:p>
          <a:p>
            <a:r>
              <a:rPr lang="en-US" sz="1200" dirty="0" err="1"/>
              <a:t>myGD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mdp_numeric.txt",head</a:t>
            </a:r>
            <a:r>
              <a:rPr lang="en-US" sz="1200" dirty="0"/>
              <a:t>=T)</a:t>
            </a:r>
          </a:p>
          <a:p>
            <a:r>
              <a:rPr lang="en-US" sz="1200" dirty="0" err="1"/>
              <a:t>myGM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mdp_SNP_information.txt",head</a:t>
            </a:r>
            <a:r>
              <a:rPr lang="en-US" sz="1200" dirty="0"/>
              <a:t>=T)</a:t>
            </a:r>
          </a:p>
          <a:p>
            <a:endParaRPr lang="en-US" sz="1200" dirty="0"/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endParaRPr lang="en-US" sz="1200" dirty="0"/>
          </a:p>
          <a:p>
            <a:r>
              <a:rPr lang="is-IS" sz="1200" dirty="0"/>
              <a:t>set.seed(99164)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=G2P(X=X1to5,h2=.75,alpha=1,NQTN=10,distribution="normal")</a:t>
            </a:r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as.data.frame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[,1]), </a:t>
            </a:r>
            <a:r>
              <a:rPr lang="en-US" sz="1200" dirty="0" err="1"/>
              <a:t>mySim$y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myGAPIT</a:t>
            </a:r>
            <a:r>
              <a:rPr lang="en-US" sz="1200" dirty="0"/>
              <a:t>=GAPIT(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group.from</a:t>
            </a:r>
            <a:r>
              <a:rPr lang="en-US" sz="1200" dirty="0"/>
              <a:t>=1,</a:t>
            </a:r>
          </a:p>
          <a:p>
            <a:r>
              <a:rPr lang="fr-FR" sz="1200" dirty="0" err="1"/>
              <a:t>group.to</a:t>
            </a:r>
            <a:r>
              <a:rPr lang="fr-FR" sz="1200" dirty="0"/>
              <a:t>=1,</a:t>
            </a:r>
          </a:p>
          <a:p>
            <a:r>
              <a:rPr lang="fr-FR" sz="1200" dirty="0" err="1"/>
              <a:t>group.by</a:t>
            </a:r>
            <a:r>
              <a:rPr lang="fr-FR" sz="1200" dirty="0"/>
              <a:t>=10,</a:t>
            </a:r>
          </a:p>
          <a:p>
            <a:r>
              <a:rPr lang="fr-FR" sz="1200" dirty="0"/>
              <a:t>memo="GLM",</a:t>
            </a:r>
          </a:p>
          <a:p>
            <a:r>
              <a:rPr lang="fr-FR" sz="1200" dirty="0" err="1"/>
              <a:t>file.output</a:t>
            </a:r>
            <a:r>
              <a:rPr lang="fr-FR" sz="1200" dirty="0"/>
              <a:t>=TRUE,)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6EA44-D188-814C-9D4E-B6A6E119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60" y="4226020"/>
            <a:ext cx="2395728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4B65927-9867-3B49-A3B3-407E068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168"/>
            <a:ext cx="7315200" cy="32355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1493"/>
            <a:ext cx="8212183" cy="10802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by MLM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5E851A-0D2E-3A41-9264-A84671C9B255}"/>
              </a:ext>
            </a:extLst>
          </p:cNvPr>
          <p:cNvCxnSpPr>
            <a:cxnSpLocks/>
          </p:cNvCxnSpPr>
          <p:nvPr/>
        </p:nvCxnSpPr>
        <p:spPr>
          <a:xfrm>
            <a:off x="599233" y="3393807"/>
            <a:ext cx="66723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A9F55D-C696-0347-9A72-CFFCABD7596F}"/>
              </a:ext>
            </a:extLst>
          </p:cNvPr>
          <p:cNvSpPr txBox="1"/>
          <p:nvPr/>
        </p:nvSpPr>
        <p:spPr>
          <a:xfrm>
            <a:off x="2725458" y="5063764"/>
            <a:ext cx="49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Found </a:t>
            </a:r>
            <a:r>
              <a:rPr lang="en-US" sz="3200" dirty="0">
                <a:solidFill>
                  <a:srgbClr val="FF0000"/>
                </a:solidFill>
              </a:rPr>
              <a:t>five</a:t>
            </a:r>
            <a:r>
              <a:rPr lang="en-US" sz="3200" dirty="0"/>
              <a:t> without mistake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8212183" y="66107"/>
            <a:ext cx="38286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library(compiler) #required for </a:t>
            </a:r>
            <a:r>
              <a:rPr lang="en-US" sz="1200" dirty="0" err="1"/>
              <a:t>cmpfun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emma.txt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www.zzlab.net</a:t>
            </a:r>
            <a:r>
              <a:rPr lang="en-US" sz="1200" dirty="0"/>
              <a:t>/GAPIT/</a:t>
            </a:r>
            <a:r>
              <a:rPr lang="en-US" sz="1200" dirty="0" err="1"/>
              <a:t>gapit_functions.txt</a:t>
            </a:r>
            <a:r>
              <a:rPr lang="en-US" sz="1200" dirty="0"/>
              <a:t>")</a:t>
            </a:r>
          </a:p>
          <a:p>
            <a:r>
              <a:rPr lang="en-US" sz="1200" dirty="0"/>
              <a:t>source("http://</a:t>
            </a:r>
            <a:r>
              <a:rPr lang="en-US" sz="1200" dirty="0" err="1"/>
              <a:t>zzlab.net</a:t>
            </a:r>
            <a:r>
              <a:rPr lang="en-US" sz="1200" dirty="0"/>
              <a:t>/</a:t>
            </a:r>
            <a:r>
              <a:rPr lang="en-US" sz="1200" dirty="0" err="1"/>
              <a:t>StaGen</a:t>
            </a:r>
            <a:r>
              <a:rPr lang="en-US" sz="1200" dirty="0"/>
              <a:t>/2020/R/G2P.R")</a:t>
            </a:r>
          </a:p>
          <a:p>
            <a:endParaRPr lang="en-US" sz="1200" dirty="0"/>
          </a:p>
          <a:p>
            <a:r>
              <a:rPr lang="en-US" sz="1200" dirty="0" err="1"/>
              <a:t>myGD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mdp_numeric.txt",head</a:t>
            </a:r>
            <a:r>
              <a:rPr lang="en-US" sz="1200" dirty="0"/>
              <a:t>=T)</a:t>
            </a:r>
          </a:p>
          <a:p>
            <a:r>
              <a:rPr lang="en-US" sz="1200" dirty="0" err="1"/>
              <a:t>myGM</a:t>
            </a:r>
            <a:r>
              <a:rPr lang="en-US" sz="1200" dirty="0"/>
              <a:t>=</a:t>
            </a:r>
            <a:r>
              <a:rPr lang="en-US" sz="1200" dirty="0" err="1"/>
              <a:t>read.table</a:t>
            </a:r>
            <a:r>
              <a:rPr lang="en-US" sz="1200" dirty="0"/>
              <a:t>(file="http://</a:t>
            </a:r>
            <a:r>
              <a:rPr lang="en-US" sz="1200" dirty="0" err="1"/>
              <a:t>zzlab.net</a:t>
            </a:r>
            <a:r>
              <a:rPr lang="en-US" sz="1200" dirty="0"/>
              <a:t>/GAPIT/data/</a:t>
            </a:r>
            <a:r>
              <a:rPr lang="en-US" sz="1200" dirty="0" err="1"/>
              <a:t>mdp_SNP_information.txt",head</a:t>
            </a:r>
            <a:r>
              <a:rPr lang="en-US" sz="1200" dirty="0"/>
              <a:t>=T)</a:t>
            </a:r>
          </a:p>
          <a:p>
            <a:endParaRPr lang="en-US" sz="1200" dirty="0"/>
          </a:p>
          <a:p>
            <a:r>
              <a:rPr lang="en-US" sz="1200" dirty="0"/>
              <a:t>X=</a:t>
            </a:r>
            <a:r>
              <a:rPr lang="en-US" sz="1200" dirty="0" err="1"/>
              <a:t>myGD</a:t>
            </a:r>
            <a:r>
              <a:rPr lang="en-US" sz="1200" dirty="0"/>
              <a:t>[,-1]</a:t>
            </a:r>
          </a:p>
          <a:p>
            <a:r>
              <a:rPr lang="en-US" sz="1200" dirty="0"/>
              <a:t>index1to5=</a:t>
            </a:r>
            <a:r>
              <a:rPr lang="en-US" sz="1200" dirty="0" err="1"/>
              <a:t>myGM</a:t>
            </a:r>
            <a:r>
              <a:rPr lang="en-US" sz="1200" dirty="0"/>
              <a:t>[,2]&lt;6</a:t>
            </a:r>
          </a:p>
          <a:p>
            <a:r>
              <a:rPr lang="en-US" sz="1200" dirty="0"/>
              <a:t>X1to5 = X[,index1to5]</a:t>
            </a:r>
          </a:p>
          <a:p>
            <a:endParaRPr lang="en-US" sz="1200" dirty="0"/>
          </a:p>
          <a:p>
            <a:r>
              <a:rPr lang="is-IS" sz="1200" dirty="0"/>
              <a:t>set.seed(99164)</a:t>
            </a:r>
          </a:p>
          <a:p>
            <a:r>
              <a:rPr lang="en-US" sz="1200" dirty="0" err="1"/>
              <a:t>mySim</a:t>
            </a:r>
            <a:r>
              <a:rPr lang="en-US" sz="1200" dirty="0"/>
              <a:t>=G2P(X=X1to5,h2=.75,alpha=1,NQTN=10,distribution="normal")</a:t>
            </a:r>
          </a:p>
          <a:p>
            <a:r>
              <a:rPr lang="en-US" sz="1200" dirty="0" err="1"/>
              <a:t>setwd</a:t>
            </a:r>
            <a:r>
              <a:rPr lang="en-US" sz="1200" dirty="0"/>
              <a:t>("~/Desktop/temp")</a:t>
            </a:r>
          </a:p>
          <a:p>
            <a:r>
              <a:rPr lang="en-US" sz="1200" dirty="0" err="1"/>
              <a:t>myY</a:t>
            </a:r>
            <a:r>
              <a:rPr lang="en-US" sz="1200" dirty="0"/>
              <a:t>=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as.data.frame</a:t>
            </a:r>
            <a:r>
              <a:rPr lang="en-US" sz="1200" dirty="0"/>
              <a:t>(</a:t>
            </a:r>
            <a:r>
              <a:rPr lang="en-US" sz="1200" dirty="0" err="1"/>
              <a:t>myGD</a:t>
            </a:r>
            <a:r>
              <a:rPr lang="en-US" sz="1200" dirty="0"/>
              <a:t>[,1]), </a:t>
            </a:r>
            <a:r>
              <a:rPr lang="en-US" sz="1200" dirty="0" err="1"/>
              <a:t>mySim$y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myGAPIT</a:t>
            </a:r>
            <a:r>
              <a:rPr lang="en-US" sz="1200" dirty="0"/>
              <a:t>=GAPIT(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group.from</a:t>
            </a:r>
            <a:r>
              <a:rPr lang="en-US" sz="1200" dirty="0"/>
              <a:t>=10000,</a:t>
            </a:r>
          </a:p>
          <a:p>
            <a:r>
              <a:rPr lang="fr-FR" sz="1200" dirty="0" err="1"/>
              <a:t>group.to</a:t>
            </a:r>
            <a:r>
              <a:rPr lang="fr-FR" sz="1200" dirty="0"/>
              <a:t>=10000,</a:t>
            </a:r>
          </a:p>
          <a:p>
            <a:r>
              <a:rPr lang="fr-FR" sz="1200" dirty="0" err="1"/>
              <a:t>group.by</a:t>
            </a:r>
            <a:r>
              <a:rPr lang="fr-FR" sz="1200" dirty="0"/>
              <a:t>=10,</a:t>
            </a:r>
          </a:p>
          <a:p>
            <a:r>
              <a:rPr lang="fr-FR" sz="1200" dirty="0"/>
              <a:t>memo=  ",MLM",</a:t>
            </a:r>
          </a:p>
          <a:p>
            <a:r>
              <a:rPr lang="fr-FR" sz="1200" dirty="0" err="1"/>
              <a:t>file.output</a:t>
            </a:r>
            <a:r>
              <a:rPr lang="fr-FR" sz="1200" dirty="0"/>
              <a:t>=TRUE,)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C94703-2CE6-0247-92BB-81B45036E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33" y="4344737"/>
            <a:ext cx="2395728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6312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From GLM to MLM</a:t>
            </a:r>
          </a:p>
          <a:p>
            <a:r>
              <a:rPr lang="en-US">
                <a:latin typeface="Constantia" charset="0"/>
              </a:rPr>
              <a:t>Concept and working models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Incorporating kinship for GWAS</a:t>
            </a:r>
          </a:p>
          <a:p>
            <a:r>
              <a:rPr lang="en-US" dirty="0">
                <a:latin typeface="Constantia" charset="0"/>
              </a:rPr>
              <a:t>BLUE and BLUP</a:t>
            </a:r>
          </a:p>
          <a:p>
            <a:r>
              <a:rPr lang="en-US" dirty="0">
                <a:latin typeface="Constantia" charset="0"/>
              </a:rPr>
              <a:t>MLM in GAPIT</a:t>
            </a:r>
          </a:p>
          <a:p>
            <a:r>
              <a:rPr lang="en-US" dirty="0">
                <a:latin typeface="Constantia" charset="0"/>
              </a:rPr>
              <a:t>GLM in GAPIT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6312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From GLM to MLM</a:t>
            </a:r>
          </a:p>
          <a:p>
            <a:r>
              <a:rPr lang="en-US">
                <a:latin typeface="Constantia" charset="0"/>
              </a:rPr>
              <a:t>Concept and working models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Incorporating kinship for GWAS</a:t>
            </a:r>
          </a:p>
          <a:p>
            <a:r>
              <a:rPr lang="en-US" dirty="0">
                <a:latin typeface="Constantia" charset="0"/>
              </a:rPr>
              <a:t>BLUE and BLUP</a:t>
            </a:r>
          </a:p>
          <a:p>
            <a:r>
              <a:rPr lang="en-US" dirty="0">
                <a:latin typeface="Constantia" charset="0"/>
              </a:rPr>
              <a:t>MLM in GAPIT</a:t>
            </a:r>
          </a:p>
          <a:p>
            <a:r>
              <a:rPr lang="en-US" dirty="0">
                <a:latin typeface="Constantia" charset="0"/>
              </a:rPr>
              <a:t>GLM in GAPIT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12" t="19022" r="4887" b="22747"/>
          <a:stretch/>
        </p:blipFill>
        <p:spPr>
          <a:xfrm>
            <a:off x="1524000" y="0"/>
            <a:ext cx="9144000" cy="3312544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l="3729" t="11915" r="2881" b="13951"/>
          <a:stretch/>
        </p:blipFill>
        <p:spPr>
          <a:xfrm>
            <a:off x="1809750" y="3124200"/>
            <a:ext cx="8810626" cy="37338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A969E9-0E7F-9741-BCF8-01DDBBB03BB7}"/>
              </a:ext>
            </a:extLst>
          </p:cNvPr>
          <p:cNvCxnSpPr/>
          <p:nvPr/>
        </p:nvCxnSpPr>
        <p:spPr>
          <a:xfrm>
            <a:off x="2145426" y="4315075"/>
            <a:ext cx="83283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391DB4-E8A5-1E41-8207-EE6B0665218E}"/>
              </a:ext>
            </a:extLst>
          </p:cNvPr>
          <p:cNvCxnSpPr/>
          <p:nvPr/>
        </p:nvCxnSpPr>
        <p:spPr>
          <a:xfrm>
            <a:off x="2181286" y="2298016"/>
            <a:ext cx="832832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C960DC-3484-0A44-BED0-715C617671F2}"/>
              </a:ext>
            </a:extLst>
          </p:cNvPr>
          <p:cNvSpPr txBox="1"/>
          <p:nvPr/>
        </p:nvSpPr>
        <p:spPr>
          <a:xfrm rot="16200000">
            <a:off x="9458654" y="1197243"/>
            <a:ext cx="2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GWAS by GLM (3PCs)</a:t>
            </a:r>
          </a:p>
          <a:p>
            <a:pPr algn="ctr"/>
            <a:r>
              <a:rPr lang="en-US" dirty="0"/>
              <a:t>4 without mistake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E6DCC-196E-8942-99E2-9598692707F6}"/>
              </a:ext>
            </a:extLst>
          </p:cNvPr>
          <p:cNvSpPr txBox="1"/>
          <p:nvPr/>
        </p:nvSpPr>
        <p:spPr>
          <a:xfrm rot="16200000">
            <a:off x="9464488" y="4594866"/>
            <a:ext cx="2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GWAS by Correlation</a:t>
            </a:r>
          </a:p>
          <a:p>
            <a:pPr algn="ctr"/>
            <a:r>
              <a:rPr lang="en-US" dirty="0"/>
              <a:t>2 without mistake</a:t>
            </a:r>
          </a:p>
        </p:txBody>
      </p:sp>
    </p:spTree>
    <p:extLst>
      <p:ext uri="{BB962C8B-B14F-4D97-AF65-F5344CB8AC3E}">
        <p14:creationId xmlns:p14="http://schemas.microsoft.com/office/powerpoint/2010/main" val="418316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3451782" y="1284455"/>
            <a:ext cx="64612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617818" y="1253766"/>
            <a:ext cx="18261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7391" y="6041842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Hidden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4220" y="6041842"/>
            <a:ext cx="16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6237" y="6011153"/>
            <a:ext cx="115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2804" y="1512081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8792" y="4291301"/>
            <a:ext cx="45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0965" y="1512081"/>
            <a:ext cx="82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013" y="3385272"/>
            <a:ext cx="69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BV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61" y="4973058"/>
            <a:ext cx="914400" cy="910336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4" idx="1"/>
            <a:endCxn id="16" idx="3"/>
          </p:cNvCxnSpPr>
          <p:nvPr/>
        </p:nvCxnSpPr>
        <p:spPr>
          <a:xfrm flipH="1">
            <a:off x="2964238" y="1696747"/>
            <a:ext cx="1128567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2"/>
            <a:endCxn id="17" idx="0"/>
          </p:cNvCxnSpPr>
          <p:nvPr/>
        </p:nvCxnSpPr>
        <p:spPr>
          <a:xfrm>
            <a:off x="2552602" y="1881414"/>
            <a:ext cx="1669" cy="1503859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2"/>
          </p:cNvCxnSpPr>
          <p:nvPr/>
        </p:nvCxnSpPr>
        <p:spPr>
          <a:xfrm>
            <a:off x="2554271" y="3754605"/>
            <a:ext cx="1604521" cy="536697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99527" y="4660633"/>
            <a:ext cx="1259264" cy="458122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73598" y="1512081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73598" y="2196616"/>
            <a:ext cx="70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</a:t>
            </a:r>
          </a:p>
        </p:txBody>
      </p:sp>
      <p:cxnSp>
        <p:nvCxnSpPr>
          <p:cNvPr id="44" name="Straight Connector 43"/>
          <p:cNvCxnSpPr>
            <a:stCxn id="14" idx="3"/>
            <a:endCxn id="42" idx="1"/>
          </p:cNvCxnSpPr>
          <p:nvPr/>
        </p:nvCxnSpPr>
        <p:spPr>
          <a:xfrm>
            <a:off x="4794314" y="1696747"/>
            <a:ext cx="779284" cy="0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4" idx="3"/>
            <a:endCxn id="43" idx="1"/>
          </p:cNvCxnSpPr>
          <p:nvPr/>
        </p:nvCxnSpPr>
        <p:spPr>
          <a:xfrm>
            <a:off x="4794314" y="1696748"/>
            <a:ext cx="779284" cy="684535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95831" y="3385272"/>
            <a:ext cx="845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BLUP</a:t>
            </a:r>
            <a:endParaRPr lang="en-US" dirty="0"/>
          </a:p>
        </p:txBody>
      </p:sp>
      <p:cxnSp>
        <p:nvCxnSpPr>
          <p:cNvPr id="51" name="Straight Connector 50"/>
          <p:cNvCxnSpPr>
            <a:stCxn id="15" idx="3"/>
            <a:endCxn id="50" idx="2"/>
          </p:cNvCxnSpPr>
          <p:nvPr/>
        </p:nvCxnSpPr>
        <p:spPr>
          <a:xfrm flipV="1">
            <a:off x="4611278" y="3754605"/>
            <a:ext cx="1307188" cy="721363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2"/>
            <a:endCxn id="50" idx="0"/>
          </p:cNvCxnSpPr>
          <p:nvPr/>
        </p:nvCxnSpPr>
        <p:spPr>
          <a:xfrm flipH="1">
            <a:off x="5918467" y="2565948"/>
            <a:ext cx="5887" cy="819324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434160" y="5243560"/>
            <a:ext cx="105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Residual</a:t>
            </a:r>
          </a:p>
        </p:txBody>
      </p:sp>
      <p:cxnSp>
        <p:nvCxnSpPr>
          <p:cNvPr id="58" name="Straight Connector 57"/>
          <p:cNvCxnSpPr>
            <a:stCxn id="15" idx="3"/>
            <a:endCxn id="57" idx="0"/>
          </p:cNvCxnSpPr>
          <p:nvPr/>
        </p:nvCxnSpPr>
        <p:spPr>
          <a:xfrm>
            <a:off x="4611279" y="4475968"/>
            <a:ext cx="1351765" cy="767593"/>
          </a:xfrm>
          <a:prstGeom prst="line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3"/>
            <a:endCxn id="50" idx="1"/>
          </p:cNvCxnSpPr>
          <p:nvPr/>
        </p:nvCxnSpPr>
        <p:spPr>
          <a:xfrm>
            <a:off x="2899528" y="3569938"/>
            <a:ext cx="259630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8" idx="3"/>
            <a:endCxn id="57" idx="1"/>
          </p:cNvCxnSpPr>
          <p:nvPr/>
        </p:nvCxnSpPr>
        <p:spPr>
          <a:xfrm>
            <a:off x="2957661" y="5428226"/>
            <a:ext cx="247649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ontent Placeholder 81"/>
          <p:cNvSpPr>
            <a:spLocks noGrp="1"/>
          </p:cNvSpPr>
          <p:nvPr>
            <p:ph idx="1"/>
          </p:nvPr>
        </p:nvSpPr>
        <p:spPr>
          <a:xfrm>
            <a:off x="6659644" y="2011680"/>
            <a:ext cx="3144756" cy="363563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y=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y=</a:t>
            </a:r>
            <a:r>
              <a:rPr lang="en-US" dirty="0" err="1"/>
              <a:t>SNP+PC+e</a:t>
            </a:r>
            <a:endParaRPr lang="en-US" dirty="0"/>
          </a:p>
          <a:p>
            <a:r>
              <a:rPr lang="en-US" dirty="0"/>
              <a:t>y=</a:t>
            </a:r>
            <a:r>
              <a:rPr lang="en-US" dirty="0" err="1"/>
              <a:t>SNP+PC+K+e</a:t>
            </a:r>
            <a:endParaRPr lang="en-US" dirty="0"/>
          </a:p>
          <a:p>
            <a:r>
              <a:rPr lang="en-US" dirty="0"/>
              <a:t>y=</a:t>
            </a:r>
            <a:r>
              <a:rPr lang="en-US" dirty="0" err="1"/>
              <a:t>SNP+PC+BLUP+e</a:t>
            </a:r>
            <a:endParaRPr lang="en-US" dirty="0"/>
          </a:p>
          <a:p>
            <a:endParaRPr lang="en-US" dirty="0"/>
          </a:p>
          <a:p>
            <a:r>
              <a:rPr lang="en-US" dirty="0"/>
              <a:t>BLUP=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BLUP=</a:t>
            </a:r>
            <a:r>
              <a:rPr lang="en-US" dirty="0" err="1"/>
              <a:t>SNP+PC+e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Residual=</a:t>
            </a:r>
            <a:r>
              <a:rPr lang="en-US" dirty="0" err="1"/>
              <a:t>SNP+e</a:t>
            </a:r>
            <a:endParaRPr lang="en-US" dirty="0"/>
          </a:p>
          <a:p>
            <a:r>
              <a:rPr lang="en-US" dirty="0"/>
              <a:t>Residual=</a:t>
            </a:r>
            <a:r>
              <a:rPr lang="en-US" dirty="0" err="1"/>
              <a:t>SNP+PC+e</a:t>
            </a:r>
            <a:endParaRPr lang="en-US" dirty="0"/>
          </a:p>
          <a:p>
            <a:endParaRPr lang="en-US" dirty="0"/>
          </a:p>
          <a:p>
            <a:r>
              <a:rPr lang="en-US" dirty="0"/>
              <a:t>Y=SNP1 + SNP2+ … + 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9" name="Title 88"/>
          <p:cNvSpPr>
            <a:spLocks noGrp="1"/>
          </p:cNvSpPr>
          <p:nvPr>
            <p:ph type="title"/>
          </p:nvPr>
        </p:nvSpPr>
        <p:spPr>
          <a:xfrm>
            <a:off x="1524000" y="65110"/>
            <a:ext cx="9144000" cy="113176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Hidden, observed, induction, and modeling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5139183" y="1196879"/>
            <a:ext cx="18261" cy="5249693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85801" y="6042120"/>
            <a:ext cx="16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12350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42" grpId="0"/>
      <p:bldP spid="43" grpId="0"/>
      <p:bldP spid="50" grpId="0"/>
      <p:bldP spid="57" grpId="0"/>
      <p:bldP spid="82" grpId="0" uiExpand="1" build="p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636" y="2952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More covariates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14" y="2234199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96" y="544534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7214" y="54453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8593" y="54453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387" y="54453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0037" y="1355084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6170" y="1355085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8116" y="13550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1754" y="135508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SNP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34853" y="544535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90969" y="544534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7187" y="544534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84149" y="1819865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58116" y="1789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1754" y="1789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98168" y="176942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16276" y="176942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9867" y="17722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33044" y="6065993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Zu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1056"/>
              </p:ext>
            </p:extLst>
          </p:nvPr>
        </p:nvGraphicFramePr>
        <p:xfrm>
          <a:off x="6970237" y="1355085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8294798" y="544534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53492" y="169180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731208" y="170083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77475" y="169180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970237" y="2281529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555191" y="224851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70235" y="228152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423772" y="224795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83152" y="528561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452187" y="523654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8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89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Recall for linear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8370" y="1325563"/>
            <a:ext cx="84320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y=b</a:t>
            </a:r>
            <a:r>
              <a:rPr lang="en-US" sz="4000" baseline="-25000" dirty="0"/>
              <a:t>0</a:t>
            </a:r>
            <a:r>
              <a:rPr lang="en-US" sz="4000" dirty="0"/>
              <a:t> + x</a:t>
            </a:r>
            <a:r>
              <a:rPr lang="en-US" sz="4000" baseline="-25000" dirty="0"/>
              <a:t>1</a:t>
            </a:r>
            <a:r>
              <a:rPr lang="en-US" sz="4000" dirty="0"/>
              <a:t>b</a:t>
            </a:r>
            <a:r>
              <a:rPr lang="en-US" sz="4000" baseline="-25000" dirty="0"/>
              <a:t>1</a:t>
            </a:r>
            <a:r>
              <a:rPr lang="en-US" sz="4000" dirty="0"/>
              <a:t> + x</a:t>
            </a:r>
            <a:r>
              <a:rPr lang="en-US" sz="4000" baseline="-25000" dirty="0"/>
              <a:t>2</a:t>
            </a:r>
            <a:r>
              <a:rPr lang="en-US" sz="4000" dirty="0"/>
              <a:t>b</a:t>
            </a:r>
            <a:r>
              <a:rPr lang="en-US" sz="4000" baseline="-25000" dirty="0"/>
              <a:t>2</a:t>
            </a:r>
            <a:r>
              <a:rPr lang="en-US" sz="4000" dirty="0"/>
              <a:t> + … + </a:t>
            </a:r>
            <a:r>
              <a:rPr lang="en-US" sz="4000" dirty="0" err="1"/>
              <a:t>x</a:t>
            </a:r>
            <a:r>
              <a:rPr lang="en-US" sz="4000" baseline="-25000" dirty="0" err="1"/>
              <a:t>p</a:t>
            </a:r>
            <a:r>
              <a:rPr lang="en-US" sz="4000" dirty="0" err="1"/>
              <a:t>b</a:t>
            </a:r>
            <a:r>
              <a:rPr lang="en-US" sz="4000" baseline="-25000" dirty="0" err="1"/>
              <a:t>p</a:t>
            </a:r>
            <a:r>
              <a:rPr lang="en-US" sz="4000" dirty="0"/>
              <a:t> + e</a:t>
            </a:r>
          </a:p>
          <a:p>
            <a:r>
              <a:rPr lang="en-US" sz="4000" dirty="0"/>
              <a:t>y: observation, dependent variable</a:t>
            </a:r>
          </a:p>
          <a:p>
            <a:r>
              <a:rPr lang="en-US" sz="4000" dirty="0"/>
              <a:t>x: </a:t>
            </a:r>
            <a:r>
              <a:rPr lang="en-US" sz="4000" dirty="0" err="1"/>
              <a:t>Explainary</a:t>
            </a:r>
            <a:r>
              <a:rPr lang="en-US" sz="4000" dirty="0"/>
              <a:t>/independent variables</a:t>
            </a:r>
          </a:p>
          <a:p>
            <a:r>
              <a:rPr lang="en-US" sz="4000" dirty="0"/>
              <a:t>e: Residuals/errors</a:t>
            </a:r>
          </a:p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/>
              <a:t>e</a:t>
            </a:r>
            <a:r>
              <a:rPr lang="en-US" sz="4000" baseline="-25000" dirty="0"/>
              <a:t>1</a:t>
            </a:r>
            <a:r>
              <a:rPr lang="en-US" sz="4000" baseline="30000" dirty="0"/>
              <a:t>2</a:t>
            </a:r>
            <a:r>
              <a:rPr lang="en-US" sz="4000" dirty="0"/>
              <a:t> + e</a:t>
            </a:r>
            <a:r>
              <a:rPr lang="en-US" sz="4000" baseline="-25000" dirty="0"/>
              <a:t>2</a:t>
            </a:r>
            <a:r>
              <a:rPr lang="en-US" sz="4000" baseline="30000" dirty="0"/>
              <a:t>2</a:t>
            </a:r>
            <a:r>
              <a:rPr lang="en-US" sz="4000" dirty="0"/>
              <a:t> + … + e</a:t>
            </a:r>
            <a:r>
              <a:rPr lang="en-US" sz="4000" baseline="-25000" dirty="0"/>
              <a:t>n</a:t>
            </a:r>
            <a:r>
              <a:rPr lang="en-US" sz="4000" baseline="30000" dirty="0"/>
              <a:t>2</a:t>
            </a:r>
            <a:endParaRPr lang="en-US" sz="4000" dirty="0"/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=(y-</a:t>
            </a:r>
            <a:r>
              <a:rPr lang="en-US" sz="4000" dirty="0" err="1"/>
              <a:t>Xb</a:t>
            </a:r>
            <a:r>
              <a:rPr lang="en-US" sz="4000" dirty="0"/>
              <a:t>)'(y-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114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1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Optimization to minimize residual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2704" y="1531540"/>
            <a:ext cx="8432038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Symbol" charset="2"/>
              </a:rPr>
              <a:t>	=</a:t>
            </a:r>
            <a:r>
              <a:rPr lang="en-US" sz="4000" dirty="0" err="1"/>
              <a:t>e'e</a:t>
            </a:r>
            <a:endParaRPr lang="en-US" sz="4000" dirty="0"/>
          </a:p>
          <a:p>
            <a:r>
              <a:rPr lang="en-US" sz="4000" dirty="0"/>
              <a:t>	=e</a:t>
            </a:r>
            <a:r>
              <a:rPr lang="en-US" sz="4000" baseline="30000" dirty="0"/>
              <a:t>2</a:t>
            </a:r>
            <a:r>
              <a:rPr lang="en-US" sz="4000" dirty="0"/>
              <a:t>=(y-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  <a:r>
              <a:rPr lang="en-US" sz="4000" baseline="30000" dirty="0"/>
              <a:t>2</a:t>
            </a:r>
          </a:p>
          <a:p>
            <a:r>
              <a:rPr lang="en-US" sz="4000" dirty="0"/>
              <a:t>∂</a:t>
            </a:r>
            <a:r>
              <a:rPr lang="en-US" sz="4000" dirty="0">
                <a:sym typeface="Symbol" charset="2"/>
              </a:rPr>
              <a:t>/</a:t>
            </a:r>
            <a:r>
              <a:rPr lang="en-US" sz="4000" dirty="0"/>
              <a:t>∂b</a:t>
            </a:r>
          </a:p>
          <a:p>
            <a:r>
              <a:rPr lang="en-US" sz="4000" dirty="0">
                <a:sym typeface="Symbol" charset="2"/>
              </a:rPr>
              <a:t>	=</a:t>
            </a:r>
            <a:r>
              <a:rPr lang="en-US" sz="4000" dirty="0"/>
              <a:t>2X'(y-</a:t>
            </a:r>
            <a:r>
              <a:rPr lang="en-US" sz="4000" dirty="0" err="1"/>
              <a:t>Xb</a:t>
            </a:r>
            <a:r>
              <a:rPr lang="en-US" sz="4000" dirty="0"/>
              <a:t>)</a:t>
            </a:r>
          </a:p>
          <a:p>
            <a:r>
              <a:rPr lang="en-US" sz="4000" dirty="0"/>
              <a:t>	=2X'y-2X'Xb=0</a:t>
            </a:r>
          </a:p>
          <a:p>
            <a:r>
              <a:rPr lang="en-US" sz="4000" dirty="0" err="1"/>
              <a:t>X'Xb</a:t>
            </a:r>
            <a:r>
              <a:rPr lang="en-US" sz="4000" dirty="0"/>
              <a:t>=</a:t>
            </a:r>
            <a:r>
              <a:rPr lang="en-US" sz="4000" dirty="0" err="1"/>
              <a:t>X'y</a:t>
            </a:r>
            <a:endParaRPr lang="en-US" sz="4000" dirty="0"/>
          </a:p>
          <a:p>
            <a:r>
              <a:rPr lang="en-US" sz="4000" i="1" dirty="0"/>
              <a:t>b</a:t>
            </a:r>
            <a:r>
              <a:rPr lang="en-US" sz="4000" dirty="0"/>
              <a:t>=[X'X]</a:t>
            </a:r>
            <a:r>
              <a:rPr lang="en-US" sz="4000" baseline="30000" dirty="0"/>
              <a:t>-1</a:t>
            </a:r>
            <a:r>
              <a:rPr lang="en-US" sz="4000" dirty="0"/>
              <a:t>[X'Y]</a:t>
            </a:r>
            <a:endParaRPr lang="en-US" sz="4000" baseline="30000" dirty="0"/>
          </a:p>
          <a:p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226301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Statistical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1641541"/>
                <a:ext cx="1499000" cy="51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641541"/>
                <a:ext cx="1499000" cy="518860"/>
              </a:xfrm>
              <a:prstGeom prst="rect">
                <a:avLst/>
              </a:prstGeom>
              <a:blipFill>
                <a:blip r:embed="rId2"/>
                <a:stretch>
                  <a:fillRect l="-6780" t="-19048" r="-508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61368" y="3489710"/>
                <a:ext cx="3797065" cy="560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𝑉𝑎𝑟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368" y="3489710"/>
                <a:ext cx="3797065" cy="560090"/>
              </a:xfrm>
              <a:prstGeom prst="rect">
                <a:avLst/>
              </a:prstGeom>
              <a:blipFill>
                <a:blip r:embed="rId3"/>
                <a:stretch>
                  <a:fillRect l="-1000" t="-1777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2578835"/>
                <a:ext cx="42500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en-US" sz="32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sz="3200" i="1">
                                  <a:latin typeface="Cambria Math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𝑦</m:t>
                      </m:r>
                      <m:r>
                        <a:rPr lang="en-US" sz="3200" i="1">
                          <a:latin typeface="Cambria Math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)/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578835"/>
                <a:ext cx="4250074" cy="492443"/>
              </a:xfrm>
              <a:prstGeom prst="rect">
                <a:avLst/>
              </a:prstGeom>
              <a:blipFill>
                <a:blip r:embed="rId4"/>
                <a:stretch>
                  <a:fillRect l="-896" t="-20000" r="-299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48037" y="4246824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37" y="4246824"/>
                <a:ext cx="2825325" cy="1002134"/>
              </a:xfrm>
              <a:prstGeom prst="rect">
                <a:avLst/>
              </a:prstGeom>
              <a:blipFill>
                <a:blip r:embed="rId5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5252" y="4501670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~</m:t>
                      </m:r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  <m:r>
                        <a:rPr lang="en-US" sz="3200" i="1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52" y="4501670"/>
                <a:ext cx="1852045" cy="492443"/>
              </a:xfrm>
              <a:prstGeom prst="rect">
                <a:avLst/>
              </a:prstGeom>
              <a:blipFill>
                <a:blip r:embed="rId6"/>
                <a:stretch>
                  <a:fillRect l="-1361" r="-6803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7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GLM (Conceptual)</a:t>
            </a:r>
          </a:p>
        </p:txBody>
      </p:sp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4495800" y="1447800"/>
            <a:ext cx="426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 on individuals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cxnSp>
        <p:nvCxnSpPr>
          <p:cNvPr id="37892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</a:p>
        </p:txBody>
      </p:sp>
      <p:sp>
        <p:nvSpPr>
          <p:cNvPr id="37894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895" name="TextBox 15"/>
          <p:cNvSpPr txBox="1">
            <a:spLocks noChangeArrowheads="1"/>
          </p:cNvSpPr>
          <p:nvPr/>
        </p:nvSpPr>
        <p:spPr bwMode="auto">
          <a:xfrm>
            <a:off x="2743200" y="5257801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7896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898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899" name="Straight Arrow Connector 27"/>
          <p:cNvCxnSpPr>
            <a:cxnSpLocks noChangeShapeType="1"/>
            <a:endCxn id="37890" idx="3"/>
          </p:cNvCxnSpPr>
          <p:nvPr/>
        </p:nvCxnSpPr>
        <p:spPr bwMode="auto">
          <a:xfrm flipH="1">
            <a:off x="8763000" y="1658939"/>
            <a:ext cx="1219200" cy="269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7900" name="Straight Arrow Connector 25"/>
          <p:cNvCxnSpPr>
            <a:cxnSpLocks noChangeShapeType="1"/>
          </p:cNvCxnSpPr>
          <p:nvPr/>
        </p:nvCxnSpPr>
        <p:spPr bwMode="auto">
          <a:xfrm>
            <a:off x="3352800" y="1676400"/>
            <a:ext cx="0" cy="25733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901" name="Straight Arrow Connector 26"/>
          <p:cNvCxnSpPr>
            <a:cxnSpLocks noChangeShapeType="1"/>
            <a:stCxn id="37890" idx="1"/>
          </p:cNvCxnSpPr>
          <p:nvPr/>
        </p:nvCxnSpPr>
        <p:spPr bwMode="auto">
          <a:xfrm flipH="1" flipV="1">
            <a:off x="3352800" y="1676401"/>
            <a:ext cx="1143000" cy="9525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7902" name="TextBox 34"/>
          <p:cNvSpPr txBox="1">
            <a:spLocks noChangeArrowheads="1"/>
          </p:cNvSpPr>
          <p:nvPr/>
        </p:nvSpPr>
        <p:spPr bwMode="auto">
          <a:xfrm>
            <a:off x="17526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7903" name="TextBox 22"/>
          <p:cNvSpPr txBox="1">
            <a:spLocks noChangeArrowheads="1"/>
          </p:cNvSpPr>
          <p:nvPr/>
        </p:nvSpPr>
        <p:spPr bwMode="auto">
          <a:xfrm>
            <a:off x="9525000" y="42672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17459521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1225</Words>
  <Application>Microsoft Macintosh PowerPoint</Application>
  <PresentationFormat>Widescreen</PresentationFormat>
  <Paragraphs>246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Cambria Math</vt:lpstr>
      <vt:lpstr>Candara</vt:lpstr>
      <vt:lpstr>Constantia</vt:lpstr>
      <vt:lpstr>Symbol</vt:lpstr>
      <vt:lpstr>Verdana</vt:lpstr>
      <vt:lpstr>Wingdings</vt:lpstr>
      <vt:lpstr>Office Theme</vt:lpstr>
      <vt:lpstr>Statistical Genomics</vt:lpstr>
      <vt:lpstr>Outline</vt:lpstr>
      <vt:lpstr>PowerPoint Presentation</vt:lpstr>
      <vt:lpstr>Hidden, observed, induction, and modeling</vt:lpstr>
      <vt:lpstr>More covariates</vt:lpstr>
      <vt:lpstr>Recall for linear model</vt:lpstr>
      <vt:lpstr>Optimization to minimize residual</vt:lpstr>
      <vt:lpstr>Statistical test</vt:lpstr>
      <vt:lpstr>GLM (Conceptual)</vt:lpstr>
      <vt:lpstr>Minimize residual does not work for adding individuals' effects</vt:lpstr>
      <vt:lpstr>New rules</vt:lpstr>
      <vt:lpstr>MLM for GWAS</vt:lpstr>
      <vt:lpstr>Fixed vs. Random Effects</vt:lpstr>
      <vt:lpstr>Mixed Linear Model (MLM)</vt:lpstr>
      <vt:lpstr>Mixed Model Equation</vt:lpstr>
      <vt:lpstr>GWAS with MLM in GAPIT</vt:lpstr>
      <vt:lpstr>GAPIT Output</vt:lpstr>
      <vt:lpstr>GWAS by GLM</vt:lpstr>
      <vt:lpstr>GWAS by MLM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91</cp:revision>
  <dcterms:created xsi:type="dcterms:W3CDTF">2020-01-18T23:14:17Z</dcterms:created>
  <dcterms:modified xsi:type="dcterms:W3CDTF">2020-03-02T09:36:44Z</dcterms:modified>
</cp:coreProperties>
</file>