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2"/>
  </p:notesMasterIdLst>
  <p:sldIdLst>
    <p:sldId id="307" r:id="rId2"/>
    <p:sldId id="415" r:id="rId3"/>
    <p:sldId id="372" r:id="rId4"/>
    <p:sldId id="409" r:id="rId5"/>
    <p:sldId id="386" r:id="rId6"/>
    <p:sldId id="401" r:id="rId7"/>
    <p:sldId id="418" r:id="rId8"/>
    <p:sldId id="403" r:id="rId9"/>
    <p:sldId id="402" r:id="rId10"/>
    <p:sldId id="404" r:id="rId11"/>
    <p:sldId id="387" r:id="rId12"/>
    <p:sldId id="373" r:id="rId13"/>
    <p:sldId id="388" r:id="rId14"/>
    <p:sldId id="389" r:id="rId15"/>
    <p:sldId id="391" r:id="rId16"/>
    <p:sldId id="390" r:id="rId17"/>
    <p:sldId id="370" r:id="rId18"/>
    <p:sldId id="475" r:id="rId19"/>
    <p:sldId id="474" r:id="rId20"/>
    <p:sldId id="4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8"/>
    <p:restoredTop sz="81536"/>
  </p:normalViewPr>
  <p:slideViewPr>
    <p:cSldViewPr snapToGrid="0" snapToObjects="1">
      <p:cViewPr varScale="1">
        <p:scale>
          <a:sx n="225" d="100"/>
          <a:sy n="225" d="100"/>
        </p:scale>
        <p:origin x="19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3/21/21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8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4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regor-Mendel-Institute/mlm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19: MLMM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Stepwise regression: Backward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5536" y="2767309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Test m variables simultaneously</a:t>
            </a:r>
          </a:p>
        </p:txBody>
      </p:sp>
      <p:sp>
        <p:nvSpPr>
          <p:cNvPr id="9" name="Rectangle 8"/>
          <p:cNvSpPr/>
          <p:nvPr/>
        </p:nvSpPr>
        <p:spPr>
          <a:xfrm>
            <a:off x="4617072" y="3774285"/>
            <a:ext cx="3282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Is the least</a:t>
            </a:r>
          </a:p>
          <a:p>
            <a:pPr algn="ctr"/>
            <a:r>
              <a:rPr lang="en-US" sz="2800" dirty="0"/>
              <a:t>influential variable </a:t>
            </a:r>
          </a:p>
          <a:p>
            <a:pPr algn="ctr"/>
            <a:r>
              <a:rPr lang="en-US" sz="2800" dirty="0"/>
              <a:t>significant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9266" y="5688585"/>
            <a:ext cx="5057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Remove it and test the rest (m)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22704" y="4205171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End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6258236" y="3290530"/>
            <a:ext cx="0" cy="48375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6258236" y="5159279"/>
            <a:ext cx="0" cy="52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2" idx="1"/>
          </p:cNvCxnSpPr>
          <p:nvPr/>
        </p:nvCxnSpPr>
        <p:spPr>
          <a:xfrm flipV="1">
            <a:off x="7899400" y="4466782"/>
            <a:ext cx="1223304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2170462" y="3023623"/>
            <a:ext cx="1535074" cy="529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170462" y="3023623"/>
            <a:ext cx="0" cy="2944040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0" idx="1"/>
          </p:cNvCxnSpPr>
          <p:nvPr/>
        </p:nvCxnSpPr>
        <p:spPr>
          <a:xfrm flipV="1">
            <a:off x="2170463" y="5950195"/>
            <a:ext cx="1558803" cy="17468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899400" y="3858923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104882" y="5159279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4523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85"/>
          <a:stretch/>
        </p:blipFill>
        <p:spPr>
          <a:xfrm>
            <a:off x="2082800" y="571500"/>
            <a:ext cx="7391400" cy="1981200"/>
          </a:xfrm>
          <a:prstGeom prst="rect">
            <a:avLst/>
          </a:prstGeom>
        </p:spPr>
      </p:pic>
      <p:sp>
        <p:nvSpPr>
          <p:cNvPr id="4" name="TextBox 14"/>
          <p:cNvSpPr txBox="1">
            <a:spLocks noChangeArrowheads="1"/>
          </p:cNvSpPr>
          <p:nvPr/>
        </p:nvSpPr>
        <p:spPr bwMode="auto">
          <a:xfrm rot="16200000">
            <a:off x="9309101" y="1536700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GLM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4051300" y="952499"/>
            <a:ext cx="247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Two QTNs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 rot="16200000">
            <a:off x="9309102" y="3086100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MLM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 rot="16200000">
            <a:off x="9309103" y="5016500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MLMM</a:t>
            </a:r>
          </a:p>
        </p:txBody>
      </p:sp>
      <p:pic>
        <p:nvPicPr>
          <p:cNvPr id="9" name="Picture 8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3" b="37374"/>
          <a:stretch/>
        </p:blipFill>
        <p:spPr>
          <a:xfrm>
            <a:off x="2082800" y="2552700"/>
            <a:ext cx="7391400" cy="1968500"/>
          </a:xfrm>
          <a:prstGeom prst="rect">
            <a:avLst/>
          </a:prstGeom>
        </p:spPr>
      </p:pic>
      <p:pic>
        <p:nvPicPr>
          <p:cNvPr id="8" name="Picture 7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0"/>
          <a:stretch/>
        </p:blipFill>
        <p:spPr>
          <a:xfrm>
            <a:off x="2082800" y="4455321"/>
            <a:ext cx="7391400" cy="23542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70538" y="23485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Nature Genetics, 2012, 44, 825-830 </a:t>
            </a:r>
          </a:p>
        </p:txBody>
      </p:sp>
    </p:spTree>
    <p:extLst>
      <p:ext uri="{BB962C8B-B14F-4D97-AF65-F5344CB8AC3E}">
        <p14:creationId xmlns:p14="http://schemas.microsoft.com/office/powerpoint/2010/main" val="13703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MLMM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760068" y="1401483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760068" y="34024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 QTN1 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760068" y="54471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 QTN1 + QTN2 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711884" y="238616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Most significant SNP as pseudo QTN</a:t>
            </a:r>
          </a:p>
        </p:txBody>
      </p:sp>
      <p:cxnSp>
        <p:nvCxnSpPr>
          <p:cNvPr id="13" name="Straight Arrow Connector 32"/>
          <p:cNvCxnSpPr>
            <a:cxnSpLocks noChangeShapeType="1"/>
          </p:cNvCxnSpPr>
          <p:nvPr/>
        </p:nvCxnSpPr>
        <p:spPr bwMode="auto">
          <a:xfrm>
            <a:off x="3162300" y="2786271"/>
            <a:ext cx="1028700" cy="61614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19" name="左大括号 16"/>
          <p:cNvSpPr/>
          <p:nvPr/>
        </p:nvSpPr>
        <p:spPr>
          <a:xfrm rot="16200000">
            <a:off x="2962136" y="1743417"/>
            <a:ext cx="376427" cy="862115"/>
          </a:xfrm>
          <a:prstGeom prst="leftBrac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1711884" y="441043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Most significant SNP as pseudo QTN</a:t>
            </a:r>
          </a:p>
        </p:txBody>
      </p:sp>
      <p:cxnSp>
        <p:nvCxnSpPr>
          <p:cNvPr id="24" name="Straight Arrow Connector 32"/>
          <p:cNvCxnSpPr>
            <a:cxnSpLocks noChangeShapeType="1"/>
          </p:cNvCxnSpPr>
          <p:nvPr/>
        </p:nvCxnSpPr>
        <p:spPr bwMode="auto">
          <a:xfrm>
            <a:off x="3162300" y="4810540"/>
            <a:ext cx="2705100" cy="77746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25" name="左大括号 16"/>
          <p:cNvSpPr/>
          <p:nvPr/>
        </p:nvSpPr>
        <p:spPr>
          <a:xfrm rot="16200000">
            <a:off x="2962136" y="3767687"/>
            <a:ext cx="376427" cy="862115"/>
          </a:xfrm>
          <a:prstGeom prst="leftBrac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760068" y="619616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So on and so forth until…</a:t>
            </a:r>
          </a:p>
        </p:txBody>
      </p:sp>
    </p:spTree>
    <p:extLst>
      <p:ext uri="{BB962C8B-B14F-4D97-AF65-F5344CB8AC3E}">
        <p14:creationId xmlns:p14="http://schemas.microsoft.com/office/powerpoint/2010/main" val="34681870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animBg="1"/>
      <p:bldP spid="23" grpId="0"/>
      <p:bldP spid="25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Forward regression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830407" y="1792448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+QTN1+QTN2+…+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395807" y="4383248"/>
            <a:ext cx="35866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err="1"/>
              <a:t>Var</a:t>
            </a:r>
            <a:r>
              <a:rPr lang="en-US" sz="3200" dirty="0"/>
              <a:t>(y)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395807" y="3519648"/>
            <a:ext cx="35866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err="1"/>
              <a:t>Var</a:t>
            </a:r>
            <a:r>
              <a:rPr lang="en-US" sz="3200" dirty="0"/>
              <a:t>(u)</a:t>
            </a:r>
          </a:p>
        </p:txBody>
      </p:sp>
      <p:cxnSp>
        <p:nvCxnSpPr>
          <p:cNvPr id="16" name="Straight Arrow Connector 32"/>
          <p:cNvCxnSpPr>
            <a:cxnSpLocks noChangeShapeType="1"/>
          </p:cNvCxnSpPr>
          <p:nvPr/>
        </p:nvCxnSpPr>
        <p:spPr bwMode="auto">
          <a:xfrm>
            <a:off x="5455139" y="4287801"/>
            <a:ext cx="16002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483339" y="5539236"/>
            <a:ext cx="7277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0000"/>
                </a:solidFill>
              </a:rPr>
              <a:t>Stop when the ratio close to zero</a:t>
            </a:r>
          </a:p>
        </p:txBody>
      </p:sp>
      <p:cxnSp>
        <p:nvCxnSpPr>
          <p:cNvPr id="22" name="Straight Arrow Connector 32"/>
          <p:cNvCxnSpPr>
            <a:cxnSpLocks noChangeShapeType="1"/>
          </p:cNvCxnSpPr>
          <p:nvPr/>
        </p:nvCxnSpPr>
        <p:spPr bwMode="auto">
          <a:xfrm>
            <a:off x="2178539" y="2377225"/>
            <a:ext cx="3276600" cy="218500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cxnSp>
        <p:nvCxnSpPr>
          <p:cNvPr id="26" name="Straight Arrow Connector 32"/>
          <p:cNvCxnSpPr>
            <a:cxnSpLocks noChangeShapeType="1"/>
          </p:cNvCxnSpPr>
          <p:nvPr/>
        </p:nvCxnSpPr>
        <p:spPr bwMode="auto">
          <a:xfrm flipH="1">
            <a:off x="6915639" y="2377225"/>
            <a:ext cx="1879600" cy="139760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9919925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Backward elimination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4000" y="1370417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y = 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</a:t>
            </a:r>
            <a:r>
              <a:rPr lang="en-US" sz="3000" dirty="0" err="1"/>
              <a:t>QTN</a:t>
            </a:r>
            <a:r>
              <a:rPr lang="en-US" sz="3000" baseline="-25000" dirty="0" err="1"/>
              <a:t>t</a:t>
            </a:r>
            <a:r>
              <a:rPr lang="en-US" sz="3000" dirty="0"/>
              <a:t>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36700" y="3644900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y = 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+…+QTN</a:t>
            </a:r>
            <a:r>
              <a:rPr lang="en-US" sz="3000" baseline="-25000" dirty="0"/>
              <a:t>t-1</a:t>
            </a:r>
            <a:r>
              <a:rPr lang="en-US" sz="3000" dirty="0"/>
              <a:t>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11884" y="2586215"/>
            <a:ext cx="5958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Remove the least significant pseudo QTN</a:t>
            </a:r>
          </a:p>
        </p:txBody>
      </p:sp>
      <p:cxnSp>
        <p:nvCxnSpPr>
          <p:cNvPr id="17" name="Straight Arrow Connector 32"/>
          <p:cNvCxnSpPr>
            <a:cxnSpLocks noChangeShapeType="1"/>
          </p:cNvCxnSpPr>
          <p:nvPr/>
        </p:nvCxnSpPr>
        <p:spPr bwMode="auto">
          <a:xfrm>
            <a:off x="4457700" y="3094344"/>
            <a:ext cx="0" cy="55055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18" name="左大括号 16"/>
          <p:cNvSpPr/>
          <p:nvPr/>
        </p:nvSpPr>
        <p:spPr>
          <a:xfrm rot="16200000">
            <a:off x="4307587" y="115145"/>
            <a:ext cx="376427" cy="4165600"/>
          </a:xfrm>
          <a:prstGeom prst="leftBrace">
            <a:avLst>
              <a:gd name="adj1" fmla="val 62314"/>
              <a:gd name="adj2" fmla="val 50000"/>
            </a:avLst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48384" y="5562600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/>
              <a:t>Until all pseudo QTNs are significant</a:t>
            </a:r>
          </a:p>
        </p:txBody>
      </p:sp>
      <p:cxnSp>
        <p:nvCxnSpPr>
          <p:cNvPr id="23" name="Straight Arrow Connector 32"/>
          <p:cNvCxnSpPr>
            <a:cxnSpLocks noChangeShapeType="1"/>
          </p:cNvCxnSpPr>
          <p:nvPr/>
        </p:nvCxnSpPr>
        <p:spPr bwMode="auto">
          <a:xfrm>
            <a:off x="4457700" y="5012044"/>
            <a:ext cx="0" cy="55055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1123013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199"/>
            <a:ext cx="8229600" cy="127781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Final p values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24000" y="2146300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/>
              <a:t>y = 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2884" y="1561524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Pseudo QTNs: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524000" y="3763074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/>
              <a:t>y = SNP +QTN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92884" y="3178298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Other markers:</a:t>
            </a:r>
          </a:p>
        </p:txBody>
      </p:sp>
    </p:spTree>
    <p:extLst>
      <p:ext uri="{BB962C8B-B14F-4D97-AF65-F5344CB8AC3E}">
        <p14:creationId xmlns:p14="http://schemas.microsoft.com/office/powerpoint/2010/main" val="3390280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8AEE8D-1D7D-7F41-BCB8-AE7EB87EA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55" y="1369605"/>
            <a:ext cx="6434890" cy="54883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5654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MLMM R on </a:t>
            </a:r>
            <a:r>
              <a:rPr lang="en-US" sz="6000" b="1" dirty="0" err="1">
                <a:solidFill>
                  <a:schemeClr val="accent1"/>
                </a:solidFill>
                <a:latin typeface="+mn-lt"/>
              </a:rPr>
              <a:t>GitHub</a:t>
            </a:r>
            <a:endParaRPr lang="en-US" sz="6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8244982" y="4024202"/>
            <a:ext cx="996902" cy="453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27D925-01BC-7646-BBE0-B9DD4E026553}"/>
              </a:ext>
            </a:extLst>
          </p:cNvPr>
          <p:cNvSpPr/>
          <p:nvPr/>
        </p:nvSpPr>
        <p:spPr>
          <a:xfrm>
            <a:off x="3334974" y="771882"/>
            <a:ext cx="50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https://github.com/Gregor-Mendel-Institute/mlmm</a:t>
            </a:r>
            <a:endParaRPr lang="en-US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ED912241-6219-8340-B453-A50DB5E774AB}"/>
              </a:ext>
            </a:extLst>
          </p:cNvPr>
          <p:cNvSpPr/>
          <p:nvPr/>
        </p:nvSpPr>
        <p:spPr>
          <a:xfrm>
            <a:off x="2043485" y="6472362"/>
            <a:ext cx="763325" cy="31805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9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9690" y="722585"/>
            <a:ext cx="48856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#GAPIT</a:t>
            </a:r>
          </a:p>
          <a:p>
            <a:r>
              <a:rPr lang="en-US" sz="1000" dirty="0"/>
              <a:t>library(compiler) #required for </a:t>
            </a:r>
            <a:r>
              <a:rPr lang="en-US" sz="1000" dirty="0" err="1"/>
              <a:t>cmpfun</a:t>
            </a:r>
            <a:endParaRPr lang="en-US" sz="1000" dirty="0"/>
          </a:p>
          <a:p>
            <a:r>
              <a:rPr lang="en-US" sz="1000" dirty="0"/>
              <a:t>source("http://</a:t>
            </a:r>
            <a:r>
              <a:rPr lang="en-US" sz="1000" dirty="0" err="1"/>
              <a:t>www.zzlab.net</a:t>
            </a:r>
            <a:r>
              <a:rPr lang="en-US" sz="1000" dirty="0"/>
              <a:t>/GAPIT/</a:t>
            </a:r>
            <a:r>
              <a:rPr lang="en-US" sz="1000" dirty="0" err="1"/>
              <a:t>GAPIT.library.R</a:t>
            </a:r>
            <a:r>
              <a:rPr lang="en-US" sz="1000" dirty="0"/>
              <a:t>")</a:t>
            </a:r>
          </a:p>
          <a:p>
            <a:r>
              <a:rPr lang="en-US" sz="1000" dirty="0"/>
              <a:t>source("http://</a:t>
            </a:r>
            <a:r>
              <a:rPr lang="en-US" sz="1000" dirty="0" err="1"/>
              <a:t>www.zzlab.net</a:t>
            </a:r>
            <a:r>
              <a:rPr lang="en-US" sz="1000" dirty="0"/>
              <a:t>/GAPIT/</a:t>
            </a:r>
            <a:r>
              <a:rPr lang="en-US" sz="1000" dirty="0" err="1"/>
              <a:t>gapit_functions.txt</a:t>
            </a:r>
            <a:r>
              <a:rPr lang="en-US" sz="1000" dirty="0"/>
              <a:t>")</a:t>
            </a:r>
          </a:p>
          <a:p>
            <a:r>
              <a:rPr lang="en-US" sz="1000" dirty="0" err="1"/>
              <a:t>myGD</a:t>
            </a:r>
            <a:r>
              <a:rPr lang="en-US" sz="1000" dirty="0"/>
              <a:t>=</a:t>
            </a:r>
            <a:r>
              <a:rPr lang="en-US" sz="1000" dirty="0" err="1"/>
              <a:t>read.table</a:t>
            </a:r>
            <a:r>
              <a:rPr lang="en-US" sz="1000" dirty="0"/>
              <a:t>(file="http://</a:t>
            </a:r>
            <a:r>
              <a:rPr lang="en-US" sz="1000" dirty="0" err="1"/>
              <a:t>zzlab.net</a:t>
            </a:r>
            <a:r>
              <a:rPr lang="en-US" sz="1000" dirty="0"/>
              <a:t>/GAPIT/data/</a:t>
            </a:r>
            <a:r>
              <a:rPr lang="en-US" sz="1000" dirty="0" err="1"/>
              <a:t>mdp_numeric.txt",head</a:t>
            </a:r>
            <a:r>
              <a:rPr lang="en-US" sz="1000" dirty="0"/>
              <a:t>=T)</a:t>
            </a:r>
          </a:p>
          <a:p>
            <a:r>
              <a:rPr lang="en-US" sz="1000" dirty="0" err="1"/>
              <a:t>myGM</a:t>
            </a:r>
            <a:r>
              <a:rPr lang="en-US" sz="1000" dirty="0"/>
              <a:t>=</a:t>
            </a:r>
            <a:r>
              <a:rPr lang="en-US" sz="1000" dirty="0" err="1"/>
              <a:t>read.table</a:t>
            </a:r>
            <a:r>
              <a:rPr lang="en-US" sz="1000" dirty="0"/>
              <a:t>(file="http://</a:t>
            </a:r>
            <a:r>
              <a:rPr lang="en-US" sz="1000" dirty="0" err="1"/>
              <a:t>zzlab.net</a:t>
            </a:r>
            <a:r>
              <a:rPr lang="en-US" sz="1000" dirty="0"/>
              <a:t>/GAPIT/data/</a:t>
            </a:r>
            <a:r>
              <a:rPr lang="en-US" sz="1000" dirty="0" err="1"/>
              <a:t>mdp_SNP_information.txt",head</a:t>
            </a:r>
            <a:r>
              <a:rPr lang="en-US" sz="1000" dirty="0"/>
              <a:t>=T)</a:t>
            </a:r>
          </a:p>
          <a:p>
            <a:r>
              <a:rPr lang="en-US" sz="1000" dirty="0" err="1"/>
              <a:t>setwd</a:t>
            </a:r>
            <a:r>
              <a:rPr lang="en-US" sz="1000" dirty="0"/>
              <a:t>('/Users/Zhiwu/Dropbox/Current/</a:t>
            </a:r>
            <a:r>
              <a:rPr lang="en-US" sz="1000" dirty="0" err="1"/>
              <a:t>ZZLab</a:t>
            </a:r>
            <a:r>
              <a:rPr lang="en-US" sz="1000" dirty="0"/>
              <a:t>/</a:t>
            </a:r>
            <a:r>
              <a:rPr lang="en-US" sz="1000" dirty="0" err="1"/>
              <a:t>WSUCourse</a:t>
            </a:r>
            <a:r>
              <a:rPr lang="en-US" sz="1000" dirty="0"/>
              <a:t>/CROPS545/</a:t>
            </a:r>
            <a:r>
              <a:rPr lang="en-US" sz="1000" dirty="0" err="1"/>
              <a:t>mlmm</a:t>
            </a:r>
            <a:r>
              <a:rPr lang="en-US" sz="1000" dirty="0"/>
              <a:t>-master')</a:t>
            </a:r>
          </a:p>
          <a:p>
            <a:r>
              <a:rPr lang="en-US" sz="1000" dirty="0"/>
              <a:t>source('</a:t>
            </a:r>
            <a:r>
              <a:rPr lang="en-US" sz="1000" dirty="0" err="1"/>
              <a:t>mlmm_cof.r</a:t>
            </a:r>
            <a:r>
              <a:rPr lang="en-US" sz="1000" dirty="0"/>
              <a:t>')</a:t>
            </a:r>
          </a:p>
          <a:p>
            <a:endParaRPr lang="en-US" sz="1000" dirty="0"/>
          </a:p>
          <a:p>
            <a:r>
              <a:rPr lang="en-US" sz="1000" dirty="0"/>
              <a:t>#</a:t>
            </a:r>
            <a:r>
              <a:rPr lang="en-US" sz="1000" dirty="0" err="1"/>
              <a:t>Siultate</a:t>
            </a:r>
            <a:r>
              <a:rPr lang="en-US" sz="1000" dirty="0"/>
              <a:t> 10 QTN on the first chromosomes</a:t>
            </a:r>
          </a:p>
          <a:p>
            <a:r>
              <a:rPr lang="en-US" sz="1000" dirty="0"/>
              <a:t>X=</a:t>
            </a:r>
            <a:r>
              <a:rPr lang="en-US" sz="1000" dirty="0" err="1"/>
              <a:t>myGD</a:t>
            </a:r>
            <a:r>
              <a:rPr lang="en-US" sz="1000" dirty="0"/>
              <a:t>[,-1]</a:t>
            </a:r>
          </a:p>
          <a:p>
            <a:r>
              <a:rPr lang="en-US" sz="1000" dirty="0"/>
              <a:t>index1to5=</a:t>
            </a:r>
            <a:r>
              <a:rPr lang="en-US" sz="1000" dirty="0" err="1"/>
              <a:t>myGM</a:t>
            </a:r>
            <a:r>
              <a:rPr lang="en-US" sz="1000" dirty="0"/>
              <a:t>[,2]&lt;6</a:t>
            </a:r>
          </a:p>
          <a:p>
            <a:r>
              <a:rPr lang="en-US" sz="1000" dirty="0"/>
              <a:t>X1to5 = X[,index1to5]</a:t>
            </a:r>
          </a:p>
          <a:p>
            <a:r>
              <a:rPr lang="en-US" sz="1000" dirty="0"/>
              <a:t>taxa=</a:t>
            </a:r>
            <a:r>
              <a:rPr lang="en-US" sz="1000" dirty="0" err="1"/>
              <a:t>myGD</a:t>
            </a:r>
            <a:r>
              <a:rPr lang="en-US" sz="1000" dirty="0"/>
              <a:t>[,1]</a:t>
            </a:r>
          </a:p>
          <a:p>
            <a:r>
              <a:rPr lang="en-US" sz="1000" dirty="0" err="1"/>
              <a:t>set.seed</a:t>
            </a:r>
            <a:r>
              <a:rPr lang="en-US" sz="1000" dirty="0"/>
              <a:t>(99164)</a:t>
            </a:r>
          </a:p>
          <a:p>
            <a:r>
              <a:rPr lang="en-US" sz="1000" dirty="0" err="1"/>
              <a:t>GD.candidate</a:t>
            </a:r>
            <a:r>
              <a:rPr lang="en-US" sz="1000" dirty="0"/>
              <a:t>=</a:t>
            </a:r>
            <a:r>
              <a:rPr lang="en-US" sz="1000" dirty="0" err="1"/>
              <a:t>cbind</a:t>
            </a:r>
            <a:r>
              <a:rPr lang="en-US" sz="1000" dirty="0"/>
              <a:t>(taxa,X1to5)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mySim</a:t>
            </a:r>
            <a:r>
              <a:rPr lang="en-US" sz="1000" dirty="0">
                <a:solidFill>
                  <a:srgbClr val="FF0000"/>
                </a:solidFill>
              </a:rPr>
              <a:t>=</a:t>
            </a:r>
            <a:r>
              <a:rPr lang="en-US" sz="1000" dirty="0" err="1">
                <a:solidFill>
                  <a:srgbClr val="FF0000"/>
                </a:solidFill>
              </a:rPr>
              <a:t>GAPIT.Phenotype.Simulation</a:t>
            </a:r>
            <a:r>
              <a:rPr lang="en-US" sz="1000" dirty="0">
                <a:solidFill>
                  <a:srgbClr val="FF0000"/>
                </a:solidFill>
              </a:rPr>
              <a:t>(GD=</a:t>
            </a:r>
            <a:r>
              <a:rPr lang="en-US" sz="1000" dirty="0" err="1">
                <a:solidFill>
                  <a:srgbClr val="FF0000"/>
                </a:solidFill>
              </a:rPr>
              <a:t>GD.candidate,GM</a:t>
            </a:r>
            <a:r>
              <a:rPr lang="en-US" sz="1000" dirty="0">
                <a:solidFill>
                  <a:srgbClr val="FF0000"/>
                </a:solidFill>
              </a:rPr>
              <a:t>=</a:t>
            </a:r>
            <a:r>
              <a:rPr lang="en-US" sz="1000" dirty="0" err="1">
                <a:solidFill>
                  <a:srgbClr val="FF0000"/>
                </a:solidFill>
              </a:rPr>
              <a:t>myGM</a:t>
            </a:r>
            <a:r>
              <a:rPr lang="en-US" sz="1000" dirty="0">
                <a:solidFill>
                  <a:srgbClr val="FF0000"/>
                </a:solidFill>
              </a:rPr>
              <a:t>[index1to5,],h2=.5,NQTN=10,QTNDist="normal")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5360" y="783544"/>
            <a:ext cx="654314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#for PC and K</a:t>
            </a:r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/>
              <a:t>myGAPIT0=GAPIT(GD=</a:t>
            </a:r>
            <a:r>
              <a:rPr lang="en-US" sz="1200" dirty="0" err="1"/>
              <a:t>myGD,GM</a:t>
            </a:r>
            <a:r>
              <a:rPr lang="en-US" sz="1200" dirty="0"/>
              <a:t>=</a:t>
            </a:r>
            <a:r>
              <a:rPr lang="en-US" sz="1200" dirty="0" err="1"/>
              <a:t>myGM,PCA.total</a:t>
            </a:r>
            <a:r>
              <a:rPr lang="en-US" sz="1200" dirty="0"/>
              <a:t>=3,)</a:t>
            </a:r>
          </a:p>
          <a:p>
            <a:r>
              <a:rPr lang="en-US" sz="1200" dirty="0" err="1"/>
              <a:t>myPC</a:t>
            </a:r>
            <a:r>
              <a:rPr lang="en-US" sz="1200" dirty="0"/>
              <a:t>=</a:t>
            </a:r>
            <a:r>
              <a:rPr lang="en-US" sz="1200" dirty="0" err="1"/>
              <a:t>as.matrix</a:t>
            </a:r>
            <a:r>
              <a:rPr lang="en-US" sz="1200" dirty="0"/>
              <a:t>(myGAPIT0$PCA[,-1])</a:t>
            </a:r>
          </a:p>
          <a:p>
            <a:r>
              <a:rPr lang="en-US" sz="1200" dirty="0" err="1"/>
              <a:t>myK</a:t>
            </a:r>
            <a:r>
              <a:rPr lang="en-US" sz="1200" dirty="0"/>
              <a:t>=</a:t>
            </a:r>
            <a:r>
              <a:rPr lang="en-US" sz="1200" dirty="0" err="1"/>
              <a:t>as.matrix</a:t>
            </a:r>
            <a:r>
              <a:rPr lang="en-US" sz="1200" dirty="0"/>
              <a:t>(myGAPIT0$kinship[,-1])</a:t>
            </a:r>
          </a:p>
          <a:p>
            <a:r>
              <a:rPr lang="en-US" sz="1200" dirty="0" err="1"/>
              <a:t>myX</a:t>
            </a:r>
            <a:r>
              <a:rPr lang="en-US" sz="1200" dirty="0"/>
              <a:t>=</a:t>
            </a:r>
            <a:r>
              <a:rPr lang="en-US" sz="1200" dirty="0" err="1"/>
              <a:t>as.matrix</a:t>
            </a:r>
            <a:r>
              <a:rPr lang="en-US" sz="1200" dirty="0"/>
              <a:t>(</a:t>
            </a:r>
            <a:r>
              <a:rPr lang="en-US" sz="1200" dirty="0" err="1"/>
              <a:t>myGD</a:t>
            </a:r>
            <a:r>
              <a:rPr lang="en-US" sz="1200" dirty="0"/>
              <a:t>[,-1])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as.numeric</a:t>
            </a:r>
            <a:r>
              <a:rPr lang="en-US" sz="1200" dirty="0"/>
              <a:t>(</a:t>
            </a:r>
            <a:r>
              <a:rPr lang="en-US" sz="1200" dirty="0" err="1"/>
              <a:t>mySim$Y</a:t>
            </a:r>
            <a:r>
              <a:rPr lang="en-US" sz="1200" dirty="0"/>
              <a:t>[,-1])</a:t>
            </a:r>
          </a:p>
          <a:p>
            <a:r>
              <a:rPr lang="en-US" sz="1200" dirty="0" err="1"/>
              <a:t>myMLMM</a:t>
            </a:r>
            <a:r>
              <a:rPr lang="en-US" sz="1200" dirty="0"/>
              <a:t>&lt;-</a:t>
            </a:r>
            <a:r>
              <a:rPr lang="en-US" sz="1200" dirty="0" err="1"/>
              <a:t>mlmm_cof</a:t>
            </a:r>
            <a:r>
              <a:rPr lang="en-US" sz="1200" dirty="0"/>
              <a:t>(</a:t>
            </a:r>
            <a:r>
              <a:rPr lang="en-US" sz="1200" dirty="0" err="1"/>
              <a:t>myy,myX,myPC</a:t>
            </a:r>
            <a:r>
              <a:rPr lang="en-US" sz="1200" dirty="0"/>
              <a:t>[,1:2],</a:t>
            </a:r>
            <a:r>
              <a:rPr lang="en-US" sz="1200" dirty="0" err="1"/>
              <a:t>myK,nbchunks</a:t>
            </a:r>
            <a:r>
              <a:rPr lang="en-US" sz="1200" dirty="0"/>
              <a:t>=2,maxsteps=20)</a:t>
            </a:r>
          </a:p>
          <a:p>
            <a:r>
              <a:rPr lang="en-US" sz="1200" dirty="0" err="1"/>
              <a:t>myP</a:t>
            </a:r>
            <a:r>
              <a:rPr lang="en-US" sz="1200" dirty="0"/>
              <a:t>=</a:t>
            </a:r>
            <a:r>
              <a:rPr lang="en-US" sz="1200" dirty="0" err="1"/>
              <a:t>myMLMM$pval_step</a:t>
            </a:r>
            <a:r>
              <a:rPr lang="en-US" sz="1200" dirty="0"/>
              <a:t>[[1]]$out[,2]</a:t>
            </a:r>
          </a:p>
          <a:p>
            <a:r>
              <a:rPr lang="en-US" sz="1200" dirty="0" err="1"/>
              <a:t>myGI.MP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myGM</a:t>
            </a:r>
            <a:r>
              <a:rPr lang="en-US" sz="1200" dirty="0"/>
              <a:t>[,-1],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GAPIT.Manhattan</a:t>
            </a:r>
            <a:r>
              <a:rPr lang="en-US" sz="1200" dirty="0"/>
              <a:t>(GI.MP=</a:t>
            </a:r>
            <a:r>
              <a:rPr lang="en-US" sz="1200" dirty="0" err="1"/>
              <a:t>myGI.MP,seqQTN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)</a:t>
            </a:r>
          </a:p>
          <a:p>
            <a:r>
              <a:rPr lang="en-US" sz="1200" dirty="0"/>
              <a:t>GAPIT.QQ(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F55D4-24D1-8D42-8050-5464D81BA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87"/>
          <a:stretch/>
        </p:blipFill>
        <p:spPr>
          <a:xfrm>
            <a:off x="8173941" y="3514477"/>
            <a:ext cx="4018059" cy="3343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E0F8C2-D18C-E541-B4B9-9A2940B04C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57"/>
          <a:stretch/>
        </p:blipFill>
        <p:spPr>
          <a:xfrm>
            <a:off x="0" y="3430422"/>
            <a:ext cx="8050444" cy="3049534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29F55CC2-C3F0-454E-B0CA-9A0996E7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435" y="0"/>
            <a:ext cx="8229600" cy="9565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MLMM with </a:t>
            </a:r>
            <a:r>
              <a:rPr lang="en-US" sz="6000" b="1" dirty="0" err="1">
                <a:solidFill>
                  <a:schemeClr val="accent1"/>
                </a:solidFill>
                <a:latin typeface="+mn-lt"/>
              </a:rPr>
              <a:t>mlmm</a:t>
            </a:r>
            <a:r>
              <a:rPr lang="en-US" sz="6000" b="1" dirty="0">
                <a:solidFill>
                  <a:schemeClr val="accent1"/>
                </a:solidFill>
                <a:latin typeface="+mn-lt"/>
              </a:rPr>
              <a:t>-master</a:t>
            </a:r>
          </a:p>
        </p:txBody>
      </p:sp>
    </p:spTree>
    <p:extLst>
      <p:ext uri="{BB962C8B-B14F-4D97-AF65-F5344CB8AC3E}">
        <p14:creationId xmlns:p14="http://schemas.microsoft.com/office/powerpoint/2010/main" val="368500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9690" y="722585"/>
            <a:ext cx="48856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#GAPIT</a:t>
            </a:r>
          </a:p>
          <a:p>
            <a:r>
              <a:rPr lang="en-US" sz="1000" dirty="0"/>
              <a:t>library(compiler) #required for </a:t>
            </a:r>
            <a:r>
              <a:rPr lang="en-US" sz="1000" dirty="0" err="1"/>
              <a:t>cmpfun</a:t>
            </a:r>
            <a:endParaRPr lang="en-US" sz="1000" dirty="0"/>
          </a:p>
          <a:p>
            <a:r>
              <a:rPr lang="en-US" sz="1000" dirty="0"/>
              <a:t>library(</a:t>
            </a:r>
            <a:r>
              <a:rPr lang="en-US" sz="1000" dirty="0" err="1"/>
              <a:t>emma</a:t>
            </a:r>
            <a:r>
              <a:rPr lang="en-US" sz="1000" dirty="0"/>
              <a:t>) </a:t>
            </a:r>
          </a:p>
          <a:p>
            <a:r>
              <a:rPr lang="en-US" sz="1000" dirty="0"/>
              <a:t>source("http://</a:t>
            </a:r>
            <a:r>
              <a:rPr lang="en-US" sz="1000" dirty="0" err="1"/>
              <a:t>www.zzlab.net</a:t>
            </a:r>
            <a:r>
              <a:rPr lang="en-US" sz="1000" dirty="0"/>
              <a:t>/GAPIT/</a:t>
            </a:r>
            <a:r>
              <a:rPr lang="en-US" sz="1000" dirty="0" err="1"/>
              <a:t>GAPIT.library.R</a:t>
            </a:r>
            <a:r>
              <a:rPr lang="en-US" sz="1000" dirty="0"/>
              <a:t>")</a:t>
            </a:r>
          </a:p>
          <a:p>
            <a:r>
              <a:rPr lang="en-US" sz="1000" dirty="0"/>
              <a:t>source("http://</a:t>
            </a:r>
            <a:r>
              <a:rPr lang="en-US" sz="1000" dirty="0" err="1"/>
              <a:t>www.zzlab.net</a:t>
            </a:r>
            <a:r>
              <a:rPr lang="en-US" sz="1000" dirty="0"/>
              <a:t>/GAPIT/</a:t>
            </a:r>
            <a:r>
              <a:rPr lang="en-US" sz="1000" dirty="0" err="1"/>
              <a:t>gapit_functions.txt</a:t>
            </a:r>
            <a:r>
              <a:rPr lang="en-US" sz="1000" dirty="0"/>
              <a:t>")</a:t>
            </a:r>
          </a:p>
          <a:p>
            <a:r>
              <a:rPr lang="en-US" sz="1000" dirty="0" err="1"/>
              <a:t>myGD</a:t>
            </a:r>
            <a:r>
              <a:rPr lang="en-US" sz="1000" dirty="0"/>
              <a:t>=</a:t>
            </a:r>
            <a:r>
              <a:rPr lang="en-US" sz="1000" dirty="0" err="1"/>
              <a:t>read.table</a:t>
            </a:r>
            <a:r>
              <a:rPr lang="en-US" sz="1000" dirty="0"/>
              <a:t>(file="http://</a:t>
            </a:r>
            <a:r>
              <a:rPr lang="en-US" sz="1000" dirty="0" err="1"/>
              <a:t>zzlab.net</a:t>
            </a:r>
            <a:r>
              <a:rPr lang="en-US" sz="1000" dirty="0"/>
              <a:t>/GAPIT/data/</a:t>
            </a:r>
            <a:r>
              <a:rPr lang="en-US" sz="1000" dirty="0" err="1"/>
              <a:t>mdp_numeric.txt",head</a:t>
            </a:r>
            <a:r>
              <a:rPr lang="en-US" sz="1000" dirty="0"/>
              <a:t>=T)</a:t>
            </a:r>
          </a:p>
          <a:p>
            <a:r>
              <a:rPr lang="en-US" sz="1000" dirty="0" err="1"/>
              <a:t>myGM</a:t>
            </a:r>
            <a:r>
              <a:rPr lang="en-US" sz="1000" dirty="0"/>
              <a:t>=</a:t>
            </a:r>
            <a:r>
              <a:rPr lang="en-US" sz="1000" dirty="0" err="1"/>
              <a:t>read.table</a:t>
            </a:r>
            <a:r>
              <a:rPr lang="en-US" sz="1000" dirty="0"/>
              <a:t>(file="http://</a:t>
            </a:r>
            <a:r>
              <a:rPr lang="en-US" sz="1000" dirty="0" err="1"/>
              <a:t>zzlab.net</a:t>
            </a:r>
            <a:r>
              <a:rPr lang="en-US" sz="1000" dirty="0"/>
              <a:t>/GAPIT/data/</a:t>
            </a:r>
            <a:r>
              <a:rPr lang="en-US" sz="1000" dirty="0" err="1"/>
              <a:t>mdp_SNP_information.txt",head</a:t>
            </a:r>
            <a:r>
              <a:rPr lang="en-US" sz="1000" dirty="0"/>
              <a:t>=T)</a:t>
            </a:r>
          </a:p>
          <a:p>
            <a:r>
              <a:rPr lang="en-US" sz="1000" dirty="0" err="1"/>
              <a:t>setwd</a:t>
            </a:r>
            <a:r>
              <a:rPr lang="en-US" sz="1000" dirty="0"/>
              <a:t>('/Users/Zhiwu/Dropbox/Current/</a:t>
            </a:r>
            <a:r>
              <a:rPr lang="en-US" sz="1000" dirty="0" err="1"/>
              <a:t>ZZLab</a:t>
            </a:r>
            <a:r>
              <a:rPr lang="en-US" sz="1000" dirty="0"/>
              <a:t>/</a:t>
            </a:r>
            <a:r>
              <a:rPr lang="en-US" sz="1000" dirty="0" err="1"/>
              <a:t>WSUCourse</a:t>
            </a:r>
            <a:r>
              <a:rPr lang="en-US" sz="1000" dirty="0"/>
              <a:t>/CROPS545/</a:t>
            </a:r>
            <a:r>
              <a:rPr lang="en-US" sz="1000" dirty="0" err="1"/>
              <a:t>MultLocMixMod</a:t>
            </a:r>
            <a:r>
              <a:rPr lang="en-US" sz="1000" dirty="0"/>
              <a:t>-master/R')</a:t>
            </a:r>
          </a:p>
          <a:p>
            <a:r>
              <a:rPr lang="en-US" sz="1000" dirty="0"/>
              <a:t>source('</a:t>
            </a:r>
            <a:r>
              <a:rPr lang="en-US" sz="1000" dirty="0" err="1"/>
              <a:t>mlmm_cof.r</a:t>
            </a:r>
            <a:r>
              <a:rPr lang="en-US" sz="1000" dirty="0"/>
              <a:t>')</a:t>
            </a:r>
          </a:p>
          <a:p>
            <a:endParaRPr lang="en-US" sz="1000" dirty="0"/>
          </a:p>
          <a:p>
            <a:r>
              <a:rPr lang="en-US" sz="1000" dirty="0"/>
              <a:t>#</a:t>
            </a:r>
            <a:r>
              <a:rPr lang="en-US" sz="1000" dirty="0" err="1"/>
              <a:t>Siultate</a:t>
            </a:r>
            <a:r>
              <a:rPr lang="en-US" sz="1000" dirty="0"/>
              <a:t> 10 QTN on the first chromosomes</a:t>
            </a:r>
          </a:p>
          <a:p>
            <a:r>
              <a:rPr lang="en-US" sz="1000" dirty="0"/>
              <a:t>X=</a:t>
            </a:r>
            <a:r>
              <a:rPr lang="en-US" sz="1000" dirty="0" err="1"/>
              <a:t>myGD</a:t>
            </a:r>
            <a:r>
              <a:rPr lang="en-US" sz="1000" dirty="0"/>
              <a:t>[,-1]</a:t>
            </a:r>
          </a:p>
          <a:p>
            <a:r>
              <a:rPr lang="en-US" sz="1000" dirty="0"/>
              <a:t>index1to5=</a:t>
            </a:r>
            <a:r>
              <a:rPr lang="en-US" sz="1000" dirty="0" err="1"/>
              <a:t>myGM</a:t>
            </a:r>
            <a:r>
              <a:rPr lang="en-US" sz="1000" dirty="0"/>
              <a:t>[,2]&lt;6</a:t>
            </a:r>
          </a:p>
          <a:p>
            <a:r>
              <a:rPr lang="en-US" sz="1000" dirty="0"/>
              <a:t>X1to5 = X[,index1to5]</a:t>
            </a:r>
          </a:p>
          <a:p>
            <a:r>
              <a:rPr lang="en-US" sz="1000" dirty="0"/>
              <a:t>taxa=</a:t>
            </a:r>
            <a:r>
              <a:rPr lang="en-US" sz="1000" dirty="0" err="1"/>
              <a:t>myGD</a:t>
            </a:r>
            <a:r>
              <a:rPr lang="en-US" sz="1000" dirty="0"/>
              <a:t>[,1]</a:t>
            </a:r>
          </a:p>
          <a:p>
            <a:r>
              <a:rPr lang="en-US" sz="1000" dirty="0" err="1"/>
              <a:t>set.seed</a:t>
            </a:r>
            <a:r>
              <a:rPr lang="en-US" sz="1000" dirty="0"/>
              <a:t>(99164)</a:t>
            </a:r>
          </a:p>
          <a:p>
            <a:r>
              <a:rPr lang="en-US" sz="1000" dirty="0" err="1"/>
              <a:t>GD.candidate</a:t>
            </a:r>
            <a:r>
              <a:rPr lang="en-US" sz="1000" dirty="0"/>
              <a:t>=</a:t>
            </a:r>
            <a:r>
              <a:rPr lang="en-US" sz="1000" dirty="0" err="1"/>
              <a:t>cbind</a:t>
            </a:r>
            <a:r>
              <a:rPr lang="en-US" sz="1000" dirty="0"/>
              <a:t>(taxa,X1to5)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mySim</a:t>
            </a:r>
            <a:r>
              <a:rPr lang="en-US" sz="1000" dirty="0">
                <a:solidFill>
                  <a:srgbClr val="FF0000"/>
                </a:solidFill>
              </a:rPr>
              <a:t>=</a:t>
            </a:r>
            <a:r>
              <a:rPr lang="en-US" sz="1000" dirty="0" err="1">
                <a:solidFill>
                  <a:srgbClr val="FF0000"/>
                </a:solidFill>
              </a:rPr>
              <a:t>GAPIT.Phenotype.Simulation</a:t>
            </a:r>
            <a:r>
              <a:rPr lang="en-US" sz="1000" dirty="0">
                <a:solidFill>
                  <a:srgbClr val="FF0000"/>
                </a:solidFill>
              </a:rPr>
              <a:t>(GD=</a:t>
            </a:r>
            <a:r>
              <a:rPr lang="en-US" sz="1000" dirty="0" err="1">
                <a:solidFill>
                  <a:srgbClr val="FF0000"/>
                </a:solidFill>
              </a:rPr>
              <a:t>GD.candidate,GM</a:t>
            </a:r>
            <a:r>
              <a:rPr lang="en-US" sz="1000" dirty="0">
                <a:solidFill>
                  <a:srgbClr val="FF0000"/>
                </a:solidFill>
              </a:rPr>
              <a:t>=</a:t>
            </a:r>
            <a:r>
              <a:rPr lang="en-US" sz="1000" dirty="0" err="1">
                <a:solidFill>
                  <a:srgbClr val="FF0000"/>
                </a:solidFill>
              </a:rPr>
              <a:t>myGM</a:t>
            </a:r>
            <a:r>
              <a:rPr lang="en-US" sz="1000" dirty="0">
                <a:solidFill>
                  <a:srgbClr val="FF0000"/>
                </a:solidFill>
              </a:rPr>
              <a:t>[index1to5,],h2=.5,NQTN=10,QTNDist="normal")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5360" y="783544"/>
            <a:ext cx="654314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#for PC and K</a:t>
            </a:r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/>
              <a:t>myGAPIT0=GAPIT(GD=</a:t>
            </a:r>
            <a:r>
              <a:rPr lang="en-US" sz="1200" dirty="0" err="1"/>
              <a:t>myGD,GM</a:t>
            </a:r>
            <a:r>
              <a:rPr lang="en-US" sz="1200" dirty="0"/>
              <a:t>=</a:t>
            </a:r>
            <a:r>
              <a:rPr lang="en-US" sz="1200" dirty="0" err="1"/>
              <a:t>myGM,PCA.total</a:t>
            </a:r>
            <a:r>
              <a:rPr lang="en-US" sz="1200" dirty="0"/>
              <a:t>=3,)</a:t>
            </a:r>
          </a:p>
          <a:p>
            <a:r>
              <a:rPr lang="en-US" sz="1200" dirty="0" err="1"/>
              <a:t>myPC</a:t>
            </a:r>
            <a:r>
              <a:rPr lang="en-US" sz="1200" dirty="0"/>
              <a:t>=</a:t>
            </a:r>
            <a:r>
              <a:rPr lang="en-US" sz="1200" dirty="0" err="1"/>
              <a:t>as.matrix</a:t>
            </a:r>
            <a:r>
              <a:rPr lang="en-US" sz="1200" dirty="0"/>
              <a:t>(myGAPIT0$PCA[,-1])</a:t>
            </a:r>
          </a:p>
          <a:p>
            <a:r>
              <a:rPr lang="en-US" sz="1200" dirty="0" err="1"/>
              <a:t>myK</a:t>
            </a:r>
            <a:r>
              <a:rPr lang="en-US" sz="1200" dirty="0"/>
              <a:t>=</a:t>
            </a:r>
            <a:r>
              <a:rPr lang="en-US" sz="1200" dirty="0" err="1"/>
              <a:t>as.matrix</a:t>
            </a:r>
            <a:r>
              <a:rPr lang="en-US" sz="1200" dirty="0"/>
              <a:t>(myGAPIT0$kinship[,-1])</a:t>
            </a:r>
          </a:p>
          <a:p>
            <a:r>
              <a:rPr lang="en-US" sz="1200" dirty="0" err="1"/>
              <a:t>myX</a:t>
            </a:r>
            <a:r>
              <a:rPr lang="en-US" sz="1200" dirty="0"/>
              <a:t>=</a:t>
            </a:r>
            <a:r>
              <a:rPr lang="en-US" sz="1200" dirty="0" err="1"/>
              <a:t>as.matrix</a:t>
            </a:r>
            <a:r>
              <a:rPr lang="en-US" sz="1200" dirty="0"/>
              <a:t>(</a:t>
            </a:r>
            <a:r>
              <a:rPr lang="en-US" sz="1200" dirty="0" err="1"/>
              <a:t>myGD</a:t>
            </a:r>
            <a:r>
              <a:rPr lang="en-US" sz="1200" dirty="0"/>
              <a:t>[,-1])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as.numeric</a:t>
            </a:r>
            <a:r>
              <a:rPr lang="en-US" sz="1200" dirty="0"/>
              <a:t>(</a:t>
            </a:r>
            <a:r>
              <a:rPr lang="en-US" sz="1200" dirty="0" err="1"/>
              <a:t>mySim$Y</a:t>
            </a:r>
            <a:r>
              <a:rPr lang="en-US" sz="1200" dirty="0"/>
              <a:t>[,-1])</a:t>
            </a:r>
          </a:p>
          <a:p>
            <a:r>
              <a:rPr lang="en-US" sz="1200" dirty="0" err="1"/>
              <a:t>myMLMM</a:t>
            </a:r>
            <a:r>
              <a:rPr lang="en-US" sz="1200" dirty="0"/>
              <a:t>&lt;-</a:t>
            </a:r>
            <a:r>
              <a:rPr lang="en-US" sz="1200" dirty="0" err="1"/>
              <a:t>mlmm_cof</a:t>
            </a:r>
            <a:r>
              <a:rPr lang="en-US" sz="1200" dirty="0"/>
              <a:t>(</a:t>
            </a:r>
            <a:r>
              <a:rPr lang="en-US" sz="1200" dirty="0" err="1"/>
              <a:t>myy,myX,myPC</a:t>
            </a:r>
            <a:r>
              <a:rPr lang="en-US" sz="1200" dirty="0"/>
              <a:t>[,1:2],</a:t>
            </a:r>
            <a:r>
              <a:rPr lang="en-US" sz="1200" dirty="0" err="1"/>
              <a:t>myK,nbchunks</a:t>
            </a:r>
            <a:r>
              <a:rPr lang="en-US" sz="1200" dirty="0"/>
              <a:t>=2,maxsteps=20)</a:t>
            </a:r>
          </a:p>
          <a:p>
            <a:r>
              <a:rPr lang="en-US" sz="1200" dirty="0" err="1"/>
              <a:t>myP</a:t>
            </a:r>
            <a:r>
              <a:rPr lang="en-US" sz="1200" dirty="0"/>
              <a:t>=</a:t>
            </a:r>
            <a:r>
              <a:rPr lang="en-US" sz="1200" dirty="0" err="1"/>
              <a:t>myMLMM$pval_step</a:t>
            </a:r>
            <a:r>
              <a:rPr lang="en-US" sz="1200" dirty="0"/>
              <a:t>[[1]]$out[,2]</a:t>
            </a:r>
          </a:p>
          <a:p>
            <a:r>
              <a:rPr lang="en-US" sz="1200" dirty="0" err="1"/>
              <a:t>myGI.MP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myGM</a:t>
            </a:r>
            <a:r>
              <a:rPr lang="en-US" sz="1200" dirty="0"/>
              <a:t>[,-1],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GAPIT.Manhattan</a:t>
            </a:r>
            <a:r>
              <a:rPr lang="en-US" sz="1200" dirty="0"/>
              <a:t>(GI.MP=</a:t>
            </a:r>
            <a:r>
              <a:rPr lang="en-US" sz="1200" dirty="0" err="1"/>
              <a:t>myGI.MP,seqQTN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)</a:t>
            </a:r>
          </a:p>
          <a:p>
            <a:r>
              <a:rPr lang="en-US" sz="1200" dirty="0"/>
              <a:t>GAPIT.QQ(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9F55CC2-C3F0-454E-B0CA-9A0996E7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654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MLMM with </a:t>
            </a:r>
            <a:r>
              <a:rPr lang="en-US" sz="6000" b="1" dirty="0" err="1">
                <a:solidFill>
                  <a:schemeClr val="accent1"/>
                </a:solidFill>
                <a:latin typeface="+mn-lt"/>
              </a:rPr>
              <a:t>MultLocMixMod</a:t>
            </a:r>
            <a:r>
              <a:rPr lang="en-US" sz="6000" b="1" dirty="0">
                <a:solidFill>
                  <a:schemeClr val="accent1"/>
                </a:solidFill>
                <a:latin typeface="+mn-lt"/>
              </a:rPr>
              <a:t>-master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BA0EA56-5DF5-2A46-80F3-B859124B5C92}"/>
              </a:ext>
            </a:extLst>
          </p:cNvPr>
          <p:cNvSpPr txBox="1">
            <a:spLocks/>
          </p:cNvSpPr>
          <p:nvPr/>
        </p:nvSpPr>
        <p:spPr>
          <a:xfrm>
            <a:off x="0" y="4843669"/>
            <a:ext cx="12192000" cy="95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Not succeeded yet</a:t>
            </a:r>
          </a:p>
        </p:txBody>
      </p:sp>
    </p:spTree>
    <p:extLst>
      <p:ext uri="{BB962C8B-B14F-4D97-AF65-F5344CB8AC3E}">
        <p14:creationId xmlns:p14="http://schemas.microsoft.com/office/powerpoint/2010/main" val="41221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49440" y="894479"/>
            <a:ext cx="524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myGAPIT_MLM</a:t>
            </a:r>
            <a:r>
              <a:rPr lang="en-US" sz="1200" dirty="0"/>
              <a:t> &lt;- 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mySim$Y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,#Genotype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,#Map information</a:t>
            </a:r>
          </a:p>
          <a:p>
            <a:r>
              <a:rPr lang="en-US" sz="1200" dirty="0" err="1"/>
              <a:t>PCA.total</a:t>
            </a:r>
            <a:r>
              <a:rPr lang="en-US" sz="1200" dirty="0"/>
              <a:t>=3,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/>
              <a:t>model="MLMM",# Can choose MLM CMLM GLM SUPER MLMM FarmCPU Blink</a:t>
            </a:r>
          </a:p>
          <a:p>
            <a:r>
              <a:rPr lang="en-US" sz="1200" dirty="0" err="1"/>
              <a:t>file.output</a:t>
            </a:r>
            <a:r>
              <a:rPr lang="en-US" sz="1200" dirty="0"/>
              <a:t>=T</a:t>
            </a:r>
          </a:p>
          <a:p>
            <a:r>
              <a:rPr lang="en-US" sz="12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AC8F9-D24C-C242-A8B2-443801EB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58" y="2692697"/>
            <a:ext cx="7315200" cy="3235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0259A-D895-9944-A511-2F954A6E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77321"/>
            <a:ext cx="4572000" cy="45720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797D3DE5-470F-5B44-B5CD-8CDC5417CB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5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MLMM within GAPIT</a:t>
            </a:r>
          </a:p>
        </p:txBody>
      </p:sp>
    </p:spTree>
    <p:extLst>
      <p:ext uri="{BB962C8B-B14F-4D97-AF65-F5344CB8AC3E}">
        <p14:creationId xmlns:p14="http://schemas.microsoft.com/office/powerpoint/2010/main" val="407305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068" y="1690689"/>
            <a:ext cx="8045613" cy="44354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tantia" charset="0"/>
              </a:rPr>
              <a:t>Stepwise regression</a:t>
            </a:r>
          </a:p>
          <a:p>
            <a:r>
              <a:rPr lang="en-US" sz="3600" dirty="0">
                <a:latin typeface="Constantia" charset="0"/>
              </a:rPr>
              <a:t>Criteria</a:t>
            </a:r>
          </a:p>
          <a:p>
            <a:r>
              <a:rPr lang="en-US" sz="3600" dirty="0">
                <a:latin typeface="Constantia" charset="0"/>
              </a:rPr>
              <a:t>MLMM</a:t>
            </a:r>
          </a:p>
          <a:p>
            <a:endParaRPr lang="en-US" sz="36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068" y="1690689"/>
            <a:ext cx="8045613" cy="44354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tantia" charset="0"/>
              </a:rPr>
              <a:t>Stepwise regression</a:t>
            </a:r>
          </a:p>
          <a:p>
            <a:r>
              <a:rPr lang="en-US" sz="3600" dirty="0">
                <a:latin typeface="Constantia" charset="0"/>
              </a:rPr>
              <a:t>Criteria</a:t>
            </a:r>
          </a:p>
          <a:p>
            <a:r>
              <a:rPr lang="en-US" sz="3600" dirty="0">
                <a:latin typeface="Constantia" charset="0"/>
              </a:rPr>
              <a:t>MLMM</a:t>
            </a:r>
          </a:p>
          <a:p>
            <a:endParaRPr lang="en-US" sz="36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Testing SNPs, one at a time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4800600" y="14287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162800" y="257175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7239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  <a:r>
              <a:rPr lang="en-US" sz="3600">
                <a:solidFill>
                  <a:srgbClr val="0070C0"/>
                </a:solidFill>
              </a:rPr>
              <a:t>Kinship</a:t>
            </a:r>
            <a:r>
              <a:rPr lang="en-US" sz="360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7162800" y="48006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828800" y="5257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7735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8305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2057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3352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3886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1828800" y="5878514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1828800" y="4800601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3505200" y="63246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</p:spTree>
    <p:extLst>
      <p:ext uri="{BB962C8B-B14F-4D97-AF65-F5344CB8AC3E}">
        <p14:creationId xmlns:p14="http://schemas.microsoft.com/office/powerpoint/2010/main" val="21285066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17331" r="50000" b="6750"/>
          <a:stretch>
            <a:fillRect/>
          </a:stretch>
        </p:blipFill>
        <p:spPr bwMode="auto">
          <a:xfrm>
            <a:off x="6647213" y="26988"/>
            <a:ext cx="4000150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30401" y="330388"/>
            <a:ext cx="4411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dirty="0"/>
              <a:t>Atwell et al Nature 2010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a, No correction test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b, Correction with MLM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324600"/>
            <a:ext cx="9123363" cy="533400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GWAS does  not work for traits associated with structure</a:t>
            </a:r>
          </a:p>
        </p:txBody>
      </p:sp>
      <p:pic>
        <p:nvPicPr>
          <p:cNvPr id="5" name="Picture 4" descr="Magnus Nordbo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654300"/>
            <a:ext cx="1810512" cy="27432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2600" y="5397500"/>
            <a:ext cx="1810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Magnus </a:t>
            </a:r>
            <a:r>
              <a:rPr lang="en-US" b="1" dirty="0" err="1"/>
              <a:t>Norborg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162039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Hind from MHC (Major histocompatibility complex)</a:t>
            </a:r>
          </a:p>
        </p:txBody>
      </p:sp>
      <p:pic>
        <p:nvPicPr>
          <p:cNvPr id="3" name="Picture 2" descr="3015094_ard-70-2-0259-fi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524000"/>
            <a:ext cx="6502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6795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MLMM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837C60-3641-E940-BC92-D7EB3276B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467954"/>
            <a:ext cx="118110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2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Stepwise regression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6100" y="2566508"/>
            <a:ext cx="855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Choose m predictive variables from M (M&gt;&gt;m) variables</a:t>
            </a:r>
          </a:p>
          <a:p>
            <a:pPr algn="ctr"/>
            <a:r>
              <a:rPr lang="en-US" sz="2800" dirty="0"/>
              <a:t>The challenges 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36800" y="3619500"/>
            <a:ext cx="8039100" cy="32385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/>
              <a:t>Choosing m from M is an NP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Option: approximation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 unique criteria</a:t>
            </a:r>
          </a:p>
        </p:txBody>
      </p:sp>
    </p:spTree>
    <p:extLst>
      <p:ext uri="{BB962C8B-B14F-4D97-AF65-F5344CB8AC3E}">
        <p14:creationId xmlns:p14="http://schemas.microsoft.com/office/powerpoint/2010/main" val="232850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301" y="2349501"/>
            <a:ext cx="8039100" cy="37766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Sequence of F-tests or t-tests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Adjusted R-square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Akaike</a:t>
            </a:r>
            <a:r>
              <a:rPr lang="en-US" dirty="0"/>
              <a:t> information criterion (AIC)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Bayesian information criterion (BIC)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Mallows's</a:t>
            </a:r>
            <a:r>
              <a:rPr lang="en-US" dirty="0"/>
              <a:t> </a:t>
            </a:r>
            <a:r>
              <a:rPr lang="en-US" dirty="0" err="1"/>
              <a:t>Cp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false discovery rate (FDR)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Stepwise regression procedures </a:t>
            </a:r>
          </a:p>
        </p:txBody>
      </p:sp>
      <p:sp>
        <p:nvSpPr>
          <p:cNvPr id="7" name="Left Arrow 6"/>
          <p:cNvSpPr/>
          <p:nvPr/>
        </p:nvSpPr>
        <p:spPr>
          <a:xfrm>
            <a:off x="7632700" y="2965317"/>
            <a:ext cx="2743200" cy="167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so many?</a:t>
            </a:r>
          </a:p>
        </p:txBody>
      </p:sp>
    </p:spTree>
    <p:extLst>
      <p:ext uri="{BB962C8B-B14F-4D97-AF65-F5344CB8AC3E}">
        <p14:creationId xmlns:p14="http://schemas.microsoft.com/office/powerpoint/2010/main" val="372408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Stepwise regression: Forward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0" y="1884248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Test M </a:t>
            </a:r>
            <a:r>
              <a:rPr lang="en-US" sz="2800" dirty="0"/>
              <a:t>variables one at a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279093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Fit the most significant variable as covariate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4300" y="3697612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Test rest </a:t>
            </a:r>
            <a:r>
              <a:rPr lang="en-US" sz="2800" dirty="0"/>
              <a:t>variables one at a 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7600" y="4590139"/>
            <a:ext cx="309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Is the most </a:t>
            </a:r>
          </a:p>
          <a:p>
            <a:pPr algn="ctr"/>
            <a:r>
              <a:rPr lang="en-US" sz="2800" dirty="0"/>
              <a:t>influential variable </a:t>
            </a:r>
          </a:p>
          <a:p>
            <a:pPr algn="ctr"/>
            <a:r>
              <a:rPr lang="en-US" sz="2800" dirty="0"/>
              <a:t>significant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99150" y="6344439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End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6477000" y="2407468"/>
            <a:ext cx="0" cy="3834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6477000" y="3314150"/>
            <a:ext cx="0" cy="3834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>
            <a:off x="6477000" y="4220832"/>
            <a:ext cx="0" cy="36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12" idx="0"/>
          </p:cNvCxnSpPr>
          <p:nvPr/>
        </p:nvCxnSpPr>
        <p:spPr>
          <a:xfrm>
            <a:off x="6477000" y="5975133"/>
            <a:ext cx="0" cy="36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1"/>
          </p:cNvCxnSpPr>
          <p:nvPr/>
        </p:nvCxnSpPr>
        <p:spPr>
          <a:xfrm>
            <a:off x="2489200" y="3052540"/>
            <a:ext cx="4826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489200" y="3021590"/>
            <a:ext cx="0" cy="2289096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1"/>
          </p:cNvCxnSpPr>
          <p:nvPr/>
        </p:nvCxnSpPr>
        <p:spPr>
          <a:xfrm>
            <a:off x="2489200" y="5282636"/>
            <a:ext cx="2438400" cy="1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130550" y="4784141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388100" y="5898176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0616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1226</Words>
  <Application>Microsoft Macintosh PowerPoint</Application>
  <PresentationFormat>Widescreen</PresentationFormat>
  <Paragraphs>174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等线</vt:lpstr>
      <vt:lpstr>ＭＳ Ｐゴシック</vt:lpstr>
      <vt:lpstr>Arial</vt:lpstr>
      <vt:lpstr>Calibri</vt:lpstr>
      <vt:lpstr>Calibri Light</vt:lpstr>
      <vt:lpstr>Constantia</vt:lpstr>
      <vt:lpstr>Symbol</vt:lpstr>
      <vt:lpstr>Verdana</vt:lpstr>
      <vt:lpstr>Office Theme</vt:lpstr>
      <vt:lpstr>Statistical Genomics</vt:lpstr>
      <vt:lpstr>Outline</vt:lpstr>
      <vt:lpstr>Testing SNPs, one at a time</vt:lpstr>
      <vt:lpstr>GWAS does  not work for traits associated with structure</vt:lpstr>
      <vt:lpstr>Hind from MHC (Major histocompatibility complex)</vt:lpstr>
      <vt:lpstr>MLMM</vt:lpstr>
      <vt:lpstr>Stepwise regression </vt:lpstr>
      <vt:lpstr>Stepwise regression procedures </vt:lpstr>
      <vt:lpstr>Stepwise regression: Forward </vt:lpstr>
      <vt:lpstr>Stepwise regression: Backward </vt:lpstr>
      <vt:lpstr>PowerPoint Presentation</vt:lpstr>
      <vt:lpstr>MLMM</vt:lpstr>
      <vt:lpstr>Forward regression</vt:lpstr>
      <vt:lpstr>Backward elimination</vt:lpstr>
      <vt:lpstr>Final p values</vt:lpstr>
      <vt:lpstr>MLMM R on GitHub</vt:lpstr>
      <vt:lpstr>MLMM with mlmm-master</vt:lpstr>
      <vt:lpstr>MLMM with MultLocMixMod-master</vt:lpstr>
      <vt:lpstr>PowerPoint Presentation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89</cp:revision>
  <dcterms:created xsi:type="dcterms:W3CDTF">2020-01-18T23:14:17Z</dcterms:created>
  <dcterms:modified xsi:type="dcterms:W3CDTF">2021-03-21T21:23:48Z</dcterms:modified>
</cp:coreProperties>
</file>