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2"/>
  </p:notesMasterIdLst>
  <p:sldIdLst>
    <p:sldId id="307" r:id="rId2"/>
    <p:sldId id="341" r:id="rId3"/>
    <p:sldId id="380" r:id="rId4"/>
    <p:sldId id="361" r:id="rId5"/>
    <p:sldId id="362" r:id="rId6"/>
    <p:sldId id="364" r:id="rId7"/>
    <p:sldId id="363" r:id="rId8"/>
    <p:sldId id="368" r:id="rId9"/>
    <p:sldId id="370" r:id="rId10"/>
    <p:sldId id="372" r:id="rId11"/>
    <p:sldId id="373" r:id="rId12"/>
    <p:sldId id="366" r:id="rId13"/>
    <p:sldId id="374" r:id="rId14"/>
    <p:sldId id="367" r:id="rId15"/>
    <p:sldId id="376" r:id="rId16"/>
    <p:sldId id="369" r:id="rId17"/>
    <p:sldId id="377" r:id="rId18"/>
    <p:sldId id="378" r:id="rId19"/>
    <p:sldId id="379" r:id="rId20"/>
    <p:sldId id="3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91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Relationship Id="rId9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Statistical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inference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41500"/>
            <a:ext cx="5715000" cy="5016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1" y="20175"/>
            <a:ext cx="8509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Empirical solution in R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1800" y="22679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x=replicate(10000, </a:t>
            </a:r>
          </a:p>
          <a:p>
            <a:r>
              <a:rPr lang="en-US" dirty="0"/>
              <a:t>{s=</a:t>
            </a:r>
            <a:r>
              <a:rPr lang="en-US" dirty="0" err="1"/>
              <a:t>rnorm</a:t>
            </a:r>
            <a:r>
              <a:rPr lang="en-US" dirty="0"/>
              <a:t>(10,0,5)</a:t>
            </a:r>
          </a:p>
          <a:p>
            <a:r>
              <a:rPr lang="en-US" dirty="0" err="1"/>
              <a:t>var</a:t>
            </a:r>
            <a:r>
              <a:rPr lang="en-US" dirty="0"/>
              <a:t>=</a:t>
            </a:r>
            <a:r>
              <a:rPr lang="en-US" dirty="0" err="1"/>
              <a:t>var</a:t>
            </a:r>
            <a:r>
              <a:rPr lang="en-US" dirty="0"/>
              <a:t>(s)</a:t>
            </a:r>
          </a:p>
          <a:p>
            <a:r>
              <a:rPr lang="en-US" dirty="0"/>
              <a:t>})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69404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233819" y="4891385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P(observed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&gt;27.82)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&gt;25%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Accept H0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8960769" y="2573407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75%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31.6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8001" y="5961274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length(x[x&gt;27.82])/10000</a:t>
            </a:r>
          </a:p>
          <a:p>
            <a:r>
              <a:rPr lang="en-US" dirty="0"/>
              <a:t>[1] 0.3516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1800" y="37152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(x,.75)</a:t>
            </a:r>
          </a:p>
        </p:txBody>
      </p:sp>
    </p:spTree>
    <p:extLst>
      <p:ext uri="{BB962C8B-B14F-4D97-AF65-F5344CB8AC3E}">
        <p14:creationId xmlns:p14="http://schemas.microsoft.com/office/powerpoint/2010/main" val="6336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4683" y="1513419"/>
            <a:ext cx="7408333" cy="4487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Theoretical solution: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24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Theoretical solution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38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3">
                  <p:embed/>
                </p:oleObj>
              </mc:Choice>
              <mc:Fallback>
                <p:oleObj name="Equation" r:id="rId2" imgW="114300" imgH="1651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8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647263"/>
              </p:ext>
            </p:extLst>
          </p:nvPr>
        </p:nvGraphicFramePr>
        <p:xfrm>
          <a:off x="2616200" y="1990724"/>
          <a:ext cx="7086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495300" progId="Word.Document.12">
                  <p:embed/>
                </p:oleObj>
              </mc:Choice>
              <mc:Fallback>
                <p:oleObj name="Document" r:id="rId4" imgW="5486400" imgH="4953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6200" y="1990724"/>
                        <a:ext cx="7086600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43985"/>
              </p:ext>
            </p:extLst>
          </p:nvPr>
        </p:nvGraphicFramePr>
        <p:xfrm>
          <a:off x="2616200" y="2755900"/>
          <a:ext cx="7086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486400" imgH="292100" progId="Word.Document.12">
                  <p:embed/>
                </p:oleObj>
              </mc:Choice>
              <mc:Fallback>
                <p:oleObj name="Document" r:id="rId6" imgW="5486400" imgH="2921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16200" y="2755900"/>
                        <a:ext cx="708660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606897"/>
              </p:ext>
            </p:extLst>
          </p:nvPr>
        </p:nvGraphicFramePr>
        <p:xfrm>
          <a:off x="2656416" y="3282418"/>
          <a:ext cx="7086600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5486400" imgH="1574800" progId="Word.Document.12">
                  <p:embed/>
                </p:oleObj>
              </mc:Choice>
              <mc:Fallback>
                <p:oleObj name="Document" r:id="rId8" imgW="5486400" imgH="1574800" progId="Word.Documen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6416" y="3282418"/>
                        <a:ext cx="7086600" cy="206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514600" y="3921633"/>
            <a:ext cx="5782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v=(10-1)*27.82/25=10.026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4600" y="4894109"/>
            <a:ext cx="6189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&gt; 1-pchisq(10.026,9)</a:t>
            </a:r>
          </a:p>
          <a:p>
            <a:r>
              <a:rPr lang="pt-BR" sz="3200" dirty="0"/>
              <a:t>[1] 0.3483845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275918" y="5345754"/>
            <a:ext cx="4617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vs. 0.3516 from empirical</a:t>
            </a:r>
          </a:p>
        </p:txBody>
      </p:sp>
    </p:spTree>
    <p:extLst>
      <p:ext uri="{BB962C8B-B14F-4D97-AF65-F5344CB8AC3E}">
        <p14:creationId xmlns:p14="http://schemas.microsoft.com/office/powerpoint/2010/main" val="22716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Q2: distribution with mean of 100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solution</a:t>
            </a:r>
          </a:p>
          <a:p>
            <a:pPr lvl="1"/>
            <a:r>
              <a:rPr lang="en-US" dirty="0"/>
              <a:t>Sample ten observations from N(100, 25)</a:t>
            </a:r>
          </a:p>
          <a:p>
            <a:pPr lvl="1"/>
            <a:r>
              <a:rPr lang="en-US" dirty="0"/>
              <a:t>Calculate mean</a:t>
            </a:r>
          </a:p>
          <a:p>
            <a:pPr lvl="1"/>
            <a:r>
              <a:rPr lang="en-US" dirty="0"/>
              <a:t>Repeat the process 10,000 times</a:t>
            </a:r>
          </a:p>
          <a:p>
            <a:pPr lvl="1"/>
            <a:r>
              <a:rPr lang="en-US" dirty="0"/>
              <a:t>Null distribution of of the 10,000 means</a:t>
            </a:r>
          </a:p>
          <a:p>
            <a:pPr lvl="1"/>
            <a:r>
              <a:rPr lang="en-US" dirty="0"/>
              <a:t>Determine the percentile of testing mean (103.6) on the null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435100"/>
            <a:ext cx="6210300" cy="5422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1800" y="14913"/>
            <a:ext cx="8509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Q2: Empirical 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1800" y="2267955"/>
            <a:ext cx="275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x=</a:t>
            </a:r>
            <a:r>
              <a:rPr lang="en-US" dirty="0">
                <a:solidFill>
                  <a:srgbClr val="FF0000"/>
                </a:solidFill>
              </a:rPr>
              <a:t>replicate</a:t>
            </a:r>
            <a:r>
              <a:rPr lang="en-US" dirty="0"/>
              <a:t>(10000, </a:t>
            </a:r>
          </a:p>
          <a:p>
            <a:r>
              <a:rPr lang="en-US" dirty="0"/>
              <a:t>{s=</a:t>
            </a:r>
            <a:r>
              <a:rPr lang="en-US" dirty="0" err="1"/>
              <a:t>rnorm</a:t>
            </a:r>
            <a:r>
              <a:rPr lang="en-US" dirty="0"/>
              <a:t>(10,100,5)</a:t>
            </a:r>
          </a:p>
          <a:p>
            <a:r>
              <a:rPr lang="en-US" dirty="0"/>
              <a:t>m=mean(s)</a:t>
            </a:r>
          </a:p>
          <a:p>
            <a:r>
              <a:rPr lang="en-US" dirty="0"/>
              <a:t>})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764700" y="2088796"/>
            <a:ext cx="0" cy="43243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122831" y="4296878"/>
            <a:ext cx="14414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P(observed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&gt;103.6):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1%&lt;P&lt;5%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8513460" y="2336826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95% percentile 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102.57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8001" y="5961274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length(x[x&gt;103.6])/10000</a:t>
            </a:r>
          </a:p>
          <a:p>
            <a:r>
              <a:rPr lang="en-US" dirty="0"/>
              <a:t>[1] </a:t>
            </a:r>
            <a:r>
              <a:rPr lang="hr-HR" dirty="0"/>
              <a:t>0.0132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57470" y="36505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(x,.95)</a:t>
            </a:r>
          </a:p>
          <a:p>
            <a:r>
              <a:rPr lang="en-US" dirty="0" err="1"/>
              <a:t>quantile</a:t>
            </a:r>
            <a:r>
              <a:rPr lang="en-US" dirty="0"/>
              <a:t>(x,.99)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2110" y="2088796"/>
            <a:ext cx="0" cy="4324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9290050" y="2336826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103.66</a:t>
            </a:r>
          </a:p>
        </p:txBody>
      </p:sp>
    </p:spTree>
    <p:extLst>
      <p:ext uri="{BB962C8B-B14F-4D97-AF65-F5344CB8AC3E}">
        <p14:creationId xmlns:p14="http://schemas.microsoft.com/office/powerpoint/2010/main" val="14732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5300" y="0"/>
            <a:ext cx="8636000" cy="10017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t test on a sample mean against a scalar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6AACB-6652-C34D-83E5-A03DBEC60FE9}"/>
                  </a:ext>
                </a:extLst>
              </p:cNvPr>
              <p:cNvSpPr txBox="1"/>
              <p:nvPr/>
            </p:nvSpPr>
            <p:spPr>
              <a:xfrm>
                <a:off x="970844" y="2796985"/>
                <a:ext cx="4944534" cy="190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Definition of t distribution</a:t>
                </a:r>
              </a:p>
              <a:p>
                <a:r>
                  <a:rPr lang="en-US" sz="3200" dirty="0"/>
                  <a:t>If Z~N(0,1) and V~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, </a:t>
                </a:r>
              </a:p>
              <a:p>
                <a:r>
                  <a:rPr lang="en-US" sz="3200" dirty="0"/>
                  <a:t>then 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~t(k)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6AACB-6652-C34D-83E5-A03DBEC60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44" y="2796985"/>
                <a:ext cx="4944534" cy="1901290"/>
              </a:xfrm>
              <a:prstGeom prst="rect">
                <a:avLst/>
              </a:prstGeom>
              <a:blipFill>
                <a:blip r:embed="rId2"/>
                <a:stretch>
                  <a:fillRect l="-2813" t="-3311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897A45-51A0-7641-A1A0-E80DC8A8F6BD}"/>
                  </a:ext>
                </a:extLst>
              </p:cNvPr>
              <p:cNvSpPr txBox="1"/>
              <p:nvPr/>
            </p:nvSpPr>
            <p:spPr>
              <a:xfrm>
                <a:off x="6231466" y="1526894"/>
                <a:ext cx="5305778" cy="444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Application</a:t>
                </a:r>
              </a:p>
              <a:p>
                <a:r>
                  <a:rPr lang="en-US" sz="3200" dirty="0"/>
                  <a:t>X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…,</a:t>
                </a:r>
                <a:r>
                  <a:rPr lang="en-US" sz="3200" dirty="0" err="1"/>
                  <a:t>X</a:t>
                </a:r>
                <a:r>
                  <a:rPr lang="en-US" sz="3200" baseline="-25000" dirty="0" err="1"/>
                  <a:t>n</a:t>
                </a:r>
                <a:r>
                  <a:rPr lang="en-US" sz="3200" baseline="-25000" dirty="0"/>
                  <a:t> </a:t>
                </a:r>
                <a:r>
                  <a:rPr lang="en-US" sz="3200" dirty="0"/>
                  <a:t>~ </a:t>
                </a:r>
                <a:r>
                  <a:rPr lang="en-US" sz="3200" dirty="0" err="1"/>
                  <a:t>iid</a:t>
                </a:r>
                <a:r>
                  <a:rPr lang="en-US" sz="3200" dirty="0"/>
                  <a:t> N(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)</a:t>
                </a:r>
              </a:p>
              <a:p>
                <a:r>
                  <a:rPr lang="en-US" sz="3200" dirty="0"/>
                  <a:t>Z=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200" dirty="0"/>
                  <a:t>N(0, 1)</a:t>
                </a:r>
              </a:p>
              <a:p>
                <a:r>
                  <a:rPr lang="en-US" sz="3200" dirty="0"/>
                  <a:t>V=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  <a:p>
                <a:r>
                  <a:rPr lang="en-US" sz="3200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/(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~t(n-1)</a:t>
                </a:r>
              </a:p>
              <a:p>
                <a:r>
                  <a:rPr lang="en-US" sz="3200" dirty="0"/>
                  <a:t>Where S=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897A45-51A0-7641-A1A0-E80DC8A8F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466" y="1526894"/>
                <a:ext cx="5305778" cy="4441472"/>
              </a:xfrm>
              <a:prstGeom prst="rect">
                <a:avLst/>
              </a:prstGeom>
              <a:blipFill>
                <a:blip r:embed="rId3"/>
                <a:stretch>
                  <a:fillRect l="-4067" t="-1714" b="-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97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47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Theoretical t test solution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32818" y="2136911"/>
            <a:ext cx="7602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dirty="0"/>
              <a:t>T=(103.6-100)/sqrt(</a:t>
            </a:r>
            <a:r>
              <a:rPr lang="fi-FI" sz="3200" dirty="0"/>
              <a:t>27.82/</a:t>
            </a:r>
            <a:r>
              <a:rPr lang="is-IS" sz="3200" dirty="0"/>
              <a:t>10))</a:t>
            </a:r>
          </a:p>
          <a:p>
            <a:r>
              <a:rPr lang="is-IS" sz="3200" dirty="0"/>
              <a:t>P=pt(T,9,lower.tail = FALSE)</a:t>
            </a:r>
          </a:p>
          <a:p>
            <a:r>
              <a:rPr lang="en-US" sz="3200" dirty="0"/>
              <a:t>c</a:t>
            </a:r>
            <a:r>
              <a:rPr lang="is-IS" sz="3200" dirty="0"/>
              <a:t>(T,P)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2819" y="3839809"/>
            <a:ext cx="3387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dirty="0"/>
              <a:t>2.15836 </a:t>
            </a:r>
            <a:r>
              <a:rPr lang="is-IS" sz="3200" dirty="0">
                <a:solidFill>
                  <a:srgbClr val="FF0000"/>
                </a:solidFill>
              </a:rPr>
              <a:t>0.02961267</a:t>
            </a:r>
          </a:p>
        </p:txBody>
      </p:sp>
      <p:sp>
        <p:nvSpPr>
          <p:cNvPr id="9" name="Rectangle 8"/>
          <p:cNvSpPr/>
          <p:nvPr/>
        </p:nvSpPr>
        <p:spPr>
          <a:xfrm>
            <a:off x="-79022" y="5474257"/>
            <a:ext cx="11866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3200" dirty="0"/>
              <a:t>Under 5% of threshold, reject the hypothesis that the sample was from a distribution with mean of 100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863EE-4400-444E-B1D9-C151AD1C0B43}"/>
              </a:ext>
            </a:extLst>
          </p:cNvPr>
          <p:cNvSpPr/>
          <p:nvPr/>
        </p:nvSpPr>
        <p:spPr>
          <a:xfrm>
            <a:off x="6354755" y="4318480"/>
            <a:ext cx="543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vs. 0.0132 from empirical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A9CD0B-5317-A446-9700-6CA260F4414F}"/>
                  </a:ext>
                </a:extLst>
              </p:cNvPr>
              <p:cNvSpPr/>
              <p:nvPr/>
            </p:nvSpPr>
            <p:spPr>
              <a:xfrm>
                <a:off x="5387555" y="1103875"/>
                <a:ext cx="1397434" cy="899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A9CD0B-5317-A446-9700-6CA260F44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55" y="1103875"/>
                <a:ext cx="1397434" cy="899798"/>
              </a:xfrm>
              <a:prstGeom prst="rect">
                <a:avLst/>
              </a:prstGeom>
              <a:blipFill>
                <a:blip r:embed="rId2"/>
                <a:stretch>
                  <a:fillRect l="-99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7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0383" y="0"/>
            <a:ext cx="8229600" cy="97612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D633A-2072-3641-9F96-46B09F778EFB}"/>
                  </a:ext>
                </a:extLst>
              </p:cNvPr>
              <p:cNvSpPr txBox="1"/>
              <p:nvPr/>
            </p:nvSpPr>
            <p:spPr>
              <a:xfrm>
                <a:off x="436358" y="935166"/>
                <a:ext cx="10597141" cy="871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Definition: If U~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sz="3200" dirty="0"/>
                  <a:t> V~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, then 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~ F(n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n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D633A-2072-3641-9F96-46B09F77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8" y="935166"/>
                <a:ext cx="10597141" cy="871521"/>
              </a:xfrm>
              <a:prstGeom prst="rect">
                <a:avLst/>
              </a:prstGeom>
              <a:blipFill>
                <a:blip r:embed="rId2"/>
                <a:stretch>
                  <a:fillRect l="-1316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60ABC-6A48-F447-A010-E76A7BA3078E}"/>
                  </a:ext>
                </a:extLst>
              </p:cNvPr>
              <p:cNvSpPr txBox="1"/>
              <p:nvPr/>
            </p:nvSpPr>
            <p:spPr>
              <a:xfrm>
                <a:off x="436358" y="1924009"/>
                <a:ext cx="5709570" cy="40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Sample</a:t>
                </a:r>
              </a:p>
              <a:p>
                <a:r>
                  <a:rPr lang="en-US" sz="3200" dirty="0"/>
                  <a:t>X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aseline="-25000" dirty="0"/>
                  <a:t> </a:t>
                </a:r>
                <a:r>
                  <a:rPr lang="en-US" sz="3200" dirty="0"/>
                  <a:t>~ </a:t>
                </a:r>
                <a:r>
                  <a:rPr lang="en-US" sz="3200" dirty="0" err="1"/>
                  <a:t>iid</a:t>
                </a:r>
                <a:r>
                  <a:rPr lang="en-US" sz="3200" dirty="0"/>
                  <a:t> N(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)</a:t>
                </a:r>
              </a:p>
              <a:p>
                <a:r>
                  <a:rPr lang="en-US" sz="3200" dirty="0"/>
                  <a:t>Y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aseline="-25000" dirty="0"/>
                  <a:t> </a:t>
                </a:r>
                <a:r>
                  <a:rPr lang="en-US" sz="3200" dirty="0"/>
                  <a:t>~ </a:t>
                </a:r>
                <a:r>
                  <a:rPr lang="en-US" sz="3200" dirty="0" err="1"/>
                  <a:t>iid</a:t>
                </a:r>
                <a:r>
                  <a:rPr lang="en-US" sz="3200" dirty="0"/>
                  <a:t> N(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U=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V=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60ABC-6A48-F447-A010-E76A7BA3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8" y="1924009"/>
                <a:ext cx="5709570" cy="4013599"/>
              </a:xfrm>
              <a:prstGeom prst="rect">
                <a:avLst/>
              </a:prstGeom>
              <a:blipFill>
                <a:blip r:embed="rId3"/>
                <a:stretch>
                  <a:fillRect l="-3548" t="-1572" b="-26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1C97E-DAE3-EF46-8864-9D3F6BEDF4CC}"/>
                  </a:ext>
                </a:extLst>
              </p:cNvPr>
              <p:cNvSpPr/>
              <p:nvPr/>
            </p:nvSpPr>
            <p:spPr>
              <a:xfrm>
                <a:off x="5875605" y="2418366"/>
                <a:ext cx="6096000" cy="39392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200" dirty="0"/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sz="32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~ F(n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n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)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Where </a:t>
                </a:r>
              </a:p>
              <a:p>
                <a:r>
                  <a:rPr lang="en-US" sz="3200" dirty="0"/>
                  <a:t>S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/>
                  <a:t> for treatment</a:t>
                </a:r>
              </a:p>
              <a:p>
                <a:r>
                  <a:rPr lang="en-US" sz="3200" dirty="0"/>
                  <a:t>S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/>
                  <a:t> for error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1C97E-DAE3-EF46-8864-9D3F6BEDF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605" y="2418366"/>
                <a:ext cx="6096000" cy="3939284"/>
              </a:xfrm>
              <a:prstGeom prst="rect">
                <a:avLst/>
              </a:prstGeom>
              <a:blipFill>
                <a:blip r:embed="rId4"/>
                <a:stretch>
                  <a:fillRect l="-2495" b="-9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445B3473-FEBA-55AA-914A-E0B80015FED2}"/>
              </a:ext>
            </a:extLst>
          </p:cNvPr>
          <p:cNvSpPr/>
          <p:nvPr/>
        </p:nvSpPr>
        <p:spPr>
          <a:xfrm>
            <a:off x="8363572" y="2418365"/>
            <a:ext cx="537360" cy="1146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828E9-5BA8-A945-5258-305FC363B685}"/>
              </a:ext>
            </a:extLst>
          </p:cNvPr>
          <p:cNvSpPr txBox="1"/>
          <p:nvPr/>
        </p:nvSpPr>
        <p:spPr>
          <a:xfrm>
            <a:off x="7708738" y="3565002"/>
            <a:ext cx="207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they are the same</a:t>
            </a:r>
          </a:p>
        </p:txBody>
      </p:sp>
    </p:spTree>
    <p:extLst>
      <p:ext uri="{BB962C8B-B14F-4D97-AF65-F5344CB8AC3E}">
        <p14:creationId xmlns:p14="http://schemas.microsoft.com/office/powerpoint/2010/main" val="398240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2243" y="1923113"/>
            <a:ext cx="8507480" cy="3450696"/>
          </a:xfrm>
        </p:spPr>
        <p:txBody>
          <a:bodyPr/>
          <a:lstStyle/>
          <a:p>
            <a:r>
              <a:rPr lang="en-US" dirty="0"/>
              <a:t>Null hypothesis (H0): Initial assumption</a:t>
            </a:r>
          </a:p>
          <a:p>
            <a:r>
              <a:rPr lang="en-US" dirty="0"/>
              <a:t>Alternative hypothesis (Ha): Opposite to the assumption</a:t>
            </a:r>
          </a:p>
          <a:p>
            <a:r>
              <a:rPr lang="en-US" dirty="0"/>
              <a:t>Find the probability of H0</a:t>
            </a:r>
          </a:p>
          <a:p>
            <a:r>
              <a:rPr lang="en-US" dirty="0"/>
              <a:t>If the probability is too low (e.g. 5%), reject Ho and accept Ha</a:t>
            </a:r>
          </a:p>
          <a:p>
            <a:r>
              <a:rPr lang="en-US" dirty="0"/>
              <a:t>Otherwise, accept Ho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1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Hypothesis test</a:t>
            </a:r>
          </a:p>
        </p:txBody>
      </p:sp>
    </p:spTree>
    <p:extLst>
      <p:ext uri="{BB962C8B-B14F-4D97-AF65-F5344CB8AC3E}">
        <p14:creationId xmlns:p14="http://schemas.microsoft.com/office/powerpoint/2010/main" val="2607991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2243" y="2675467"/>
            <a:ext cx="8507480" cy="3450696"/>
          </a:xfrm>
        </p:spPr>
        <p:txBody>
          <a:bodyPr/>
          <a:lstStyle/>
          <a:p>
            <a:r>
              <a:rPr lang="en-US" dirty="0"/>
              <a:t>Type I error: Reject true H0, False positive, the probability is the threshold used, e.g. α=5%</a:t>
            </a:r>
          </a:p>
          <a:p>
            <a:r>
              <a:rPr lang="en-US" dirty="0"/>
              <a:t>Type II error: Accept false H0, false negative, β</a:t>
            </a:r>
          </a:p>
          <a:p>
            <a:r>
              <a:rPr lang="en-US" dirty="0"/>
              <a:t>Power: Probability to reject false H0, (1-β)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1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Two types of errors and power</a:t>
            </a:r>
          </a:p>
        </p:txBody>
      </p:sp>
    </p:spTree>
    <p:extLst>
      <p:ext uri="{BB962C8B-B14F-4D97-AF65-F5344CB8AC3E}">
        <p14:creationId xmlns:p14="http://schemas.microsoft.com/office/powerpoint/2010/main" val="18279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521103"/>
              </p:ext>
            </p:extLst>
          </p:nvPr>
        </p:nvGraphicFramePr>
        <p:xfrm>
          <a:off x="1745935" y="1811193"/>
          <a:ext cx="8655436" cy="391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0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H0 is 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 is 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Positive </a:t>
                      </a:r>
                    </a:p>
                    <a:p>
                      <a:pPr algn="ctr"/>
                      <a:r>
                        <a:rPr lang="en-US" sz="2800" dirty="0"/>
                        <a:t>(reject</a:t>
                      </a:r>
                      <a:r>
                        <a:rPr lang="en-US" sz="2800" baseline="0" dirty="0"/>
                        <a:t>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 positive</a:t>
                      </a:r>
                    </a:p>
                    <a:p>
                      <a:pPr algn="ctr"/>
                      <a:r>
                        <a:rPr lang="en-US" sz="2800" dirty="0"/>
                        <a:t>Type</a:t>
                      </a:r>
                      <a:r>
                        <a:rPr lang="en-US" sz="2800" baseline="0" dirty="0"/>
                        <a:t> I: 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Sensitivity (Power)=</a:t>
                      </a:r>
                      <a:r>
                        <a:rPr lang="en-US" sz="2800" dirty="0"/>
                        <a:t>1-β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Negative </a:t>
                      </a:r>
                    </a:p>
                    <a:p>
                      <a:pPr algn="ctr"/>
                      <a:r>
                        <a:rPr lang="en-US" sz="2800" dirty="0"/>
                        <a:t>(Accept H0)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Specificity=1-</a:t>
                      </a:r>
                      <a:r>
                        <a:rPr lang="en-US" sz="2800" baseline="0" dirty="0"/>
                        <a:t>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 negative</a:t>
                      </a:r>
                    </a:p>
                    <a:p>
                      <a:pPr algn="ctr"/>
                      <a:r>
                        <a:rPr lang="en-US" sz="2800" dirty="0"/>
                        <a:t>Type II: 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85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2501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X2 test on contingency table</a:t>
            </a:r>
          </a:p>
          <a:p>
            <a:r>
              <a:rPr lang="en-US" dirty="0"/>
              <a:t>Empirical null distribution</a:t>
            </a:r>
          </a:p>
          <a:p>
            <a:r>
              <a:rPr lang="en-US" dirty="0"/>
              <a:t>X2 test on variance</a:t>
            </a:r>
          </a:p>
          <a:p>
            <a:r>
              <a:rPr lang="en-US" dirty="0"/>
              <a:t>t test</a:t>
            </a:r>
          </a:p>
          <a:p>
            <a:r>
              <a:rPr lang="en-US" dirty="0"/>
              <a:t>Hypothesis test</a:t>
            </a:r>
          </a:p>
          <a:p>
            <a:r>
              <a:rPr lang="en-US" dirty="0"/>
              <a:t>two types of error</a:t>
            </a:r>
          </a:p>
          <a:p>
            <a:r>
              <a:rPr lang="en-US" dirty="0"/>
              <a:t>Power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9422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11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Highlight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351194" y="2840196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X2 test on contingency table</a:t>
            </a:r>
          </a:p>
          <a:p>
            <a:r>
              <a:rPr lang="en-US" dirty="0"/>
              <a:t>Empirical null distribution</a:t>
            </a:r>
          </a:p>
          <a:p>
            <a:r>
              <a:rPr lang="en-US" dirty="0"/>
              <a:t>X2 test on variance</a:t>
            </a:r>
          </a:p>
          <a:p>
            <a:r>
              <a:rPr lang="en-US" dirty="0"/>
              <a:t>t test</a:t>
            </a:r>
          </a:p>
          <a:p>
            <a:r>
              <a:rPr lang="en-US" dirty="0"/>
              <a:t>Hypothesis test</a:t>
            </a:r>
          </a:p>
          <a:p>
            <a:r>
              <a:rPr lang="en-US" dirty="0"/>
              <a:t>two types of error</a:t>
            </a:r>
          </a:p>
          <a:p>
            <a:r>
              <a:rPr lang="en-US" dirty="0"/>
              <a:t>Power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Statistical Inference on Sample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7D3408-8A2A-5B48-9D47-2B79FF1DE62C}"/>
              </a:ext>
            </a:extLst>
          </p:cNvPr>
          <p:cNvSpPr/>
          <p:nvPr/>
        </p:nvSpPr>
        <p:spPr>
          <a:xfrm>
            <a:off x="1842821" y="1487091"/>
            <a:ext cx="8267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Samples characteristics (e.g. mean and variance)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4A26D-7AC2-6D44-9300-973187749DFC}"/>
              </a:ext>
            </a:extLst>
          </p:cNvPr>
          <p:cNvSpPr/>
          <p:nvPr/>
        </p:nvSpPr>
        <p:spPr>
          <a:xfrm>
            <a:off x="4293814" y="2829975"/>
            <a:ext cx="3365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Known distribution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867D1D-477D-5440-AE72-6C56A5ED3414}"/>
              </a:ext>
            </a:extLst>
          </p:cNvPr>
          <p:cNvSpPr/>
          <p:nvPr/>
        </p:nvSpPr>
        <p:spPr>
          <a:xfrm>
            <a:off x="4983298" y="4006335"/>
            <a:ext cx="1986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Probability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28098-F838-9B46-A00A-8D3C01F4042E}"/>
              </a:ext>
            </a:extLst>
          </p:cNvPr>
          <p:cNvSpPr/>
          <p:nvPr/>
        </p:nvSpPr>
        <p:spPr>
          <a:xfrm>
            <a:off x="3875526" y="5853892"/>
            <a:ext cx="4201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Reject H</a:t>
            </a:r>
            <a:r>
              <a:rPr lang="en-US" sz="3200" baseline="-25000" dirty="0"/>
              <a:t>0</a:t>
            </a:r>
            <a:r>
              <a:rPr lang="en-US" sz="3200" dirty="0"/>
              <a:t> and Accept H</a:t>
            </a:r>
            <a:r>
              <a:rPr lang="en-US" sz="3200" baseline="-25000" dirty="0"/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F112E5-722C-6349-BB48-59F3B42A3BE1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5976422" y="4591110"/>
            <a:ext cx="1" cy="1262782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4E9A4-8DA3-944C-9914-792D440E18F6}"/>
              </a:ext>
            </a:extLst>
          </p:cNvPr>
          <p:cNvSpPr/>
          <p:nvPr/>
        </p:nvSpPr>
        <p:spPr>
          <a:xfrm>
            <a:off x="6006013" y="4976729"/>
            <a:ext cx="2041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If too small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B2B7B6-3A53-4247-B2F1-025C352CA7F3}"/>
              </a:ext>
            </a:extLst>
          </p:cNvPr>
          <p:cNvCxnSpPr>
            <a:cxnSpLocks/>
          </p:cNvCxnSpPr>
          <p:nvPr/>
        </p:nvCxnSpPr>
        <p:spPr>
          <a:xfrm flipV="1">
            <a:off x="9438483" y="3531345"/>
            <a:ext cx="0" cy="767377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76F79E-90CA-FB47-9D82-2E2CFD94C28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969547" y="4298722"/>
            <a:ext cx="2454869" cy="1"/>
          </a:xfrm>
          <a:prstGeom prst="straightConnector1">
            <a:avLst/>
          </a:prstGeom>
          <a:ln w="25400"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678B98D-754B-6F4D-B2CF-DCB052EA45EA}"/>
              </a:ext>
            </a:extLst>
          </p:cNvPr>
          <p:cNvSpPr/>
          <p:nvPr/>
        </p:nvSpPr>
        <p:spPr>
          <a:xfrm>
            <a:off x="7056460" y="4244520"/>
            <a:ext cx="3600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Accept if big enough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4043E4-3BCF-9A4D-BCD1-9B85F8225799}"/>
              </a:ext>
            </a:extLst>
          </p:cNvPr>
          <p:cNvSpPr/>
          <p:nvPr/>
        </p:nvSpPr>
        <p:spPr>
          <a:xfrm>
            <a:off x="9206310" y="2799808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r>
              <a:rPr lang="en-US" sz="3200" baseline="-25000" dirty="0"/>
              <a:t>0</a:t>
            </a:r>
            <a:endParaRPr lang="en-US" sz="3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98702E-CACC-9345-B2B7-7B0234561AD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976423" y="3414750"/>
            <a:ext cx="0" cy="591585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7F368A-BB18-874B-9985-E81EF5026B0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976421" y="2071866"/>
            <a:ext cx="2" cy="758109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qual 33">
            <a:extLst>
              <a:ext uri="{FF2B5EF4-FFF2-40B4-BE49-F238E27FC236}">
                <a16:creationId xmlns:a16="http://schemas.microsoft.com/office/drawing/2014/main" id="{F6B31024-E0F9-2547-9E22-CC5A275EC4DC}"/>
              </a:ext>
            </a:extLst>
          </p:cNvPr>
          <p:cNvSpPr/>
          <p:nvPr/>
        </p:nvSpPr>
        <p:spPr>
          <a:xfrm>
            <a:off x="8024707" y="2924501"/>
            <a:ext cx="815926" cy="423334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478355"/>
              </p:ext>
            </p:extLst>
          </p:nvPr>
        </p:nvGraphicFramePr>
        <p:xfrm>
          <a:off x="2212589" y="169068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8838" y="1766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 (Contingency table)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512299"/>
              </p:ext>
            </p:extLst>
          </p:nvPr>
        </p:nvGraphicFramePr>
        <p:xfrm>
          <a:off x="2212589" y="4285251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1855126" y="3587753"/>
            <a:ext cx="7938051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Does transgene help on herbicide resistance?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 rot="16200000">
            <a:off x="689344" y="2380001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Observed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 rot="16200000">
            <a:off x="688934" y="4830793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Expected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 rot="16200000">
            <a:off x="8932142" y="4902678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Null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16200000">
            <a:off x="8918125" y="2396481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Alternative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4356EC3-D247-1D83-5CE3-73AEA8281371}"/>
              </a:ext>
            </a:extLst>
          </p:cNvPr>
          <p:cNvSpPr/>
          <p:nvPr/>
        </p:nvSpPr>
        <p:spPr>
          <a:xfrm>
            <a:off x="4284991" y="2198792"/>
            <a:ext cx="3264060" cy="925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Each follow Poisson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5597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distribution: Mean=</a:t>
            </a:r>
            <a:r>
              <a:rPr lang="en-US" dirty="0" err="1"/>
              <a:t>Var</a:t>
            </a:r>
            <a:r>
              <a:rPr lang="en-US" dirty="0"/>
              <a:t>=Expected</a:t>
            </a:r>
          </a:p>
          <a:p>
            <a:r>
              <a:rPr lang="en-US" dirty="0"/>
              <a:t>(Observed-Expected)/</a:t>
            </a:r>
            <a:r>
              <a:rPr lang="en-US" dirty="0" err="1"/>
              <a:t>Sqrt</a:t>
            </a:r>
            <a:r>
              <a:rPr lang="en-US" dirty="0"/>
              <a:t>(Expected) ~ N(0,1)</a:t>
            </a:r>
          </a:p>
          <a:p>
            <a:r>
              <a:rPr lang="en-US" dirty="0"/>
              <a:t>SUM(Observed-Expected)</a:t>
            </a:r>
            <a:r>
              <a:rPr lang="en-US" baseline="30000" dirty="0"/>
              <a:t>2</a:t>
            </a:r>
            <a:r>
              <a:rPr lang="en-US" dirty="0"/>
              <a:t>/ Expected) ~ 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err="1"/>
              <a:t>df</a:t>
            </a:r>
            <a:r>
              <a:rPr lang="en-US" dirty="0"/>
              <a:t>)</a:t>
            </a:r>
          </a:p>
          <a:p>
            <a:r>
              <a:rPr lang="en-US" dirty="0" err="1"/>
              <a:t>df</a:t>
            </a:r>
            <a:r>
              <a:rPr lang="en-US" dirty="0"/>
              <a:t>=number of independent cells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Approximate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660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84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5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484438" y="4144170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59100" y="620904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49/28+49/12+49/42+49/18=9.72</a:t>
            </a:r>
          </a:p>
        </p:txBody>
      </p:sp>
    </p:spTree>
    <p:extLst>
      <p:ext uri="{BB962C8B-B14F-4D97-AF65-F5344CB8AC3E}">
        <p14:creationId xmlns:p14="http://schemas.microsoft.com/office/powerpoint/2010/main" val="248297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2886" y="8647"/>
            <a:ext cx="8229600" cy="7792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x</a:t>
            </a:r>
            <a:r>
              <a:rPr lang="en-US" b="1" baseline="30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(1)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086" y="1231900"/>
            <a:ext cx="6273800" cy="5626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272486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200754" y="4786580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9.72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P&lt;1%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Reject H0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9297622" y="2128907"/>
            <a:ext cx="273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6.97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286" y="1594482"/>
            <a:ext cx="500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=c(2,2),mar = c(3,4,1,1))</a:t>
            </a:r>
          </a:p>
          <a:p>
            <a:endParaRPr lang="en-US" sz="2400" dirty="0"/>
          </a:p>
          <a:p>
            <a:r>
              <a:rPr lang="en-US" sz="2400" dirty="0"/>
              <a:t>x=</a:t>
            </a:r>
            <a:r>
              <a:rPr lang="en-US" sz="2400" dirty="0" err="1"/>
              <a:t>rchisq</a:t>
            </a:r>
            <a:r>
              <a:rPr lang="en-US" sz="2400" dirty="0"/>
              <a:t>(10000,1)</a:t>
            </a:r>
          </a:p>
          <a:p>
            <a:r>
              <a:rPr lang="en-US" sz="2400" dirty="0"/>
              <a:t>d=density(x)</a:t>
            </a:r>
          </a:p>
          <a:p>
            <a:r>
              <a:rPr lang="en-US" sz="2400" dirty="0"/>
              <a:t>plot(x)</a:t>
            </a:r>
          </a:p>
          <a:p>
            <a:r>
              <a:rPr lang="en-US" sz="2400" dirty="0"/>
              <a:t>plot(d)</a:t>
            </a:r>
          </a:p>
          <a:p>
            <a:r>
              <a:rPr lang="en-US" sz="2400" dirty="0" err="1"/>
              <a:t>hist</a:t>
            </a:r>
            <a:r>
              <a:rPr lang="en-US" sz="2400" dirty="0"/>
              <a:t>(x)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(x))</a:t>
            </a:r>
          </a:p>
          <a:p>
            <a:r>
              <a:rPr lang="en-US" sz="2400" dirty="0" err="1"/>
              <a:t>quantile</a:t>
            </a:r>
            <a:r>
              <a:rPr lang="en-US" sz="2400" dirty="0"/>
              <a:t>(x,.99)</a:t>
            </a:r>
          </a:p>
        </p:txBody>
      </p:sp>
    </p:spTree>
    <p:extLst>
      <p:ext uri="{BB962C8B-B14F-4D97-AF65-F5344CB8AC3E}">
        <p14:creationId xmlns:p14="http://schemas.microsoft.com/office/powerpoint/2010/main" val="26618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554" y="1979116"/>
            <a:ext cx="11324492" cy="3450696"/>
          </a:xfrm>
        </p:spPr>
        <p:txBody>
          <a:bodyPr/>
          <a:lstStyle/>
          <a:p>
            <a:r>
              <a:rPr lang="en-US" dirty="0"/>
              <a:t>A 10-observation sample has </a:t>
            </a:r>
            <a:r>
              <a:rPr lang="fi-FI" dirty="0" err="1"/>
              <a:t>mean</a:t>
            </a:r>
            <a:r>
              <a:rPr lang="fi-FI" dirty="0"/>
              <a:t> of 103.6 and </a:t>
            </a:r>
            <a:r>
              <a:rPr lang="fi-FI" dirty="0" err="1"/>
              <a:t>variance</a:t>
            </a:r>
            <a:r>
              <a:rPr lang="fi-FI" dirty="0"/>
              <a:t> of 27.82</a:t>
            </a:r>
          </a:p>
          <a:p>
            <a:r>
              <a:rPr lang="en-US" dirty="0"/>
              <a:t>Q1: Does sample belong to a normal distribution with variance of 25 or larger?</a:t>
            </a:r>
          </a:p>
          <a:p>
            <a:r>
              <a:rPr lang="en-US" dirty="0"/>
              <a:t>Q2: Does the sample belong to a normal distribution with mean of 100 or larger?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Tests on samples</a:t>
            </a:r>
          </a:p>
        </p:txBody>
      </p:sp>
    </p:spTree>
    <p:extLst>
      <p:ext uri="{BB962C8B-B14F-4D97-AF65-F5344CB8AC3E}">
        <p14:creationId xmlns:p14="http://schemas.microsoft.com/office/powerpoint/2010/main" val="15284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solution: </a:t>
            </a:r>
          </a:p>
          <a:p>
            <a:pPr lvl="1"/>
            <a:r>
              <a:rPr lang="en-US" dirty="0"/>
              <a:t>Sample ten observations from a normal distribution with variance of 25. </a:t>
            </a:r>
          </a:p>
          <a:p>
            <a:pPr lvl="1"/>
            <a:r>
              <a:rPr lang="en-US" dirty="0"/>
              <a:t>Calculate observed variance. </a:t>
            </a:r>
          </a:p>
          <a:p>
            <a:pPr lvl="1"/>
            <a:r>
              <a:rPr lang="en-US" dirty="0"/>
              <a:t>Repeat the sampling and get null distribution of the sample variances</a:t>
            </a:r>
          </a:p>
          <a:p>
            <a:pPr lvl="1"/>
            <a:r>
              <a:rPr lang="en-US" dirty="0"/>
              <a:t>Find percentile of observed variance (27.82) on the null distribution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distribution with variance of 25</a:t>
            </a:r>
          </a:p>
        </p:txBody>
      </p:sp>
    </p:spTree>
    <p:extLst>
      <p:ext uri="{BB962C8B-B14F-4D97-AF65-F5344CB8AC3E}">
        <p14:creationId xmlns:p14="http://schemas.microsoft.com/office/powerpoint/2010/main" val="34583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1035</Words>
  <Application>Microsoft Macintosh PowerPoint</Application>
  <PresentationFormat>Widescreen</PresentationFormat>
  <Paragraphs>244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Microsoft Word Document</vt:lpstr>
      <vt:lpstr>Document</vt:lpstr>
      <vt:lpstr>Statistical Genomics</vt:lpstr>
      <vt:lpstr>Outline</vt:lpstr>
      <vt:lpstr>Statistical Inference on Sample</vt:lpstr>
      <vt:lpstr>Observed and expected frequency (Contingency table)</vt:lpstr>
      <vt:lpstr>Approximate Distribution</vt:lpstr>
      <vt:lpstr>Observed and expected frequency</vt:lpstr>
      <vt:lpstr>Distribution of x2(1)</vt:lpstr>
      <vt:lpstr>Tests on samples</vt:lpstr>
      <vt:lpstr>Q1: distribution with variance of 25</vt:lpstr>
      <vt:lpstr>Q1: Empirical solution in R</vt:lpstr>
      <vt:lpstr>Q1: Theoretical solution</vt:lpstr>
      <vt:lpstr>Q2: distribution with mean of 100</vt:lpstr>
      <vt:lpstr>Q2: Empirical solution</vt:lpstr>
      <vt:lpstr>t test on a sample mean against a scalar </vt:lpstr>
      <vt:lpstr>Theoretical t test solution</vt:lpstr>
      <vt:lpstr>F test</vt:lpstr>
      <vt:lpstr>Hypothesis test</vt:lpstr>
      <vt:lpstr>Two types of errors and power</vt:lpstr>
      <vt:lpstr>Summary</vt:lpstr>
      <vt:lpstr>Highlight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69</cp:revision>
  <dcterms:created xsi:type="dcterms:W3CDTF">2020-01-18T23:14:17Z</dcterms:created>
  <dcterms:modified xsi:type="dcterms:W3CDTF">2023-01-11T05:57:06Z</dcterms:modified>
</cp:coreProperties>
</file>