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3"/>
  </p:notesMasterIdLst>
  <p:sldIdLst>
    <p:sldId id="307" r:id="rId2"/>
    <p:sldId id="527" r:id="rId3"/>
    <p:sldId id="260" r:id="rId4"/>
    <p:sldId id="273" r:id="rId5"/>
    <p:sldId id="525" r:id="rId6"/>
    <p:sldId id="529" r:id="rId7"/>
    <p:sldId id="530" r:id="rId8"/>
    <p:sldId id="341" r:id="rId9"/>
    <p:sldId id="528" r:id="rId10"/>
    <p:sldId id="25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3"/>
    <p:restoredTop sz="94065"/>
  </p:normalViewPr>
  <p:slideViewPr>
    <p:cSldViewPr snapToGrid="0" snapToObjects="1">
      <p:cViewPr varScale="1">
        <p:scale>
          <a:sx n="89" d="100"/>
          <a:sy n="89" d="100"/>
        </p:scale>
        <p:origin x="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9/5/23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zlab.net/teaching/index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zlab.net/Beijing2023G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7057" y="1527472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5"/>
                </a:solidFill>
              </a:rPr>
              <a:t>Genomic Prediction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41" y="431389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895598" y="310931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C9DC9D-2EA0-DE42-8C5F-02D6DF1302AC}"/>
              </a:ext>
            </a:extLst>
          </p:cNvPr>
          <p:cNvSpPr/>
          <p:nvPr/>
        </p:nvSpPr>
        <p:spPr>
          <a:xfrm>
            <a:off x="3229051" y="1018487"/>
            <a:ext cx="5733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the world with a blue map&#10;&#10;Description automatically generated">
            <a:extLst>
              <a:ext uri="{FF2B5EF4-FFF2-40B4-BE49-F238E27FC236}">
                <a16:creationId xmlns:a16="http://schemas.microsoft.com/office/drawing/2014/main" id="{00873B74-669A-F2C0-B7CD-17E3EE95C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1046216"/>
            <a:ext cx="12188952" cy="5811784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B3865B0-BA20-D729-D0FD-1A9E4BD9BFA5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1046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accent1"/>
                </a:solidFill>
                <a:latin typeface="+mn-lt"/>
              </a:rPr>
              <a:t>ZZLab.net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Worldwide Usage</a:t>
            </a:r>
          </a:p>
        </p:txBody>
      </p:sp>
    </p:spTree>
    <p:extLst>
      <p:ext uri="{BB962C8B-B14F-4D97-AF65-F5344CB8AC3E}">
        <p14:creationId xmlns:p14="http://schemas.microsoft.com/office/powerpoint/2010/main" val="19448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A8A381DC-FC4A-5E31-A79E-BB65AAA91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30779" cy="6858000"/>
          </a:xfrm>
          <a:prstGeom prst="rect">
            <a:avLst/>
          </a:prstGeom>
        </p:spPr>
      </p:pic>
      <p:sp>
        <p:nvSpPr>
          <p:cNvPr id="4" name="7-Point Star 3">
            <a:extLst>
              <a:ext uri="{FF2B5EF4-FFF2-40B4-BE49-F238E27FC236}">
                <a16:creationId xmlns:a16="http://schemas.microsoft.com/office/drawing/2014/main" id="{DDC19910-C0D5-C4B1-E507-B8EDD823BD37}"/>
              </a:ext>
            </a:extLst>
          </p:cNvPr>
          <p:cNvSpPr/>
          <p:nvPr/>
        </p:nvSpPr>
        <p:spPr>
          <a:xfrm>
            <a:off x="5244470" y="1215802"/>
            <a:ext cx="273025" cy="233081"/>
          </a:xfrm>
          <a:prstGeom prst="star7">
            <a:avLst>
              <a:gd name="adj" fmla="val 17869"/>
              <a:gd name="hf" fmla="val 102572"/>
              <a:gd name="vf" fmla="val 10521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>
            <a:extLst>
              <a:ext uri="{FF2B5EF4-FFF2-40B4-BE49-F238E27FC236}">
                <a16:creationId xmlns:a16="http://schemas.microsoft.com/office/drawing/2014/main" id="{916EF1F6-0629-F7D3-D4CF-4060B9EFBB71}"/>
              </a:ext>
            </a:extLst>
          </p:cNvPr>
          <p:cNvSpPr/>
          <p:nvPr/>
        </p:nvSpPr>
        <p:spPr>
          <a:xfrm>
            <a:off x="4276730" y="2808382"/>
            <a:ext cx="273025" cy="233081"/>
          </a:xfrm>
          <a:prstGeom prst="star7">
            <a:avLst>
              <a:gd name="adj" fmla="val 17869"/>
              <a:gd name="hf" fmla="val 102572"/>
              <a:gd name="vf" fmla="val 10521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>
            <a:extLst>
              <a:ext uri="{FF2B5EF4-FFF2-40B4-BE49-F238E27FC236}">
                <a16:creationId xmlns:a16="http://schemas.microsoft.com/office/drawing/2014/main" id="{812B9367-B1C2-B226-9B5F-E4A532A1AD3E}"/>
              </a:ext>
            </a:extLst>
          </p:cNvPr>
          <p:cNvSpPr/>
          <p:nvPr/>
        </p:nvSpPr>
        <p:spPr>
          <a:xfrm>
            <a:off x="4140217" y="2985396"/>
            <a:ext cx="273025" cy="233081"/>
          </a:xfrm>
          <a:prstGeom prst="star7">
            <a:avLst>
              <a:gd name="adj" fmla="val 17869"/>
              <a:gd name="hf" fmla="val 102572"/>
              <a:gd name="vf" fmla="val 10521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>
            <a:extLst>
              <a:ext uri="{FF2B5EF4-FFF2-40B4-BE49-F238E27FC236}">
                <a16:creationId xmlns:a16="http://schemas.microsoft.com/office/drawing/2014/main" id="{B2D04979-3949-1FFC-D478-155C39CF5214}"/>
              </a:ext>
            </a:extLst>
          </p:cNvPr>
          <p:cNvSpPr/>
          <p:nvPr/>
        </p:nvSpPr>
        <p:spPr>
          <a:xfrm>
            <a:off x="3446797" y="2806922"/>
            <a:ext cx="273025" cy="233081"/>
          </a:xfrm>
          <a:prstGeom prst="star7">
            <a:avLst>
              <a:gd name="adj" fmla="val 17869"/>
              <a:gd name="hf" fmla="val 102572"/>
              <a:gd name="vf" fmla="val 10521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7-Point Star 1">
            <a:extLst>
              <a:ext uri="{FF2B5EF4-FFF2-40B4-BE49-F238E27FC236}">
                <a16:creationId xmlns:a16="http://schemas.microsoft.com/office/drawing/2014/main" id="{30DB66C4-069D-AFC9-326B-F23519865F0A}"/>
              </a:ext>
            </a:extLst>
          </p:cNvPr>
          <p:cNvSpPr/>
          <p:nvPr/>
        </p:nvSpPr>
        <p:spPr>
          <a:xfrm>
            <a:off x="4447967" y="1889064"/>
            <a:ext cx="273025" cy="233081"/>
          </a:xfrm>
          <a:prstGeom prst="star7">
            <a:avLst>
              <a:gd name="adj" fmla="val 17869"/>
              <a:gd name="hf" fmla="val 102572"/>
              <a:gd name="vf" fmla="val 10521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2D60252-93B1-7E28-D2EB-86AB773FCB85}"/>
              </a:ext>
            </a:extLst>
          </p:cNvPr>
          <p:cNvSpPr txBox="1">
            <a:spLocks/>
          </p:cNvSpPr>
          <p:nvPr/>
        </p:nvSpPr>
        <p:spPr>
          <a:xfrm>
            <a:off x="7043350" y="81079"/>
            <a:ext cx="5148649" cy="1046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Usage in China</a:t>
            </a:r>
          </a:p>
        </p:txBody>
      </p:sp>
      <p:sp>
        <p:nvSpPr>
          <p:cNvPr id="9" name="7-Point Star 8">
            <a:extLst>
              <a:ext uri="{FF2B5EF4-FFF2-40B4-BE49-F238E27FC236}">
                <a16:creationId xmlns:a16="http://schemas.microsoft.com/office/drawing/2014/main" id="{34455EF4-EF0B-4F32-FD6A-A34F4F8E1F7B}"/>
              </a:ext>
            </a:extLst>
          </p:cNvPr>
          <p:cNvSpPr/>
          <p:nvPr/>
        </p:nvSpPr>
        <p:spPr>
          <a:xfrm>
            <a:off x="9936485" y="1332342"/>
            <a:ext cx="273025" cy="233081"/>
          </a:xfrm>
          <a:prstGeom prst="star7">
            <a:avLst>
              <a:gd name="adj" fmla="val 17869"/>
              <a:gd name="hf" fmla="val 102572"/>
              <a:gd name="vf" fmla="val 10521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DD6C3-6027-D7E5-0C50-59996845EF9B}"/>
              </a:ext>
            </a:extLst>
          </p:cNvPr>
          <p:cNvSpPr txBox="1"/>
          <p:nvPr/>
        </p:nvSpPr>
        <p:spPr>
          <a:xfrm>
            <a:off x="10115216" y="1127295"/>
            <a:ext cx="199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Workshop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CD991-3F65-F9E4-DEF4-68C77776539D}"/>
              </a:ext>
            </a:extLst>
          </p:cNvPr>
          <p:cNvSpPr txBox="1"/>
          <p:nvPr/>
        </p:nvSpPr>
        <p:spPr>
          <a:xfrm>
            <a:off x="10115216" y="1792117"/>
            <a:ext cx="199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GWAS?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5205C-23C8-90D5-82BE-F585A438081A}"/>
              </a:ext>
            </a:extLst>
          </p:cNvPr>
          <p:cNvSpPr txBox="1"/>
          <p:nvPr/>
        </p:nvSpPr>
        <p:spPr>
          <a:xfrm>
            <a:off x="10115216" y="2537406"/>
            <a:ext cx="1992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lphaUcPeriod"/>
            </a:pPr>
            <a:r>
              <a:rPr lang="en-US" sz="2800" dirty="0" err="1"/>
              <a:t>郑州</a:t>
            </a:r>
            <a:endParaRPr lang="en-US" sz="2800" dirty="0"/>
          </a:p>
          <a:p>
            <a:pPr marL="514350" indent="-514350" algn="ctr">
              <a:buFont typeface="+mj-lt"/>
              <a:buAutoNum type="alphaUcPeriod"/>
            </a:pPr>
            <a:r>
              <a:rPr lang="en-US" sz="2800" dirty="0" err="1"/>
              <a:t>上海</a:t>
            </a:r>
            <a:endParaRPr lang="en-US" sz="2800" dirty="0"/>
          </a:p>
          <a:p>
            <a:pPr marL="514350" indent="-514350" algn="ctr">
              <a:buFont typeface="+mj-lt"/>
              <a:buAutoNum type="alphaUcPeriod"/>
            </a:pPr>
            <a:r>
              <a:rPr lang="en-US" sz="2800" dirty="0" err="1"/>
              <a:t>深圳</a:t>
            </a:r>
            <a:endParaRPr lang="en-US" sz="2800" dirty="0"/>
          </a:p>
          <a:p>
            <a:pPr marL="514350" indent="-514350" algn="ctr">
              <a:buFont typeface="+mj-lt"/>
              <a:buAutoNum type="alphaUcPeriod"/>
            </a:pPr>
            <a:r>
              <a:rPr lang="en-US" sz="2800" dirty="0" err="1"/>
              <a:t>其它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25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  <p:bldP spid="9" grpId="0" animBg="1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737" y="1784350"/>
            <a:ext cx="11353800" cy="4351338"/>
          </a:xfrm>
        </p:spPr>
        <p:txBody>
          <a:bodyPr>
            <a:normAutofit fontScale="92500"/>
          </a:bodyPr>
          <a:lstStyle/>
          <a:p>
            <a:pPr marL="0" indent="-457200">
              <a:buNone/>
            </a:pPr>
            <a:r>
              <a:rPr lang="en-US" dirty="0"/>
              <a:t>2007: Implemented Mixed Linear Model in TASSEL for GWAS  (6352 citations)</a:t>
            </a:r>
          </a:p>
          <a:p>
            <a:pPr marL="0" indent="-457200">
              <a:buNone/>
            </a:pPr>
            <a:r>
              <a:rPr lang="en-US" dirty="0"/>
              <a:t>2007: Reinvention of gBLUP (60)</a:t>
            </a:r>
          </a:p>
          <a:p>
            <a:pPr marL="0" indent="-457200">
              <a:buNone/>
            </a:pPr>
            <a:r>
              <a:rPr lang="en-US" dirty="0"/>
              <a:t>2010: Invention of Compressed Mixed Linear Model for GWAS (1920)</a:t>
            </a:r>
          </a:p>
          <a:p>
            <a:pPr marL="0" indent="-457200">
              <a:buNone/>
            </a:pPr>
            <a:r>
              <a:rPr lang="en-US" dirty="0"/>
              <a:t>2012: Implemented gBLUP and Genome Wide Association Study in GAPIT (1786)</a:t>
            </a:r>
          </a:p>
          <a:p>
            <a:pPr marL="0" indent="-457200">
              <a:buNone/>
            </a:pPr>
            <a:r>
              <a:rPr lang="en-US" dirty="0"/>
              <a:t>2014: Invention of SUPER method for Genome Wide Association Study (221)</a:t>
            </a:r>
          </a:p>
          <a:p>
            <a:pPr marL="0" indent="-457200">
              <a:buNone/>
            </a:pPr>
            <a:r>
              <a:rPr lang="en-US" dirty="0"/>
              <a:t>2016: Invention of </a:t>
            </a:r>
            <a:r>
              <a:rPr lang="en-US" dirty="0" err="1"/>
              <a:t>FarmCPU</a:t>
            </a:r>
            <a:r>
              <a:rPr lang="en-US" dirty="0"/>
              <a:t> method for Genome Wide Association Study (899)</a:t>
            </a:r>
          </a:p>
          <a:p>
            <a:pPr marL="0" indent="-457200">
              <a:buNone/>
            </a:pPr>
            <a:r>
              <a:rPr lang="en-US" dirty="0"/>
              <a:t>2018: Invention of Compressed BLUP and SUPER BLUP (58)</a:t>
            </a:r>
          </a:p>
          <a:p>
            <a:pPr marL="0" indent="-457200">
              <a:buNone/>
            </a:pPr>
            <a:r>
              <a:rPr lang="en-US" dirty="0"/>
              <a:t>2019: Invention of BLINK method for Genome Wide Association Study (259)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Academic milestones</a:t>
            </a:r>
          </a:p>
        </p:txBody>
      </p:sp>
    </p:spTree>
    <p:extLst>
      <p:ext uri="{BB962C8B-B14F-4D97-AF65-F5344CB8AC3E}">
        <p14:creationId xmlns:p14="http://schemas.microsoft.com/office/powerpoint/2010/main" val="9948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17290"/>
            <a:ext cx="10515600" cy="481714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600" dirty="0"/>
              <a:t>Develop concepts and analytical skills for modern breeding by using genomic prediction in framework of mixed linear models and Bayesian approaches.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600" dirty="0"/>
              <a:t>Add data value for publications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600" dirty="0"/>
              <a:t>Creative and critical thinking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7483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3123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838201"/>
            <a:ext cx="74866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8780" y="-1"/>
            <a:ext cx="8229600" cy="83820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More Research on GWAS and 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4800" y="6324834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By May 31, 2013</a:t>
            </a:r>
          </a:p>
        </p:txBody>
      </p:sp>
    </p:spTree>
    <p:extLst>
      <p:ext uri="{BB962C8B-B14F-4D97-AF65-F5344CB8AC3E}">
        <p14:creationId xmlns:p14="http://schemas.microsoft.com/office/powerpoint/2010/main" val="176253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BB4472-8C85-2819-F960-5B3EB8BC4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595"/>
          <a:stretch/>
        </p:blipFill>
        <p:spPr>
          <a:xfrm>
            <a:off x="0" y="0"/>
            <a:ext cx="12264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different colored dots&#10;&#10;Description automatically generated with medium confidence">
            <a:extLst>
              <a:ext uri="{FF2B5EF4-FFF2-40B4-BE49-F238E27FC236}">
                <a16:creationId xmlns:a16="http://schemas.microsoft.com/office/drawing/2014/main" id="{C87DA78F-BF33-031C-7D1C-F1AD1FA3A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98"/>
            <a:ext cx="6400800" cy="3089513"/>
          </a:xfrm>
          <a:prstGeom prst="rect">
            <a:avLst/>
          </a:prstGeom>
        </p:spPr>
      </p:pic>
      <p:pic>
        <p:nvPicPr>
          <p:cNvPr id="8" name="Picture 7" descr="A close up of a text&#10;&#10;Description automatically generated">
            <a:extLst>
              <a:ext uri="{FF2B5EF4-FFF2-40B4-BE49-F238E27FC236}">
                <a16:creationId xmlns:a16="http://schemas.microsoft.com/office/drawing/2014/main" id="{DCE97801-723D-97DE-65FB-2458DC6A2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082321"/>
            <a:ext cx="5486400" cy="1099052"/>
          </a:xfrm>
          <a:prstGeom prst="rect">
            <a:avLst/>
          </a:prstGeom>
        </p:spPr>
      </p:pic>
      <p:pic>
        <p:nvPicPr>
          <p:cNvPr id="10" name="Picture 9" descr="A screenshot of a green text&#10;&#10;Description automatically generated">
            <a:extLst>
              <a:ext uri="{FF2B5EF4-FFF2-40B4-BE49-F238E27FC236}">
                <a16:creationId xmlns:a16="http://schemas.microsoft.com/office/drawing/2014/main" id="{FE25E507-6BFB-DA80-D07E-A2881419A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429000"/>
            <a:ext cx="5486400" cy="2530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09043E-5A7E-1B92-0E7F-E6DD5131D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91289"/>
            <a:ext cx="6400800" cy="3166711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AF987CCA-7A77-FAB5-E785-AE7A0CEF118F}"/>
              </a:ext>
            </a:extLst>
          </p:cNvPr>
          <p:cNvSpPr txBox="1">
            <a:spLocks/>
          </p:cNvSpPr>
          <p:nvPr/>
        </p:nvSpPr>
        <p:spPr>
          <a:xfrm>
            <a:off x="6400800" y="285643"/>
            <a:ext cx="5791200" cy="1046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GWAS vs. GS</a:t>
            </a:r>
          </a:p>
        </p:txBody>
      </p:sp>
    </p:spTree>
    <p:extLst>
      <p:ext uri="{BB962C8B-B14F-4D97-AF65-F5344CB8AC3E}">
        <p14:creationId xmlns:p14="http://schemas.microsoft.com/office/powerpoint/2010/main" val="39955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AF987CCA-7A77-FAB5-E785-AE7A0CEF118F}"/>
              </a:ext>
            </a:extLst>
          </p:cNvPr>
          <p:cNvSpPr txBox="1">
            <a:spLocks/>
          </p:cNvSpPr>
          <p:nvPr/>
        </p:nvSpPr>
        <p:spPr>
          <a:xfrm>
            <a:off x="6400800" y="285643"/>
            <a:ext cx="5791200" cy="1046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GWAS vs. GS</a:t>
            </a:r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7E1EBBC0-9777-025B-6BE6-2007F372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894255"/>
            <a:ext cx="5486400" cy="1018491"/>
          </a:xfrm>
          <a:prstGeom prst="rect">
            <a:avLst/>
          </a:prstGeom>
        </p:spPr>
      </p:pic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F57016C3-E6B4-A590-BB93-67DB0F053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948356"/>
            <a:ext cx="5486400" cy="958361"/>
          </a:xfrm>
          <a:prstGeom prst="rect">
            <a:avLst/>
          </a:prstGeom>
        </p:spPr>
      </p:pic>
      <p:pic>
        <p:nvPicPr>
          <p:cNvPr id="9" name="Picture 8" descr="A group of colorful graphs&#10;&#10;Description automatically generated with medium confidence">
            <a:extLst>
              <a:ext uri="{FF2B5EF4-FFF2-40B4-BE49-F238E27FC236}">
                <a16:creationId xmlns:a16="http://schemas.microsoft.com/office/drawing/2014/main" id="{C883247B-271A-5868-75DF-9E3058A07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39" y="285643"/>
            <a:ext cx="4572000" cy="3522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460CCD-70E9-94C5-F3AD-2CBAE9687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39" y="4079562"/>
            <a:ext cx="4572000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9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words&#10;&#10;Description automatically generated">
            <a:extLst>
              <a:ext uri="{FF2B5EF4-FFF2-40B4-BE49-F238E27FC236}">
                <a16:creationId xmlns:a16="http://schemas.microsoft.com/office/drawing/2014/main" id="{C9CE6A89-4C66-01AB-BE5D-B120A4C6B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9597" cy="1964724"/>
          </a:xfrm>
          <a:prstGeom prst="rect">
            <a:avLst/>
          </a:prstGeom>
        </p:spPr>
      </p:pic>
      <p:pic>
        <p:nvPicPr>
          <p:cNvPr id="11" name="Picture 10" descr="A colorful text on a white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62795A7-3422-E378-2D1D-21DB1F6D6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4" y="1964724"/>
            <a:ext cx="12167192" cy="48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90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words&#10;&#10;Description automatically generated">
            <a:extLst>
              <a:ext uri="{FF2B5EF4-FFF2-40B4-BE49-F238E27FC236}">
                <a16:creationId xmlns:a16="http://schemas.microsoft.com/office/drawing/2014/main" id="{C9CE6A89-4C66-01AB-BE5D-B120A4C6B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9597" cy="1964724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6082B66A-98E8-3D61-77EF-14EAF23D9A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" t="12111" r="-102" b="27565"/>
          <a:stretch/>
        </p:blipFill>
        <p:spPr>
          <a:xfrm>
            <a:off x="12404" y="1964723"/>
            <a:ext cx="12167192" cy="4893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08EC70-B78A-52D9-B987-D1B3F180F96C}"/>
              </a:ext>
            </a:extLst>
          </p:cNvPr>
          <p:cNvSpPr txBox="1"/>
          <p:nvPr/>
        </p:nvSpPr>
        <p:spPr>
          <a:xfrm>
            <a:off x="-1" y="3429000"/>
            <a:ext cx="1196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Genomic Prediction Workshop</a:t>
            </a:r>
          </a:p>
        </p:txBody>
      </p:sp>
    </p:spTree>
    <p:extLst>
      <p:ext uri="{BB962C8B-B14F-4D97-AF65-F5344CB8AC3E}">
        <p14:creationId xmlns:p14="http://schemas.microsoft.com/office/powerpoint/2010/main" val="2735874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182</Words>
  <Application>Microsoft Macintosh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Genomic Prediction</vt:lpstr>
      <vt:lpstr>Academic milestones</vt:lpstr>
      <vt:lpstr>Objectives</vt:lpstr>
      <vt:lpstr>More Research on GWAS and 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81</cp:revision>
  <dcterms:created xsi:type="dcterms:W3CDTF">2020-01-18T23:14:17Z</dcterms:created>
  <dcterms:modified xsi:type="dcterms:W3CDTF">2023-09-05T14:37:04Z</dcterms:modified>
</cp:coreProperties>
</file>