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4"/>
  </p:notesMasterIdLst>
  <p:sldIdLst>
    <p:sldId id="307" r:id="rId2"/>
    <p:sldId id="419" r:id="rId3"/>
    <p:sldId id="400" r:id="rId4"/>
    <p:sldId id="416" r:id="rId5"/>
    <p:sldId id="359" r:id="rId6"/>
    <p:sldId id="402" r:id="rId7"/>
    <p:sldId id="422" r:id="rId8"/>
    <p:sldId id="403" r:id="rId9"/>
    <p:sldId id="418" r:id="rId10"/>
    <p:sldId id="405" r:id="rId11"/>
    <p:sldId id="404" r:id="rId12"/>
    <p:sldId id="360" r:id="rId13"/>
    <p:sldId id="407" r:id="rId14"/>
    <p:sldId id="369" r:id="rId15"/>
    <p:sldId id="406" r:id="rId16"/>
    <p:sldId id="417" r:id="rId17"/>
    <p:sldId id="408" r:id="rId18"/>
    <p:sldId id="409" r:id="rId19"/>
    <p:sldId id="384" r:id="rId20"/>
    <p:sldId id="410" r:id="rId21"/>
    <p:sldId id="423" r:id="rId22"/>
    <p:sldId id="42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81536"/>
  </p:normalViewPr>
  <p:slideViewPr>
    <p:cSldViewPr snapToGrid="0" snapToObjects="1">
      <p:cViewPr varScale="1">
        <p:scale>
          <a:sx n="110" d="100"/>
          <a:sy n="110" d="100"/>
        </p:scale>
        <p:origin x="18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1/29/23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3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tats.stackexchange.com/questions/270612/why-test-statistic-for-the-pearson-correlation-coefficient-is-frac-r-sqrtn-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ats.stackexchange.com/questions/344006/understanding-t-test-for-linear-regression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29843" y="2994071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Correlation test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37065" y="1252728"/>
            <a:ext cx="8822267" cy="3450696"/>
          </a:xfrm>
        </p:spPr>
        <p:txBody>
          <a:bodyPr/>
          <a:lstStyle/>
          <a:p>
            <a:r>
              <a:rPr lang="en-US" dirty="0"/>
              <a:t>Try it</a:t>
            </a:r>
          </a:p>
          <a:p>
            <a:r>
              <a:rPr lang="en-US" dirty="0"/>
              <a:t>Sample ten SNPs as QTNs (mutations of genes)</a:t>
            </a:r>
          </a:p>
          <a:p>
            <a:r>
              <a:rPr lang="en-US" dirty="0"/>
              <a:t>Assign gene effects and make total genetic effects</a:t>
            </a:r>
          </a:p>
          <a:p>
            <a:r>
              <a:rPr lang="en-US" dirty="0"/>
              <a:t>Add residuals to make phenotypes with 75% heritability</a:t>
            </a:r>
          </a:p>
          <a:p>
            <a:r>
              <a:rPr lang="en-US" dirty="0"/>
              <a:t>Test all the SNPs and see how many can be found among the top ten associations.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37065" y="0"/>
            <a:ext cx="868236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Can we use correlation to map genes?</a:t>
            </a:r>
          </a:p>
        </p:txBody>
      </p:sp>
    </p:spTree>
    <p:extLst>
      <p:ext uri="{BB962C8B-B14F-4D97-AF65-F5344CB8AC3E}">
        <p14:creationId xmlns:p14="http://schemas.microsoft.com/office/powerpoint/2010/main" val="91180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3084" y="168677"/>
            <a:ext cx="8910320" cy="655564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G2P=function(X,h2,alpha,NQTN,distribution){</a:t>
            </a:r>
          </a:p>
          <a:p>
            <a:r>
              <a:rPr lang="en-US" sz="2000" dirty="0"/>
              <a:t>n=</a:t>
            </a:r>
            <a:r>
              <a:rPr lang="en-US" sz="2000" dirty="0" err="1"/>
              <a:t>nrow</a:t>
            </a:r>
            <a:r>
              <a:rPr lang="en-US" sz="2000" dirty="0"/>
              <a:t>(X)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ncol</a:t>
            </a:r>
            <a:r>
              <a:rPr lang="en-US" sz="2000" dirty="0"/>
              <a:t>(X)</a:t>
            </a:r>
          </a:p>
          <a:p>
            <a:r>
              <a:rPr lang="en-US" sz="2000" dirty="0"/>
              <a:t>#Sampling QTN</a:t>
            </a:r>
          </a:p>
          <a:p>
            <a:r>
              <a:rPr lang="en-US" sz="2000" dirty="0" err="1"/>
              <a:t>QTN.position</a:t>
            </a:r>
            <a:r>
              <a:rPr lang="en-US" sz="2000" dirty="0"/>
              <a:t>=sample(</a:t>
            </a:r>
            <a:r>
              <a:rPr lang="en-US" sz="2000" dirty="0" err="1"/>
              <a:t>m,NQTN,replace</a:t>
            </a:r>
            <a:r>
              <a:rPr lang="en-US" sz="2000" dirty="0"/>
              <a:t>=F)</a:t>
            </a:r>
          </a:p>
          <a:p>
            <a:r>
              <a:rPr lang="en-US" sz="2000" dirty="0"/>
              <a:t>SNPQ=</a:t>
            </a:r>
            <a:r>
              <a:rPr lang="en-US" sz="2000" dirty="0" err="1"/>
              <a:t>as.matrix</a:t>
            </a:r>
            <a:r>
              <a:rPr lang="en-US" sz="2000" dirty="0"/>
              <a:t>(X[,</a:t>
            </a:r>
            <a:r>
              <a:rPr lang="en-US" sz="2000" dirty="0" err="1"/>
              <a:t>QTN.position</a:t>
            </a:r>
            <a:r>
              <a:rPr lang="en-US" sz="2000" dirty="0"/>
              <a:t>])</a:t>
            </a:r>
          </a:p>
          <a:p>
            <a:r>
              <a:rPr lang="en-US" sz="2000" dirty="0" err="1"/>
              <a:t>QTN.position</a:t>
            </a:r>
            <a:endParaRPr lang="en-US" sz="2000" dirty="0"/>
          </a:p>
          <a:p>
            <a:r>
              <a:rPr lang="en-US" sz="2000" dirty="0"/>
              <a:t>#QTN effects</a:t>
            </a:r>
          </a:p>
          <a:p>
            <a:r>
              <a:rPr lang="en-US" sz="2000" dirty="0"/>
              <a:t>if(distribution=="norm")</a:t>
            </a:r>
          </a:p>
          <a:p>
            <a:r>
              <a:rPr lang="en-US" sz="2000" dirty="0"/>
              <a:t>	{</a:t>
            </a:r>
            <a:r>
              <a:rPr lang="en-US" sz="2000" dirty="0" err="1"/>
              <a:t>addeffect</a:t>
            </a:r>
            <a:r>
              <a:rPr lang="en-US" sz="2000" dirty="0"/>
              <a:t>=</a:t>
            </a:r>
            <a:r>
              <a:rPr lang="en-US" sz="2000" dirty="0" err="1"/>
              <a:t>rnorm</a:t>
            </a:r>
            <a:r>
              <a:rPr lang="en-US" sz="2000" dirty="0"/>
              <a:t>(NQTN,0,1)</a:t>
            </a:r>
          </a:p>
          <a:p>
            <a:r>
              <a:rPr lang="en-US" sz="2000" dirty="0"/>
              <a:t>	}else</a:t>
            </a:r>
          </a:p>
          <a:p>
            <a:r>
              <a:rPr lang="en-US" sz="2000" dirty="0"/>
              <a:t>	{</a:t>
            </a:r>
            <a:r>
              <a:rPr lang="en-US" sz="2000" dirty="0" err="1"/>
              <a:t>addeffect</a:t>
            </a:r>
            <a:r>
              <a:rPr lang="en-US" sz="2000" dirty="0"/>
              <a:t>=alpha^(1:NQTN)}</a:t>
            </a:r>
          </a:p>
          <a:p>
            <a:r>
              <a:rPr lang="en-US" sz="2000" dirty="0"/>
              <a:t>#Simulate phenotype</a:t>
            </a:r>
          </a:p>
          <a:p>
            <a:r>
              <a:rPr lang="en-US" sz="2000" dirty="0"/>
              <a:t>effect=SNPQ%*%</a:t>
            </a:r>
            <a:r>
              <a:rPr lang="en-US" sz="2000" dirty="0" err="1"/>
              <a:t>addeffect</a:t>
            </a:r>
            <a:endParaRPr lang="en-US" sz="2000" dirty="0"/>
          </a:p>
          <a:p>
            <a:r>
              <a:rPr lang="en-US" sz="2000" dirty="0" err="1"/>
              <a:t>effectvar</a:t>
            </a:r>
            <a:r>
              <a:rPr lang="en-US" sz="2000" dirty="0"/>
              <a:t>=</a:t>
            </a:r>
            <a:r>
              <a:rPr lang="en-US" sz="2000" dirty="0" err="1"/>
              <a:t>var</a:t>
            </a:r>
            <a:r>
              <a:rPr lang="en-US" sz="2000" dirty="0"/>
              <a:t>(effect)</a:t>
            </a:r>
          </a:p>
          <a:p>
            <a:r>
              <a:rPr lang="en-US" sz="2000" dirty="0" err="1"/>
              <a:t>residualvar</a:t>
            </a:r>
            <a:r>
              <a:rPr lang="en-US" sz="2000" dirty="0"/>
              <a:t>=(effectvar-h2*</a:t>
            </a:r>
            <a:r>
              <a:rPr lang="en-US" sz="2000" dirty="0" err="1"/>
              <a:t>effectvar</a:t>
            </a:r>
            <a:r>
              <a:rPr lang="en-US" sz="2000" dirty="0"/>
              <a:t>)/h2</a:t>
            </a:r>
          </a:p>
          <a:p>
            <a:r>
              <a:rPr lang="en-US" sz="2000" dirty="0"/>
              <a:t>residual=</a:t>
            </a:r>
            <a:r>
              <a:rPr lang="en-US" sz="2000" dirty="0" err="1"/>
              <a:t>rnorm</a:t>
            </a:r>
            <a:r>
              <a:rPr lang="en-US" sz="2000" dirty="0"/>
              <a:t>(n,0,sqrt(</a:t>
            </a:r>
            <a:r>
              <a:rPr lang="en-US" sz="2000" dirty="0" err="1"/>
              <a:t>residualvar</a:t>
            </a:r>
            <a:r>
              <a:rPr lang="en-US" sz="2000" dirty="0"/>
              <a:t>))</a:t>
            </a:r>
          </a:p>
          <a:p>
            <a:r>
              <a:rPr lang="en-US" sz="2000" dirty="0"/>
              <a:t>y=</a:t>
            </a:r>
            <a:r>
              <a:rPr lang="en-US" sz="2000" dirty="0" err="1"/>
              <a:t>effect+residual</a:t>
            </a:r>
            <a:endParaRPr lang="en-US" sz="2000" dirty="0"/>
          </a:p>
          <a:p>
            <a:r>
              <a:rPr lang="en-US" sz="2000" dirty="0"/>
              <a:t>return(list(</a:t>
            </a:r>
            <a:r>
              <a:rPr lang="en-US" sz="2000" dirty="0" err="1"/>
              <a:t>addeffect</a:t>
            </a:r>
            <a:r>
              <a:rPr lang="en-US" sz="2000" dirty="0"/>
              <a:t> = </a:t>
            </a:r>
            <a:r>
              <a:rPr lang="en-US" sz="2000" dirty="0" err="1"/>
              <a:t>addeffect</a:t>
            </a:r>
            <a:r>
              <a:rPr lang="en-US" sz="2000" dirty="0"/>
              <a:t>, y=y, add = effect, residual = residual, </a:t>
            </a:r>
            <a:r>
              <a:rPr lang="en-US" sz="2000" dirty="0" err="1"/>
              <a:t>QTN.position</a:t>
            </a:r>
            <a:r>
              <a:rPr lang="en-US" sz="2000" dirty="0"/>
              <a:t>=</a:t>
            </a:r>
            <a:r>
              <a:rPr lang="en-US" sz="2000" dirty="0" err="1"/>
              <a:t>QTN.position</a:t>
            </a:r>
            <a:r>
              <a:rPr lang="en-US" sz="2000" dirty="0"/>
              <a:t>, SNPQ=SNPQ))</a:t>
            </a:r>
          </a:p>
          <a:p>
            <a:r>
              <a:rPr 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249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Read data and source code in 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0017" y="2360655"/>
            <a:ext cx="8910320" cy="64633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myGD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mdp_numeric.txt",head</a:t>
            </a:r>
            <a:r>
              <a:rPr lang="en-US" dirty="0"/>
              <a:t>=T)</a:t>
            </a:r>
          </a:p>
          <a:p>
            <a:r>
              <a:rPr lang="en-US" dirty="0" err="1"/>
              <a:t>myGM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mdp_SNP_information.txt",head</a:t>
            </a:r>
            <a:r>
              <a:rPr lang="en-US" dirty="0"/>
              <a:t>=T)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0017" y="3550263"/>
            <a:ext cx="8910320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source("http://</a:t>
            </a:r>
            <a:r>
              <a:rPr lang="en-US" sz="2400" dirty="0" err="1"/>
              <a:t>zzlab.net</a:t>
            </a:r>
            <a:r>
              <a:rPr lang="en-US" sz="2400" dirty="0"/>
              <a:t>/</a:t>
            </a:r>
            <a:r>
              <a:rPr lang="en-US" sz="2400" dirty="0" err="1"/>
              <a:t>StaGen</a:t>
            </a:r>
            <a:r>
              <a:rPr lang="en-US" sz="2400" dirty="0"/>
              <a:t>/2020/R/G2P.R")</a:t>
            </a:r>
          </a:p>
        </p:txBody>
      </p:sp>
    </p:spTree>
    <p:extLst>
      <p:ext uri="{BB962C8B-B14F-4D97-AF65-F5344CB8AC3E}">
        <p14:creationId xmlns:p14="http://schemas.microsoft.com/office/powerpoint/2010/main" val="150817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068" y="1325563"/>
            <a:ext cx="6946716" cy="2038576"/>
          </a:xfrm>
        </p:spPr>
        <p:txBody>
          <a:bodyPr>
            <a:normAutofit/>
          </a:bodyPr>
          <a:lstStyle/>
          <a:p>
            <a:r>
              <a:rPr lang="en-US" sz="3200" dirty="0"/>
              <a:t>Have the ten genes on chromosome 1-5 only, nothing on 6 to 10.</a:t>
            </a:r>
          </a:p>
          <a:p>
            <a:r>
              <a:rPr lang="en-US" sz="3200" dirty="0"/>
              <a:t>Any associations on chromosome 6-10 should be false positives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34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Let us have more fun!</a:t>
            </a:r>
          </a:p>
        </p:txBody>
      </p:sp>
      <p:sp>
        <p:nvSpPr>
          <p:cNvPr id="4" name="Rectangle 3"/>
          <p:cNvSpPr/>
          <p:nvPr/>
        </p:nvSpPr>
        <p:spPr>
          <a:xfrm>
            <a:off x="2396067" y="3306663"/>
            <a:ext cx="56745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X=</a:t>
            </a:r>
            <a:r>
              <a:rPr lang="en-US" sz="3200" dirty="0" err="1"/>
              <a:t>myGD</a:t>
            </a:r>
            <a:r>
              <a:rPr lang="en-US" sz="3200" dirty="0"/>
              <a:t>[,-1]</a:t>
            </a:r>
          </a:p>
          <a:p>
            <a:r>
              <a:rPr lang="en-US" sz="3200" dirty="0"/>
              <a:t>index1to5=</a:t>
            </a:r>
            <a:r>
              <a:rPr lang="en-US" sz="3200" dirty="0" err="1"/>
              <a:t>myGM</a:t>
            </a:r>
            <a:r>
              <a:rPr lang="en-US" sz="3200" dirty="0"/>
              <a:t>[,2]&lt;6</a:t>
            </a:r>
          </a:p>
          <a:p>
            <a:r>
              <a:rPr lang="en-US" sz="3200" dirty="0"/>
              <a:t>X1to5 = X[,index1to5]</a:t>
            </a:r>
          </a:p>
        </p:txBody>
      </p:sp>
    </p:spTree>
    <p:extLst>
      <p:ext uri="{BB962C8B-B14F-4D97-AF65-F5344CB8AC3E}">
        <p14:creationId xmlns:p14="http://schemas.microsoft.com/office/powerpoint/2010/main" val="17115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Phenotype simulation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5920" y="1591057"/>
            <a:ext cx="8910320" cy="101566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err="1"/>
              <a:t>set.seed</a:t>
            </a:r>
            <a:r>
              <a:rPr lang="nl-NL" sz="2000" dirty="0"/>
              <a:t>(99164)</a:t>
            </a:r>
            <a:endParaRPr lang="en-US" sz="2000" dirty="0"/>
          </a:p>
          <a:p>
            <a:r>
              <a:rPr lang="en-US" sz="2000" dirty="0" err="1"/>
              <a:t>mySim</a:t>
            </a:r>
            <a:r>
              <a:rPr lang="en-US" sz="2000" dirty="0"/>
              <a:t>=G2P(X= X1to5,h2=.75,alpha=1,NQTN=10,distribution="normal")</a:t>
            </a:r>
          </a:p>
          <a:p>
            <a:r>
              <a:rPr lang="en-US" sz="2000" dirty="0" err="1"/>
              <a:t>str</a:t>
            </a:r>
            <a:r>
              <a:rPr lang="en-US" sz="2000" dirty="0"/>
              <a:t>(</a:t>
            </a:r>
            <a:r>
              <a:rPr lang="en-US" sz="2000" dirty="0" err="1"/>
              <a:t>mySim</a:t>
            </a:r>
            <a:r>
              <a:rPr lang="en-US" sz="2000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5920" y="3259454"/>
            <a:ext cx="8910320" cy="317009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List of 6</a:t>
            </a:r>
          </a:p>
          <a:p>
            <a:r>
              <a:rPr lang="en-US" sz="2000" dirty="0"/>
              <a:t> $ </a:t>
            </a:r>
            <a:r>
              <a:rPr lang="en-US" sz="2000" dirty="0" err="1"/>
              <a:t>addeffect</a:t>
            </a:r>
            <a:r>
              <a:rPr lang="en-US" sz="2000" dirty="0"/>
              <a:t>   : </a:t>
            </a:r>
            <a:r>
              <a:rPr lang="en-US" sz="2000" dirty="0" err="1"/>
              <a:t>num</a:t>
            </a:r>
            <a:r>
              <a:rPr lang="en-US" sz="2000" dirty="0"/>
              <a:t> [1:10] -0.622 -1.212 -2.064 0.99 -0.418 ...</a:t>
            </a:r>
          </a:p>
          <a:p>
            <a:r>
              <a:rPr lang="en-US" sz="2000" dirty="0"/>
              <a:t> $ y           : </a:t>
            </a:r>
            <a:r>
              <a:rPr lang="en-US" sz="2000" dirty="0" err="1"/>
              <a:t>num</a:t>
            </a:r>
            <a:r>
              <a:rPr lang="en-US" sz="2000" dirty="0"/>
              <a:t> [1:281, 1] -1.37 -6.02 -1.11 -1.02 -5.52 ...</a:t>
            </a:r>
          </a:p>
          <a:p>
            <a:r>
              <a:rPr lang="en-US" sz="2000" dirty="0"/>
              <a:t> $ add         : </a:t>
            </a:r>
            <a:r>
              <a:rPr lang="en-US" sz="2000" dirty="0" err="1"/>
              <a:t>num</a:t>
            </a:r>
            <a:r>
              <a:rPr lang="en-US" sz="2000" dirty="0"/>
              <a:t> [1:281, 1] -2.419 -4.763 -2.519 -0.546 -2.782 ...</a:t>
            </a:r>
          </a:p>
          <a:p>
            <a:r>
              <a:rPr lang="pt-BR" sz="2000" dirty="0"/>
              <a:t> $ residual    : num [1:281] 1.045 -1.258 1.414 -0.477 -2.733 ...</a:t>
            </a:r>
          </a:p>
          <a:p>
            <a:r>
              <a:rPr lang="en-US" sz="2000" dirty="0"/>
              <a:t> $ </a:t>
            </a:r>
            <a:r>
              <a:rPr lang="en-US" sz="2000" dirty="0" err="1"/>
              <a:t>QTN.position</a:t>
            </a:r>
            <a:r>
              <a:rPr lang="en-US" sz="2000" dirty="0"/>
              <a:t>: </a:t>
            </a:r>
            <a:r>
              <a:rPr lang="en-US" sz="2000" dirty="0" err="1"/>
              <a:t>int</a:t>
            </a:r>
            <a:r>
              <a:rPr lang="en-US" sz="2000" dirty="0"/>
              <a:t> [1:10] 687 1060 320 1927 992 698 587 92 204 1306</a:t>
            </a:r>
          </a:p>
          <a:p>
            <a:r>
              <a:rPr lang="en-US" sz="2000" dirty="0"/>
              <a:t> $ SNPQ        : </a:t>
            </a:r>
            <a:r>
              <a:rPr lang="en-US" sz="2000" dirty="0" err="1"/>
              <a:t>int</a:t>
            </a:r>
            <a:r>
              <a:rPr lang="en-US" sz="2000" dirty="0"/>
              <a:t> [1:281, 1:10] 0 0 2 0 0 0 0 0 0 0 ...</a:t>
            </a:r>
          </a:p>
          <a:p>
            <a:r>
              <a:rPr lang="en-US" sz="2000" dirty="0"/>
              <a:t>  ..- </a:t>
            </a:r>
            <a:r>
              <a:rPr lang="en-US" sz="2000" dirty="0" err="1"/>
              <a:t>attr</a:t>
            </a:r>
            <a:r>
              <a:rPr lang="en-US" sz="2000" dirty="0"/>
              <a:t>(*, "</a:t>
            </a:r>
            <a:r>
              <a:rPr lang="en-US" sz="2000" dirty="0" err="1"/>
              <a:t>dimnames</a:t>
            </a:r>
            <a:r>
              <a:rPr lang="en-US" sz="2000" dirty="0"/>
              <a:t>")=List of 2</a:t>
            </a:r>
          </a:p>
          <a:p>
            <a:r>
              <a:rPr lang="en-US" sz="2000" dirty="0"/>
              <a:t>  .. ..$ : NULL</a:t>
            </a:r>
          </a:p>
          <a:p>
            <a:r>
              <a:rPr lang="de-DE" sz="2000" dirty="0"/>
              <a:t>  .. ..$ : </a:t>
            </a:r>
            <a:r>
              <a:rPr lang="de-DE" sz="2000" dirty="0" err="1"/>
              <a:t>chr</a:t>
            </a:r>
            <a:r>
              <a:rPr lang="de-DE" sz="2000" dirty="0"/>
              <a:t> [1:10] "PZA00730.2" "PZA00363.6" "PHM15871.11" "PZB02189.1" ...</a:t>
            </a:r>
          </a:p>
        </p:txBody>
      </p:sp>
    </p:spTree>
    <p:extLst>
      <p:ext uri="{BB962C8B-B14F-4D97-AF65-F5344CB8AC3E}">
        <p14:creationId xmlns:p14="http://schemas.microsoft.com/office/powerpoint/2010/main" val="38619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442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QTN positions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399525" y="1466769"/>
            <a:ext cx="76014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plot(</a:t>
            </a:r>
            <a:r>
              <a:rPr lang="en-US" dirty="0" err="1"/>
              <a:t>myGM</a:t>
            </a:r>
            <a:r>
              <a:rPr lang="en-US" dirty="0"/>
              <a:t>[,c(2,3)])</a:t>
            </a:r>
          </a:p>
          <a:p>
            <a:r>
              <a:rPr lang="en-US" dirty="0"/>
              <a:t>lines(</a:t>
            </a:r>
            <a:r>
              <a:rPr lang="en-US" dirty="0" err="1"/>
              <a:t>myGM</a:t>
            </a:r>
            <a:r>
              <a:rPr lang="en-US" dirty="0"/>
              <a:t>[</a:t>
            </a:r>
            <a:r>
              <a:rPr lang="en-US" dirty="0" err="1"/>
              <a:t>mySim$QTN.position,c</a:t>
            </a:r>
            <a:r>
              <a:rPr lang="en-US" dirty="0"/>
              <a:t>(2,3)],type="</a:t>
            </a:r>
            <a:r>
              <a:rPr lang="en-US" dirty="0" err="1"/>
              <a:t>p",col</a:t>
            </a:r>
            <a:r>
              <a:rPr lang="en-US" dirty="0"/>
              <a:t>="red")</a:t>
            </a:r>
          </a:p>
          <a:p>
            <a:r>
              <a:rPr lang="en-US" dirty="0"/>
              <a:t>points(</a:t>
            </a:r>
            <a:r>
              <a:rPr lang="en-US" dirty="0" err="1"/>
              <a:t>myGM</a:t>
            </a:r>
            <a:r>
              <a:rPr lang="en-US" dirty="0"/>
              <a:t>[</a:t>
            </a:r>
            <a:r>
              <a:rPr lang="en-US" dirty="0" err="1"/>
              <a:t>mySim$QTN.position,c</a:t>
            </a:r>
            <a:r>
              <a:rPr lang="en-US" dirty="0"/>
              <a:t>(2,3)],type="</a:t>
            </a:r>
            <a:r>
              <a:rPr lang="en-US" dirty="0" err="1"/>
              <a:t>p",col</a:t>
            </a:r>
            <a:r>
              <a:rPr lang="en-US" dirty="0"/>
              <a:t>="blue",</a:t>
            </a:r>
            <a:r>
              <a:rPr lang="en-US" dirty="0" err="1"/>
              <a:t>cex</a:t>
            </a:r>
            <a:r>
              <a:rPr lang="en-US" dirty="0"/>
              <a:t> = 5)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2717800"/>
            <a:ext cx="81153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61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54" y="0"/>
            <a:ext cx="8229600" cy="13755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Association test by correlation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6568" y="2431391"/>
            <a:ext cx="6321185" cy="2308324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r=</a:t>
            </a:r>
            <a:r>
              <a:rPr lang="en-US" sz="3600" dirty="0" err="1"/>
              <a:t>cor</a:t>
            </a:r>
            <a:r>
              <a:rPr lang="en-US" sz="3600" dirty="0"/>
              <a:t>(</a:t>
            </a:r>
            <a:r>
              <a:rPr lang="en-US" sz="3600" dirty="0" err="1"/>
              <a:t>mySim$y,X</a:t>
            </a:r>
            <a:r>
              <a:rPr lang="en-US" sz="3600" dirty="0"/>
              <a:t>)</a:t>
            </a:r>
          </a:p>
          <a:p>
            <a:r>
              <a:rPr lang="en-US" sz="3600" dirty="0"/>
              <a:t>n=</a:t>
            </a:r>
            <a:r>
              <a:rPr lang="en-US" sz="3600" dirty="0" err="1"/>
              <a:t>nrow</a:t>
            </a:r>
            <a:r>
              <a:rPr lang="en-US" sz="3600" dirty="0"/>
              <a:t>(X)</a:t>
            </a:r>
          </a:p>
          <a:p>
            <a:r>
              <a:rPr lang="fr-FR" sz="3600" dirty="0" err="1"/>
              <a:t>t</a:t>
            </a:r>
            <a:r>
              <a:rPr lang="fr-FR" sz="3600" dirty="0"/>
              <a:t>=r/</a:t>
            </a:r>
            <a:r>
              <a:rPr lang="fr-FR" sz="3600" dirty="0" err="1"/>
              <a:t>sqrt</a:t>
            </a:r>
            <a:r>
              <a:rPr lang="fr-FR" sz="3600" dirty="0"/>
              <a:t>((1-r^2)/(n-2))</a:t>
            </a:r>
          </a:p>
          <a:p>
            <a:r>
              <a:rPr lang="fr-FR" sz="3600" dirty="0"/>
              <a:t>p=2*(1-pt(abs(</a:t>
            </a:r>
            <a:r>
              <a:rPr lang="fr-FR" sz="3600" dirty="0" err="1"/>
              <a:t>t</a:t>
            </a:r>
            <a:r>
              <a:rPr lang="fr-FR" sz="3600" dirty="0"/>
              <a:t>),n-2))</a:t>
            </a:r>
          </a:p>
        </p:txBody>
      </p:sp>
    </p:spTree>
    <p:extLst>
      <p:ext uri="{BB962C8B-B14F-4D97-AF65-F5344CB8AC3E}">
        <p14:creationId xmlns:p14="http://schemas.microsoft.com/office/powerpoint/2010/main" val="1744004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12274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Manhattan plots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2625" y="1539995"/>
            <a:ext cx="8726750" cy="132343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color.vector</a:t>
            </a:r>
            <a:r>
              <a:rPr lang="en-US" sz="2000" dirty="0"/>
              <a:t> &lt;- rep(c("deepskyblue","orange","forestgreen","indianred3"),10)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ncol</a:t>
            </a:r>
            <a:r>
              <a:rPr lang="en-US" sz="2000" dirty="0"/>
              <a:t>(X)</a:t>
            </a:r>
          </a:p>
          <a:p>
            <a:r>
              <a:rPr lang="en-US" sz="2000" dirty="0"/>
              <a:t>plot(t(-log10(p))~</a:t>
            </a:r>
            <a:r>
              <a:rPr lang="en-US" sz="2000" dirty="0" err="1"/>
              <a:t>seq</a:t>
            </a:r>
            <a:r>
              <a:rPr lang="en-US" sz="2000" dirty="0"/>
              <a:t>(1:m),col=</a:t>
            </a:r>
            <a:r>
              <a:rPr lang="en-US" sz="2000" dirty="0" err="1"/>
              <a:t>color.vector</a:t>
            </a:r>
            <a:r>
              <a:rPr lang="en-US" sz="2000" dirty="0"/>
              <a:t>[</a:t>
            </a:r>
            <a:r>
              <a:rPr lang="en-US" sz="2000" dirty="0" err="1"/>
              <a:t>myGM</a:t>
            </a:r>
            <a:r>
              <a:rPr lang="en-US" sz="2000" dirty="0"/>
              <a:t>[,2]])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</a:t>
            </a:r>
            <a:r>
              <a:rPr lang="en-US" sz="2000" dirty="0" err="1"/>
              <a:t>mySim$QTN.position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/>
              <a:t>lwd</a:t>
            </a:r>
            <a:r>
              <a:rPr lang="en-US" sz="2000" dirty="0"/>
              <a:t>=1.5, col = "black")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700" y="3022600"/>
            <a:ext cx="75946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5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12274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Two additional findings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2625" y="1516287"/>
            <a:ext cx="8726750" cy="40011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sort(p)[1:5]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6"/>
          <a:stretch/>
        </p:blipFill>
        <p:spPr>
          <a:xfrm>
            <a:off x="3625419" y="1665880"/>
            <a:ext cx="4941163" cy="161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2624" y="1916398"/>
            <a:ext cx="8726750" cy="132343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zeros</a:t>
            </a:r>
            <a:r>
              <a:rPr lang="en-US" sz="2000" dirty="0"/>
              <a:t>=p==0</a:t>
            </a:r>
          </a:p>
          <a:p>
            <a:r>
              <a:rPr lang="en-US" sz="2000" dirty="0"/>
              <a:t>p[</a:t>
            </a:r>
            <a:r>
              <a:rPr lang="en-US" sz="2000" dirty="0" err="1"/>
              <a:t>zeros</a:t>
            </a:r>
            <a:r>
              <a:rPr lang="en-US" sz="2000" dirty="0"/>
              <a:t>]=1e-10</a:t>
            </a:r>
          </a:p>
          <a:p>
            <a:r>
              <a:rPr lang="en-US" sz="2000" dirty="0"/>
              <a:t>plot(t(-log10(p))~</a:t>
            </a:r>
            <a:r>
              <a:rPr lang="en-US" sz="2000" dirty="0" err="1"/>
              <a:t>seq</a:t>
            </a:r>
            <a:r>
              <a:rPr lang="en-US" sz="2000" dirty="0"/>
              <a:t>(1:m),col=</a:t>
            </a:r>
            <a:r>
              <a:rPr lang="en-US" sz="2000" dirty="0" err="1"/>
              <a:t>color.vector</a:t>
            </a:r>
            <a:r>
              <a:rPr lang="en-US" sz="2000" dirty="0"/>
              <a:t>[</a:t>
            </a:r>
            <a:r>
              <a:rPr lang="en-US" sz="2000" dirty="0" err="1"/>
              <a:t>myGM</a:t>
            </a:r>
            <a:r>
              <a:rPr lang="en-US" sz="2000" dirty="0"/>
              <a:t>[,2]])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</a:t>
            </a:r>
            <a:r>
              <a:rPr lang="en-US" sz="2000" dirty="0" err="1"/>
              <a:t>mySim$QTN.position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/>
              <a:t>lwd</a:t>
            </a:r>
            <a:r>
              <a:rPr lang="en-US" sz="2000" dirty="0"/>
              <a:t>=1.5, col = "black")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699" y="3022600"/>
            <a:ext cx="75946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04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82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The top ten associations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4920" y="1412874"/>
            <a:ext cx="8759400" cy="286232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index=order(p)</a:t>
            </a:r>
          </a:p>
          <a:p>
            <a:r>
              <a:rPr lang="en-US" sz="2000" dirty="0"/>
              <a:t>top10=index[1:10]</a:t>
            </a:r>
          </a:p>
          <a:p>
            <a:r>
              <a:rPr lang="en-US" sz="2000" dirty="0"/>
              <a:t>detected=</a:t>
            </a:r>
            <a:r>
              <a:rPr lang="en-US" sz="2000" dirty="0">
                <a:solidFill>
                  <a:srgbClr val="FF0000"/>
                </a:solidFill>
              </a:rPr>
              <a:t>intersect</a:t>
            </a:r>
            <a:r>
              <a:rPr lang="en-US" sz="2000" dirty="0"/>
              <a:t>(top10,mySim$QTN.position)</a:t>
            </a:r>
          </a:p>
          <a:p>
            <a:r>
              <a:rPr lang="en-US" sz="2000" dirty="0" err="1"/>
              <a:t>falsePositive</a:t>
            </a:r>
            <a:r>
              <a:rPr lang="en-US" sz="2000" dirty="0"/>
              <a:t>=</a:t>
            </a:r>
            <a:r>
              <a:rPr lang="en-US" sz="2000" dirty="0" err="1">
                <a:solidFill>
                  <a:srgbClr val="FF0000"/>
                </a:solidFill>
              </a:rPr>
              <a:t>setdiff</a:t>
            </a:r>
            <a:r>
              <a:rPr lang="en-US" sz="2000" dirty="0"/>
              <a:t>(top10, </a:t>
            </a:r>
            <a:r>
              <a:rPr lang="en-US" sz="2000" dirty="0" err="1"/>
              <a:t>mySim$QTN.position</a:t>
            </a:r>
            <a:r>
              <a:rPr lang="en-US" sz="2000" dirty="0"/>
              <a:t>)</a:t>
            </a:r>
          </a:p>
          <a:p>
            <a:r>
              <a:rPr lang="en-US" sz="2000" dirty="0"/>
              <a:t>top10</a:t>
            </a:r>
          </a:p>
          <a:p>
            <a:r>
              <a:rPr lang="en-US" sz="2000" dirty="0" err="1"/>
              <a:t>mySim$QTN.position</a:t>
            </a:r>
            <a:endParaRPr lang="en-US" sz="2000" dirty="0"/>
          </a:p>
          <a:p>
            <a:r>
              <a:rPr lang="en-US" sz="2000" dirty="0"/>
              <a:t>detected</a:t>
            </a:r>
          </a:p>
          <a:p>
            <a:r>
              <a:rPr lang="en-US" sz="2000" dirty="0"/>
              <a:t>length(detected)</a:t>
            </a:r>
          </a:p>
          <a:p>
            <a:r>
              <a:rPr lang="en-US" sz="2000" dirty="0" err="1"/>
              <a:t>falsePositive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20" y="4275196"/>
            <a:ext cx="63119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4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nstantia" charset="0"/>
              </a:rPr>
              <a:t>T-test on correlation coefficient</a:t>
            </a:r>
          </a:p>
          <a:p>
            <a:r>
              <a:rPr lang="en-US" dirty="0">
                <a:latin typeface="Constantia" charset="0"/>
              </a:rPr>
              <a:t>GWAS by correlation </a:t>
            </a:r>
          </a:p>
          <a:p>
            <a:r>
              <a:rPr lang="en-US" dirty="0">
                <a:latin typeface="Constantia" charset="0"/>
              </a:rPr>
              <a:t>True positives</a:t>
            </a:r>
          </a:p>
          <a:p>
            <a:r>
              <a:rPr lang="en-US" dirty="0">
                <a:latin typeface="Constantia" charset="0"/>
              </a:rPr>
              <a:t>False positives</a:t>
            </a:r>
          </a:p>
          <a:p>
            <a:r>
              <a:rPr lang="en-US" dirty="0">
                <a:latin typeface="Constantia" charset="0"/>
              </a:rPr>
              <a:t>Power</a:t>
            </a:r>
          </a:p>
          <a:p>
            <a:r>
              <a:rPr lang="en-US" dirty="0">
                <a:latin typeface="Constantia" charset="0"/>
              </a:rPr>
              <a:t>False negatives</a:t>
            </a:r>
          </a:p>
          <a:p>
            <a:r>
              <a:rPr lang="en-US" dirty="0">
                <a:latin typeface="Constantia" charset="0"/>
              </a:rPr>
              <a:t>Type I error</a:t>
            </a:r>
          </a:p>
        </p:txBody>
      </p:sp>
    </p:spTree>
    <p:extLst>
      <p:ext uri="{BB962C8B-B14F-4D97-AF65-F5344CB8AC3E}">
        <p14:creationId xmlns:p14="http://schemas.microsoft.com/office/powerpoint/2010/main" val="302561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585623"/>
            <a:ext cx="868680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218"/>
            <a:ext cx="10515600" cy="79945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The top ten associations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2625" y="1756600"/>
            <a:ext cx="8726750" cy="101566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plot(t(-log10(p))~</a:t>
            </a:r>
            <a:r>
              <a:rPr lang="en-US" sz="2000" dirty="0" err="1"/>
              <a:t>seq</a:t>
            </a:r>
            <a:r>
              <a:rPr lang="en-US" sz="2000" dirty="0"/>
              <a:t>(1:m),col=</a:t>
            </a:r>
            <a:r>
              <a:rPr lang="en-US" sz="2000" dirty="0" err="1"/>
              <a:t>color.vector</a:t>
            </a:r>
            <a:r>
              <a:rPr lang="en-US" sz="2000" dirty="0"/>
              <a:t>[</a:t>
            </a:r>
            <a:r>
              <a:rPr lang="en-US" sz="2000" dirty="0" err="1"/>
              <a:t>myGM</a:t>
            </a:r>
            <a:r>
              <a:rPr lang="en-US" sz="2000" dirty="0"/>
              <a:t>[,2]])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</a:t>
            </a:r>
            <a:r>
              <a:rPr lang="en-US" sz="2000" dirty="0" err="1"/>
              <a:t>mySim$QTN.position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/>
              <a:t>lwd</a:t>
            </a:r>
            <a:r>
              <a:rPr lang="en-US" sz="2000" dirty="0"/>
              <a:t>=2, col = "black")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 </a:t>
            </a:r>
            <a:r>
              <a:rPr lang="en-US" sz="2000" dirty="0" err="1"/>
              <a:t>falsePositive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/>
              <a:t>lwd</a:t>
            </a:r>
            <a:r>
              <a:rPr lang="en-US" sz="2000" dirty="0"/>
              <a:t>=2, col = "red")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2296358" y="4522330"/>
            <a:ext cx="7914443" cy="141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28ADF73B-C685-3C82-F073-AD1259C0C6E5}"/>
              </a:ext>
            </a:extLst>
          </p:cNvPr>
          <p:cNvSpPr txBox="1">
            <a:spLocks/>
          </p:cNvSpPr>
          <p:nvPr/>
        </p:nvSpPr>
        <p:spPr>
          <a:xfrm>
            <a:off x="838200" y="1065671"/>
            <a:ext cx="10515600" cy="4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+mn-lt"/>
              </a:rPr>
              <a:t>True positives, false positives, and false negatives</a:t>
            </a:r>
          </a:p>
        </p:txBody>
      </p:sp>
    </p:spTree>
    <p:extLst>
      <p:ext uri="{BB962C8B-B14F-4D97-AF65-F5344CB8AC3E}">
        <p14:creationId xmlns:p14="http://schemas.microsoft.com/office/powerpoint/2010/main" val="3310833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1331"/>
            <a:ext cx="10515600" cy="79945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Which belongs to Type I error?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ADF73B-C685-3C82-F073-AD1259C0C6E5}"/>
              </a:ext>
            </a:extLst>
          </p:cNvPr>
          <p:cNvSpPr txBox="1">
            <a:spLocks/>
          </p:cNvSpPr>
          <p:nvPr/>
        </p:nvSpPr>
        <p:spPr>
          <a:xfrm>
            <a:off x="4247909" y="2523281"/>
            <a:ext cx="4317358" cy="2245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True positives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True negatives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False positives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False negatives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7BA435-41DF-5796-0B89-A51ED62B4793}"/>
              </a:ext>
            </a:extLst>
          </p:cNvPr>
          <p:cNvSpPr txBox="1">
            <a:spLocks/>
          </p:cNvSpPr>
          <p:nvPr/>
        </p:nvSpPr>
        <p:spPr>
          <a:xfrm>
            <a:off x="435015" y="5387215"/>
            <a:ext cx="10515600" cy="799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Power is proportional to which?</a:t>
            </a:r>
          </a:p>
        </p:txBody>
      </p:sp>
    </p:spTree>
    <p:extLst>
      <p:ext uri="{BB962C8B-B14F-4D97-AF65-F5344CB8AC3E}">
        <p14:creationId xmlns:p14="http://schemas.microsoft.com/office/powerpoint/2010/main" val="332104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nstantia" charset="0"/>
              </a:rPr>
              <a:t>T-test on correlation coefficient</a:t>
            </a:r>
          </a:p>
          <a:p>
            <a:r>
              <a:rPr lang="en-US" dirty="0">
                <a:latin typeface="Constantia" charset="0"/>
              </a:rPr>
              <a:t>GWAS by correlation </a:t>
            </a:r>
          </a:p>
          <a:p>
            <a:r>
              <a:rPr lang="en-US" dirty="0">
                <a:latin typeface="Constantia" charset="0"/>
              </a:rPr>
              <a:t>True positives</a:t>
            </a:r>
          </a:p>
          <a:p>
            <a:r>
              <a:rPr lang="en-US" dirty="0">
                <a:latin typeface="Constantia" charset="0"/>
              </a:rPr>
              <a:t>False positives</a:t>
            </a:r>
          </a:p>
          <a:p>
            <a:r>
              <a:rPr lang="en-US" dirty="0">
                <a:latin typeface="Constantia" charset="0"/>
              </a:rPr>
              <a:t>Power</a:t>
            </a:r>
          </a:p>
          <a:p>
            <a:r>
              <a:rPr lang="en-US" dirty="0">
                <a:latin typeface="Constantia" charset="0"/>
              </a:rPr>
              <a:t>False negatives</a:t>
            </a:r>
          </a:p>
          <a:p>
            <a:r>
              <a:rPr lang="en-US" dirty="0">
                <a:latin typeface="Constantia" charset="0"/>
              </a:rPr>
              <a:t>Type I error</a:t>
            </a:r>
          </a:p>
        </p:txBody>
      </p:sp>
    </p:spTree>
    <p:extLst>
      <p:ext uri="{BB962C8B-B14F-4D97-AF65-F5344CB8AC3E}">
        <p14:creationId xmlns:p14="http://schemas.microsoft.com/office/powerpoint/2010/main" val="28265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025292"/>
              </p:ext>
            </p:extLst>
          </p:nvPr>
        </p:nvGraphicFramePr>
        <p:xfrm>
          <a:off x="2476487" y="1325563"/>
          <a:ext cx="7408864" cy="222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9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Herbicide 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Non herbicide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Observed and expected frequency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827897"/>
              </p:ext>
            </p:extLst>
          </p:nvPr>
        </p:nvGraphicFramePr>
        <p:xfrm>
          <a:off x="2476487" y="3716466"/>
          <a:ext cx="7408864" cy="222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3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Herbicide 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Non herbicide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295359" y="5945158"/>
            <a:ext cx="75853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49/28+49/12+49/42+49/18=9.72, P=0.002</a:t>
            </a:r>
          </a:p>
        </p:txBody>
      </p:sp>
    </p:spTree>
    <p:extLst>
      <p:ext uri="{BB962C8B-B14F-4D97-AF65-F5344CB8AC3E}">
        <p14:creationId xmlns:p14="http://schemas.microsoft.com/office/powerpoint/2010/main" val="376317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774657"/>
              </p:ext>
            </p:extLst>
          </p:nvPr>
        </p:nvGraphicFramePr>
        <p:xfrm>
          <a:off x="2508292" y="1376881"/>
          <a:ext cx="7408864" cy="222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9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Herbicide 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Non herbicide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13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Observed and expected frequency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900841"/>
              </p:ext>
            </p:extLst>
          </p:nvPr>
        </p:nvGraphicFramePr>
        <p:xfrm>
          <a:off x="4463031" y="3754556"/>
          <a:ext cx="3265938" cy="2540000"/>
        </p:xfrm>
        <a:graphic>
          <a:graphicData uri="http://schemas.openxmlformats.org/drawingml/2006/table">
            <a:tbl>
              <a:tblPr/>
              <a:tblGrid>
                <a:gridCol w="1088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Herbcide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Marker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Count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87478" y="5183338"/>
            <a:ext cx="3180522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/>
                <a:cs typeface="Arial"/>
              </a:rPr>
              <a:t>r=31%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6023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6364" y="590310"/>
            <a:ext cx="10515600" cy="109922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Calculation Coefficient: Standardized Covariate</a:t>
            </a:r>
          </a:p>
        </p:txBody>
      </p:sp>
      <p:pic>
        <p:nvPicPr>
          <p:cNvPr id="14" name="Picture 1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2E6F9E6-9CBA-F0BB-45BE-C1253833C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964" y="2386956"/>
            <a:ext cx="77724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96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(Karl) Pearson correlation coefficient: r</a:t>
            </a:r>
          </a:p>
          <a:p>
            <a:r>
              <a:rPr lang="en-US" dirty="0"/>
              <a:t>Suitable for continued variables</a:t>
            </a:r>
          </a:p>
          <a:p>
            <a:r>
              <a:rPr lang="en-US" dirty="0"/>
              <a:t>Range from -1 to 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t=3.2278</a:t>
            </a:r>
          </a:p>
          <a:p>
            <a:r>
              <a:rPr lang="en-US" dirty="0"/>
              <a:t>p=0.0017 (vs. 0.002 from Chi-square test)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7206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t-test on Correlation Coefficient</a:t>
            </a:r>
          </a:p>
        </p:txBody>
      </p:sp>
      <p:pic>
        <p:nvPicPr>
          <p:cNvPr id="4" name="Picture 3" descr="tva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15" y="3303247"/>
            <a:ext cx="1562883" cy="139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66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Derivation of t-test on Correlation Coefficient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5B9A22-FF83-CCC3-9F4F-55D20AC2459D}"/>
              </a:ext>
            </a:extLst>
          </p:cNvPr>
          <p:cNvSpPr txBox="1"/>
          <p:nvPr/>
        </p:nvSpPr>
        <p:spPr>
          <a:xfrm>
            <a:off x="6096000" y="5533985"/>
            <a:ext cx="60998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hlinkClick r:id="rId2"/>
              </a:rPr>
              <a:t>https://stats.stackexchange.com/questions/270612/why-test-statistic-for-the-pearson-correlation-coefficient-is-frac-r-sqrtn-2</a:t>
            </a:r>
            <a:endParaRPr lang="en-US" sz="800" dirty="0"/>
          </a:p>
        </p:txBody>
      </p:sp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7B6A6A3-FE8C-C1DC-98D4-E9BB353C5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039" y="1324658"/>
            <a:ext cx="4352322" cy="1012697"/>
          </a:xfrm>
          <a:prstGeom prst="rect">
            <a:avLst/>
          </a:prstGeom>
        </p:spPr>
      </p:pic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05542A73-74F3-D235-A66C-38B44BBCE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4658"/>
            <a:ext cx="7772400" cy="38000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E83DEC-C2FF-4CEF-E173-F99EC5C962DE}"/>
              </a:ext>
            </a:extLst>
          </p:cNvPr>
          <p:cNvSpPr txBox="1"/>
          <p:nvPr/>
        </p:nvSpPr>
        <p:spPr>
          <a:xfrm>
            <a:off x="7806039" y="2736350"/>
            <a:ext cx="435232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hlinkClick r:id="rId5"/>
              </a:rPr>
              <a:t>https://stats.stackexchange.com/questions/344006/understanding-t-test-for-linear-regression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40135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0005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Approximation of t distribution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0897" y="1952725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function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df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100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){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=replicate(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,{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rnorm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df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+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rnorm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df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+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s-IS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r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/sqrt((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-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r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^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)/(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df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))</a:t>
            </a:r>
          </a:p>
          <a:p>
            <a:r>
              <a:rPr lang="is-IS" dirty="0">
                <a:solidFill>
                  <a:srgbClr val="060087"/>
                </a:solidFill>
                <a:latin typeface="Candara" charset="0"/>
              </a:rPr>
              <a:t>	})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	return(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)}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cort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=rt(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"blue"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9E0003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lines(density(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"red"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9E0003"/>
              </a:solidFill>
              <a:latin typeface="Candar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656" y="1952725"/>
            <a:ext cx="43561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99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176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Influence of DF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99668" y="1633641"/>
            <a:ext cx="365483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=c(3,1))</a:t>
            </a:r>
          </a:p>
          <a:p>
            <a:r>
              <a:rPr lang="en-US" dirty="0" err="1">
                <a:solidFill>
                  <a:srgbClr val="FF0000"/>
                </a:solidFill>
              </a:rPr>
              <a:t>df</a:t>
            </a:r>
            <a:r>
              <a:rPr lang="en-US" dirty="0">
                <a:solidFill>
                  <a:srgbClr val="FF0000"/>
                </a:solidFill>
              </a:rPr>
              <a:t>=1</a:t>
            </a: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cort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df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=rt(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df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"blue"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9E0003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lines(density(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"red"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df</a:t>
            </a:r>
            <a:r>
              <a:rPr lang="en-US" dirty="0">
                <a:solidFill>
                  <a:srgbClr val="FF0000"/>
                </a:solidFill>
              </a:rPr>
              <a:t>=3</a:t>
            </a: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cort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df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=rt(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df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"blue"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9E0003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lines(density(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"red"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dirty="0">
              <a:solidFill>
                <a:srgbClr val="9E0003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df</a:t>
            </a:r>
            <a:r>
              <a:rPr lang="en-US" dirty="0">
                <a:solidFill>
                  <a:srgbClr val="FF0000"/>
                </a:solidFill>
              </a:rPr>
              <a:t>=5</a:t>
            </a: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cort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df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=rt(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df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"blue"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9E0003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lines(density(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"red"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989" y="1252860"/>
            <a:ext cx="2579480" cy="560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5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</TotalTime>
  <Words>1368</Words>
  <Application>Microsoft Macintosh PowerPoint</Application>
  <PresentationFormat>Widescreen</PresentationFormat>
  <Paragraphs>226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Candara</vt:lpstr>
      <vt:lpstr>Constantia</vt:lpstr>
      <vt:lpstr>Symbol</vt:lpstr>
      <vt:lpstr>Office Theme</vt:lpstr>
      <vt:lpstr>Statistical Genomics</vt:lpstr>
      <vt:lpstr>Outline</vt:lpstr>
      <vt:lpstr>Observed and expected frequency</vt:lpstr>
      <vt:lpstr>Observed and expected frequency</vt:lpstr>
      <vt:lpstr>Calculation Coefficient: Standardized Covariate</vt:lpstr>
      <vt:lpstr>t-test on Correlation Coefficient</vt:lpstr>
      <vt:lpstr>Derivation of t-test on Correlation Coefficient</vt:lpstr>
      <vt:lpstr>Approximation of t distribution</vt:lpstr>
      <vt:lpstr>Influence of DF</vt:lpstr>
      <vt:lpstr>Can we use correlation to map genes?</vt:lpstr>
      <vt:lpstr>PowerPoint Presentation</vt:lpstr>
      <vt:lpstr>Read data and source code in R</vt:lpstr>
      <vt:lpstr>Let us have more fun!</vt:lpstr>
      <vt:lpstr>Phenotype simulation</vt:lpstr>
      <vt:lpstr>QTN positions</vt:lpstr>
      <vt:lpstr>Association test by correlation</vt:lpstr>
      <vt:lpstr>Manhattan plots</vt:lpstr>
      <vt:lpstr>Two additional findings</vt:lpstr>
      <vt:lpstr>The top ten associations</vt:lpstr>
      <vt:lpstr>The top ten associations</vt:lpstr>
      <vt:lpstr>Which belongs to Type I error?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99</cp:revision>
  <dcterms:created xsi:type="dcterms:W3CDTF">2020-01-18T23:14:17Z</dcterms:created>
  <dcterms:modified xsi:type="dcterms:W3CDTF">2023-01-30T00:04:24Z</dcterms:modified>
</cp:coreProperties>
</file>