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3"/>
  </p:notesMasterIdLst>
  <p:sldIdLst>
    <p:sldId id="307" r:id="rId2"/>
    <p:sldId id="469" r:id="rId3"/>
    <p:sldId id="365" r:id="rId4"/>
    <p:sldId id="460" r:id="rId5"/>
    <p:sldId id="451" r:id="rId6"/>
    <p:sldId id="443" r:id="rId7"/>
    <p:sldId id="472" r:id="rId8"/>
    <p:sldId id="453" r:id="rId9"/>
    <p:sldId id="454" r:id="rId10"/>
    <p:sldId id="455" r:id="rId11"/>
    <p:sldId id="456" r:id="rId12"/>
    <p:sldId id="448" r:id="rId13"/>
    <p:sldId id="419" r:id="rId14"/>
    <p:sldId id="427" r:id="rId15"/>
    <p:sldId id="428" r:id="rId16"/>
    <p:sldId id="429" r:id="rId17"/>
    <p:sldId id="424" r:id="rId18"/>
    <p:sldId id="470" r:id="rId19"/>
    <p:sldId id="430" r:id="rId20"/>
    <p:sldId id="471" r:id="rId21"/>
    <p:sldId id="4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/>
    <p:restoredTop sz="81536"/>
  </p:normalViewPr>
  <p:slideViewPr>
    <p:cSldViewPr snapToGrid="0" snapToObjects="1">
      <p:cViewPr varScale="1">
        <p:scale>
          <a:sx n="110" d="100"/>
          <a:sy n="110" d="100"/>
        </p:scale>
        <p:origin x="175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ovnCsda-zQ" TargetMode="Externa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solidFill>
                  <a:schemeClr val="bg2">
                    <a:lumMod val="50000"/>
                  </a:schemeClr>
                </a:solidFill>
              </a:rPr>
              <a:t>Bayesian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Cpi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83729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Common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LASSO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Double Exponential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/>
              <a:t>Differnt</a:t>
            </a:r>
            <a:endParaRPr lang="en-US" sz="3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759006-FD99-A494-A4E6-7973CE52CC62}"/>
                  </a:ext>
                </a:extLst>
              </p:cNvPr>
              <p:cNvSpPr txBox="1"/>
              <p:nvPr/>
            </p:nvSpPr>
            <p:spPr>
              <a:xfrm>
                <a:off x="8102222" y="997035"/>
                <a:ext cx="1508618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−|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759006-FD99-A494-A4E6-7973CE52C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222" y="997035"/>
                <a:ext cx="1508618" cy="673518"/>
              </a:xfrm>
              <a:prstGeom prst="rect">
                <a:avLst/>
              </a:prstGeom>
              <a:blipFill>
                <a:blip r:embed="rId2"/>
                <a:stretch>
                  <a:fillRect l="-5000" r="-2500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6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09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Bayes alphabet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D966B10-4225-9049-9C1F-05A3E0346C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0361080"/>
                  </p:ext>
                </p:extLst>
              </p:nvPr>
            </p:nvGraphicFramePr>
            <p:xfrm>
              <a:off x="1524000" y="1502432"/>
              <a:ext cx="9144000" cy="3589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0240">
                      <a:extLst>
                        <a:ext uri="{9D8B030D-6E8A-4147-A177-3AD203B41FA5}">
                          <a16:colId xmlns:a16="http://schemas.microsoft.com/office/drawing/2014/main" val="1758432880"/>
                        </a:ext>
                      </a:extLst>
                    </a:gridCol>
                    <a:gridCol w="1737360">
                      <a:extLst>
                        <a:ext uri="{9D8B030D-6E8A-4147-A177-3AD203B41FA5}">
                          <a16:colId xmlns:a16="http://schemas.microsoft.com/office/drawing/2014/main" val="1815483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851270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091134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767549862"/>
                        </a:ext>
                      </a:extLst>
                    </a:gridCol>
                  </a:tblGrid>
                  <a:tr h="1029921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Method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aseline="0" dirty="0"/>
                            <a:t>marker effect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Genomic Effect Variance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Residual</a:t>
                          </a:r>
                          <a:r>
                            <a:rPr lang="en-US" altLang="zh-CN" sz="2000" baseline="0" dirty="0"/>
                            <a:t> variance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Unknow</a:t>
                          </a:r>
                          <a:r>
                            <a:rPr lang="en-US" altLang="zh-CN" sz="2000" baseline="0" dirty="0"/>
                            <a:t>n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parameter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293505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baseline="0" dirty="0"/>
                            <a:t>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0893392"/>
                      </a:ext>
                    </a:extLst>
                  </a:tr>
                  <a:tr h="405726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B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525808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</a:t>
                          </a:r>
                          <a:r>
                            <a:rPr lang="en-US" altLang="zh-CN" sz="2000" dirty="0" err="1"/>
                            <a:t>Cπ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472590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Bayesian LASSO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exponential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oMath>
                          </a14:m>
                          <a:r>
                            <a:rPr lang="en-US" altLang="zh-CN" sz="2000" dirty="0"/>
                            <a:t> and </a:t>
                          </a:r>
                          <a:r>
                            <a:rPr lang="el-GR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σ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78051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D966B10-4225-9049-9C1F-05A3E0346C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0361080"/>
                  </p:ext>
                </p:extLst>
              </p:nvPr>
            </p:nvGraphicFramePr>
            <p:xfrm>
              <a:off x="1524000" y="1502432"/>
              <a:ext cx="9144000" cy="3589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0240">
                      <a:extLst>
                        <a:ext uri="{9D8B030D-6E8A-4147-A177-3AD203B41FA5}">
                          <a16:colId xmlns:a16="http://schemas.microsoft.com/office/drawing/2014/main" val="1758432880"/>
                        </a:ext>
                      </a:extLst>
                    </a:gridCol>
                    <a:gridCol w="1737360">
                      <a:extLst>
                        <a:ext uri="{9D8B030D-6E8A-4147-A177-3AD203B41FA5}">
                          <a16:colId xmlns:a16="http://schemas.microsoft.com/office/drawing/2014/main" val="1815483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851270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091134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767549862"/>
                        </a:ext>
                      </a:extLst>
                    </a:gridCol>
                  </a:tblGrid>
                  <a:tr h="1029921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Method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aseline="0" dirty="0"/>
                            <a:t>marker effect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Genomic Effect Variance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Residual</a:t>
                          </a:r>
                          <a:r>
                            <a:rPr lang="en-US" altLang="zh-CN" sz="2000" baseline="0" dirty="0"/>
                            <a:t> variance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Unknow</a:t>
                          </a:r>
                          <a:r>
                            <a:rPr lang="en-US" altLang="zh-CN" sz="2000" baseline="0" dirty="0"/>
                            <a:t>n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parameter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293505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baseline="0" dirty="0"/>
                            <a:t>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0893392"/>
                      </a:ext>
                    </a:extLst>
                  </a:tr>
                  <a:tr h="405726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B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525808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</a:t>
                          </a:r>
                          <a:r>
                            <a:rPr lang="en-US" altLang="zh-CN" sz="2000" dirty="0" err="1"/>
                            <a:t>Cπ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472590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Bayesian LASSO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exponential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0694" t="-398246" r="-2083" b="-140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78051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2028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17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likelihood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4096" y="2627322"/>
            <a:ext cx="50704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 | y)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616" y="3501082"/>
            <a:ext cx="84334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P(y | 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 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7531" y="5071772"/>
            <a:ext cx="204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Gibbs sampling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6355605" y="4079477"/>
            <a:ext cx="2743200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7602289" y="4198012"/>
            <a:ext cx="0" cy="873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75115F-AF5C-3048-AEA4-D12A0EA33EF3}"/>
                  </a:ext>
                </a:extLst>
              </p:cNvPr>
              <p:cNvSpPr/>
              <p:nvPr/>
            </p:nvSpPr>
            <p:spPr>
              <a:xfrm>
                <a:off x="7727205" y="2594312"/>
                <a:ext cx="566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∝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75115F-AF5C-3048-AEA4-D12A0EA33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205" y="2594312"/>
                <a:ext cx="566181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1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035454" y="140639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Josiah Willard Gibbs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364" y="1775722"/>
            <a:ext cx="477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Described by Stuart </a:t>
            </a:r>
            <a:r>
              <a:rPr lang="en-US" dirty="0"/>
              <a:t>and Donald </a:t>
            </a:r>
            <a:r>
              <a:rPr lang="en-US" dirty="0" err="1"/>
              <a:t>Geman</a:t>
            </a:r>
            <a:r>
              <a:rPr lang="en-US" dirty="0"/>
              <a:t> in 1984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7181" y="3001510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Joint distribution of x and 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07075" y="462507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x given y</a:t>
            </a:r>
          </a:p>
        </p:txBody>
      </p:sp>
      <p:sp>
        <p:nvSpPr>
          <p:cNvPr id="7" name="Rectangle 6"/>
          <p:cNvSpPr/>
          <p:nvPr/>
        </p:nvSpPr>
        <p:spPr>
          <a:xfrm>
            <a:off x="4407075" y="569464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y given x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8161" y="3555508"/>
            <a:ext cx="252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Starting values of x and 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17991" y="3019552"/>
            <a:ext cx="921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Difficult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17991" y="5207155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Easy</a:t>
            </a:r>
          </a:p>
        </p:txBody>
      </p:sp>
      <p:cxnSp>
        <p:nvCxnSpPr>
          <p:cNvPr id="11" name="Straight Arrow Connector 10"/>
          <p:cNvCxnSpPr>
            <a:stCxn id="8" idx="2"/>
            <a:endCxn id="6" idx="0"/>
          </p:cNvCxnSpPr>
          <p:nvPr/>
        </p:nvCxnSpPr>
        <p:spPr>
          <a:xfrm flipH="1">
            <a:off x="6095999" y="3924840"/>
            <a:ext cx="3181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5999" y="504170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946154" y="4809744"/>
            <a:ext cx="731520" cy="1069570"/>
            <a:chOff x="6422154" y="4809744"/>
            <a:chExt cx="731520" cy="1069570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3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7731" y="5276850"/>
            <a:ext cx="18245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x=rnorm(10000) </a:t>
            </a:r>
          </a:p>
          <a:p>
            <a:r>
              <a:rPr lang="is-IS" dirty="0"/>
              <a:t>y=rnorm(10000)</a:t>
            </a:r>
          </a:p>
          <a:p>
            <a:r>
              <a:rPr lang="is-IS" dirty="0"/>
              <a:t>plot(x,y)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869950"/>
            <a:ext cx="3873500" cy="440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197" b="9770"/>
          <a:stretch/>
        </p:blipFill>
        <p:spPr>
          <a:xfrm>
            <a:off x="6654800" y="869950"/>
            <a:ext cx="3556000" cy="39763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964511" y="5023642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960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71812" y="3772007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r=75%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8692" y="-157149"/>
            <a:ext cx="298969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gibbs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B5760C"/>
                </a:solidFill>
                <a:latin typeface="Candara" charset="0"/>
              </a:rPr>
              <a:t>function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.75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{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=matrix(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ncol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nrow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uk-UA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-5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uk-UA" sz="1200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 {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s-I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sz="1200" dirty="0">
                <a:solidFill>
                  <a:srgbClr val="060087"/>
                </a:solidFill>
                <a:latin typeface="Candara" charset="0"/>
              </a:rPr>
              <a:t>= </a:t>
            </a:r>
            <a:r>
              <a:rPr lang="is-IS" sz="1200" dirty="0">
                <a:solidFill>
                  <a:srgbClr val="0B4213"/>
                </a:solidFill>
                <a:latin typeface="Candara" charset="0"/>
              </a:rPr>
              <a:t>10000</a:t>
            </a:r>
            <a:endParaRPr lang="is-I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&lt;-</a:t>
            </a:r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gibbs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.75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cor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5000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1000</a:t>
            </a:r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){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plot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9E0003"/>
                </a:solidFill>
                <a:latin typeface="Candara" charset="0"/>
              </a:rPr>
              <a:t>"red"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&amp;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+1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FF0000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)*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de-DE" sz="1200" dirty="0">
              <a:solidFill>
                <a:srgbClr val="060087"/>
              </a:solidFill>
              <a:latin typeface="Candar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8382" y="90916"/>
            <a:ext cx="5803724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757934" y="2413213"/>
            <a:ext cx="15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Starting values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02834" y="2251125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x=-5</a:t>
            </a:r>
          </a:p>
          <a:p>
            <a:r>
              <a:rPr lang="is-IS" dirty="0"/>
              <a:t>y=5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68382" y="389355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rnorm</a:t>
            </a:r>
            <a:r>
              <a:rPr lang="en-US" dirty="0"/>
              <a:t>(n=1, mean=.75*y,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8382" y="4963128"/>
            <a:ext cx="332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y=</a:t>
            </a:r>
            <a:r>
              <a:rPr lang="en-US" dirty="0" err="1"/>
              <a:t>rnorm</a:t>
            </a:r>
            <a:r>
              <a:rPr lang="en-US" dirty="0"/>
              <a:t>(n=1, mean=.75*x,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cxnSp>
        <p:nvCxnSpPr>
          <p:cNvPr id="11" name="Straight Arrow Connector 10"/>
          <p:cNvCxnSpPr>
            <a:stCxn id="16" idx="2"/>
            <a:endCxn id="14" idx="0"/>
          </p:cNvCxnSpPr>
          <p:nvPr/>
        </p:nvCxnSpPr>
        <p:spPr>
          <a:xfrm>
            <a:off x="6357306" y="3193320"/>
            <a:ext cx="0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57306" y="431018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207461" y="4078224"/>
            <a:ext cx="731520" cy="1069570"/>
            <a:chOff x="6422154" y="4809744"/>
            <a:chExt cx="731520" cy="1069570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53" y="0"/>
            <a:ext cx="10515600" cy="90163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445" r="10111"/>
          <a:stretch/>
        </p:blipFill>
        <p:spPr>
          <a:xfrm>
            <a:off x="2054597" y="893747"/>
            <a:ext cx="8108147" cy="57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606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Converge of Markov chain Monte Carlo (MCMC)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8130" y="2856840"/>
            <a:ext cx="36271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[100:1000,1],type="b")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[100:1000,2],col="red")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[801:1000,1],type="b")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[801:1000,2],col="red")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6BD18-CE90-6342-B6D1-15367C89679D}"/>
              </a:ext>
            </a:extLst>
          </p:cNvPr>
          <p:cNvSpPr txBox="1"/>
          <p:nvPr/>
        </p:nvSpPr>
        <p:spPr>
          <a:xfrm>
            <a:off x="4364869" y="2304924"/>
            <a:ext cx="869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Burn in</a:t>
            </a:r>
            <a:endParaRPr lang="zh-CN" altLang="en-US" sz="1600" dirty="0"/>
          </a:p>
        </p:txBody>
      </p:sp>
      <p:sp>
        <p:nvSpPr>
          <p:cNvPr id="12" name="椭圆 9">
            <a:extLst>
              <a:ext uri="{FF2B5EF4-FFF2-40B4-BE49-F238E27FC236}">
                <a16:creationId xmlns:a16="http://schemas.microsoft.com/office/drawing/2014/main" id="{CF51DE0E-F012-E743-8040-FA8AC1A81288}"/>
              </a:ext>
            </a:extLst>
          </p:cNvPr>
          <p:cNvSpPr/>
          <p:nvPr/>
        </p:nvSpPr>
        <p:spPr>
          <a:xfrm>
            <a:off x="4342163" y="1363305"/>
            <a:ext cx="193867" cy="186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25EDC-6A23-5C4A-893A-140FC621743C}"/>
              </a:ext>
            </a:extLst>
          </p:cNvPr>
          <p:cNvSpPr txBox="1"/>
          <p:nvPr/>
        </p:nvSpPr>
        <p:spPr>
          <a:xfrm>
            <a:off x="5234779" y="2304924"/>
            <a:ext cx="1034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Converge</a:t>
            </a:r>
            <a:endParaRPr lang="zh-CN" alt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E2644-B76C-0447-B3AF-552094FE2CDB}"/>
              </a:ext>
            </a:extLst>
          </p:cNvPr>
          <p:cNvSpPr txBox="1"/>
          <p:nvPr/>
        </p:nvSpPr>
        <p:spPr>
          <a:xfrm>
            <a:off x="4356768" y="1458940"/>
            <a:ext cx="7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Start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1">
            <a:extLst>
              <a:ext uri="{FF2B5EF4-FFF2-40B4-BE49-F238E27FC236}">
                <a16:creationId xmlns:a16="http://schemas.microsoft.com/office/drawing/2014/main" id="{0663B2CA-DEAF-DA4B-A8FD-19E80220F9E1}"/>
              </a:ext>
            </a:extLst>
          </p:cNvPr>
          <p:cNvCxnSpPr>
            <a:cxnSpLocks/>
          </p:cNvCxnSpPr>
          <p:nvPr/>
        </p:nvCxnSpPr>
        <p:spPr>
          <a:xfrm>
            <a:off x="5152403" y="1456789"/>
            <a:ext cx="0" cy="1379482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75F37C1-ADE4-BD4C-B075-C4F66C65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255" y="1325563"/>
            <a:ext cx="7630378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Break the pattern by sampling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1303" y="1860331"/>
            <a:ext cx="40874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=sample(100:10000,9900)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bvn2=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,]</a:t>
            </a:r>
          </a:p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plot(bvn2[1:1000,1],type="b")</a:t>
            </a:r>
          </a:p>
          <a:p>
            <a:r>
              <a:rPr lang="en-US" dirty="0"/>
              <a:t>lines(bvn2[1:1000,2],col="red")</a:t>
            </a:r>
          </a:p>
          <a:p>
            <a:endParaRPr lang="en-US" dirty="0"/>
          </a:p>
          <a:p>
            <a:r>
              <a:rPr lang="en-US" dirty="0"/>
              <a:t>plot(bvn2[100:1000,1],type="b")</a:t>
            </a:r>
          </a:p>
          <a:p>
            <a:r>
              <a:rPr lang="en-US" dirty="0"/>
              <a:t>lines(bvn2[100:1000,2],col="red")</a:t>
            </a:r>
          </a:p>
          <a:p>
            <a:endParaRPr lang="en-US" dirty="0"/>
          </a:p>
          <a:p>
            <a:r>
              <a:rPr lang="en-US" dirty="0"/>
              <a:t>plot(bvn2[801:1000,1],type="b")</a:t>
            </a:r>
          </a:p>
          <a:p>
            <a:r>
              <a:rPr lang="en-US" dirty="0"/>
              <a:t>lines(bvn2[801:1000,2],col="red")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8F375-7F63-2047-AEA9-31FEDD22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93" y="1325563"/>
            <a:ext cx="671663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26693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Correlations over sample size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345784" y="1860331"/>
            <a:ext cx="39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1000000</a:t>
            </a: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&lt;-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gibbs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.75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sd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=matrix(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0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for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in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{</a:t>
            </a:r>
            <a:endParaRPr lang="en-US" dirty="0">
              <a:solidFill>
                <a:srgbClr val="B5760C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seq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 ((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-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+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),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cor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2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}</a:t>
            </a:r>
          </a:p>
          <a:p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par(</a:t>
            </a:r>
            <a:r>
              <a:rPr lang="en-US" dirty="0" err="1">
                <a:solidFill>
                  <a:srgbClr val="000000"/>
                </a:solidFill>
                <a:latin typeface="Monaco" pitchFamily="2" charset="77"/>
              </a:rPr>
              <a:t>mfrow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=c(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2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), </a:t>
            </a:r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mar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 = 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3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4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plot(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hist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60087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E950A-09B3-9E47-AFA6-746569E5DA1C}"/>
              </a:ext>
            </a:extLst>
          </p:cNvPr>
          <p:cNvSpPr/>
          <p:nvPr/>
        </p:nvSpPr>
        <p:spPr>
          <a:xfrm>
            <a:off x="7737301" y="4201666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525DE-E93C-7948-820E-71EEBC11DC7E}"/>
              </a:ext>
            </a:extLst>
          </p:cNvPr>
          <p:cNvSpPr/>
          <p:nvPr/>
        </p:nvSpPr>
        <p:spPr>
          <a:xfrm>
            <a:off x="7673181" y="149099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C4DD2-7ED7-9345-BD2D-64BCAA04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31" y="1829082"/>
            <a:ext cx="7797800" cy="234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733890-A38C-3549-9224-E684773F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4521200"/>
            <a:ext cx="7797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0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13706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094"/>
            <a:ext cx="8229600" cy="10109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methods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84174" y="1169256"/>
            <a:ext cx="4564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Believe: Prior distribution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24299" y="1754032"/>
            <a:ext cx="0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54901" y="1808093"/>
            <a:ext cx="0" cy="628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181598" y="1754032"/>
            <a:ext cx="2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AF49DB8-53E8-A643-A9C3-49C42F347A1E}"/>
              </a:ext>
            </a:extLst>
          </p:cNvPr>
          <p:cNvSpPr/>
          <p:nvPr/>
        </p:nvSpPr>
        <p:spPr>
          <a:xfrm>
            <a:off x="3484179" y="2758966"/>
            <a:ext cx="4564118" cy="7015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0EE3DF2-62F9-B335-3941-C654A7DB64B0}"/>
              </a:ext>
            </a:extLst>
          </p:cNvPr>
          <p:cNvSpPr/>
          <p:nvPr/>
        </p:nvSpPr>
        <p:spPr>
          <a:xfrm>
            <a:off x="1122744" y="1035010"/>
            <a:ext cx="1076446" cy="874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Easy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C4AA47F-8C2C-B02E-784A-4C313FEBAE48}"/>
              </a:ext>
            </a:extLst>
          </p:cNvPr>
          <p:cNvSpPr/>
          <p:nvPr/>
        </p:nvSpPr>
        <p:spPr>
          <a:xfrm>
            <a:off x="1122744" y="4179356"/>
            <a:ext cx="1076446" cy="874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Hard</a:t>
            </a:r>
          </a:p>
        </p:txBody>
      </p:sp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FE000AFD-FD45-BD82-C509-510370149C71}"/>
              </a:ext>
            </a:extLst>
          </p:cNvPr>
          <p:cNvSpPr/>
          <p:nvPr/>
        </p:nvSpPr>
        <p:spPr>
          <a:xfrm>
            <a:off x="8231347" y="1319687"/>
            <a:ext cx="592769" cy="1919540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EA1E85DD-3BA7-97C6-5DA7-383920513016}"/>
              </a:ext>
            </a:extLst>
          </p:cNvPr>
          <p:cNvSpPr/>
          <p:nvPr/>
        </p:nvSpPr>
        <p:spPr>
          <a:xfrm>
            <a:off x="8225879" y="3368132"/>
            <a:ext cx="592769" cy="19195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8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15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83972"/>
            <a:ext cx="8229600" cy="826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Pioneers of Bayesian methods</a:t>
            </a:r>
          </a:p>
        </p:txBody>
      </p:sp>
      <p:pic>
        <p:nvPicPr>
          <p:cNvPr id="4" name="Picture 3" descr="Screen Shot 2015-07-02 at 2.2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0624"/>
            <a:ext cx="9144000" cy="2581221"/>
          </a:xfrm>
          <a:prstGeom prst="rect">
            <a:avLst/>
          </a:prstGeom>
        </p:spPr>
      </p:pic>
      <p:pic>
        <p:nvPicPr>
          <p:cNvPr id="6" name="Picture 5" descr="Theo_Meuwis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66" y="4640099"/>
            <a:ext cx="1371600" cy="18288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41" t="1388" r="9259" b="4514"/>
          <a:stretch/>
        </p:blipFill>
        <p:spPr>
          <a:xfrm>
            <a:off x="7678245" y="4640099"/>
            <a:ext cx="1444145" cy="18288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324" y="4640099"/>
            <a:ext cx="1463040" cy="18288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302541" y="6488668"/>
            <a:ext cx="622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https://www.youtube.com/watch?v=RovnCsda-zQ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9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1" y="4751013"/>
            <a:ext cx="602207" cy="82017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710149" y="4858604"/>
            <a:ext cx="744752" cy="71258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4091317" y="3205469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0968" y="2920040"/>
            <a:ext cx="3156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Ridge Regression/BLUP, constant</a:t>
            </a:r>
          </a:p>
          <a:p>
            <a:pPr algn="ctr"/>
            <a:r>
              <a:rPr lang="en-US" sz="2800" dirty="0"/>
              <a:t>Flat prior distribution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591033" y="3205142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20588" y="2941705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EMMA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9333" y="3212426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24000" y="-28653"/>
            <a:ext cx="9144000" cy="151042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Treat markers as random effects 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with identical independent distribution (</a:t>
            </a:r>
            <a:r>
              <a:rPr lang="en-US" sz="3200" b="1" dirty="0" err="1">
                <a:solidFill>
                  <a:schemeClr val="accent1"/>
                </a:solidFill>
                <a:latin typeface="+mn-lt"/>
              </a:rPr>
              <a:t>iid</a:t>
            </a:r>
            <a:r>
              <a:rPr lang="en-US" sz="3200" b="1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707809-A3DF-906D-4085-D8FED350DD8A}"/>
              </a:ext>
            </a:extLst>
          </p:cNvPr>
          <p:cNvCxnSpPr/>
          <p:nvPr/>
        </p:nvCxnSpPr>
        <p:spPr>
          <a:xfrm rot="5400000" flipH="1" flipV="1">
            <a:off x="9766300" y="5311209"/>
            <a:ext cx="1600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6C7BD0-998A-9C55-4074-51FFA9C88A00}"/>
              </a:ext>
            </a:extLst>
          </p:cNvPr>
          <p:cNvCxnSpPr/>
          <p:nvPr/>
        </p:nvCxnSpPr>
        <p:spPr>
          <a:xfrm rot="5400000" flipH="1" flipV="1">
            <a:off x="9867900" y="5312413"/>
            <a:ext cx="1600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68F941-6C84-36EE-A409-92637FD8E965}"/>
              </a:ext>
            </a:extLst>
          </p:cNvPr>
          <p:cNvCxnSpPr/>
          <p:nvPr/>
        </p:nvCxnSpPr>
        <p:spPr>
          <a:xfrm flipH="1" flipV="1">
            <a:off x="10355446" y="6112513"/>
            <a:ext cx="1246683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C557872-9C8E-6C16-A6B2-FD001EC57867}"/>
              </a:ext>
            </a:extLst>
          </p:cNvPr>
          <p:cNvSpPr/>
          <p:nvPr/>
        </p:nvSpPr>
        <p:spPr>
          <a:xfrm>
            <a:off x="10103262" y="3964032"/>
            <a:ext cx="1121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Flat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7F8A8-4716-F546-41B5-1EDDF8E28E8F}"/>
              </a:ext>
            </a:extLst>
          </p:cNvPr>
          <p:cNvSpPr txBox="1"/>
          <p:nvPr/>
        </p:nvSpPr>
        <p:spPr>
          <a:xfrm>
            <a:off x="10502456" y="6231057"/>
            <a:ext cx="952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σ</a:t>
            </a:r>
            <a:r>
              <a:rPr lang="en-US" sz="1800" baseline="-25000" dirty="0">
                <a:solidFill>
                  <a:srgbClr val="FF0000"/>
                </a:solidFill>
              </a:rPr>
              <a:t>g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4.44444E-6 L 0.01055 4.44444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22 0.00069 L 2.5E-6 3.33333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2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12432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Prior Distributions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14D84C-E6AE-A347-A897-5BBA6D862CD3}"/>
              </a:ext>
            </a:extLst>
          </p:cNvPr>
          <p:cNvSpPr/>
          <p:nvPr/>
        </p:nvSpPr>
        <p:spPr>
          <a:xfrm>
            <a:off x="761857" y="4946577"/>
            <a:ext cx="37863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www.researchgate.net</a:t>
            </a:r>
            <a:r>
              <a:rPr lang="en-US" sz="1000" dirty="0"/>
              <a:t>/publication/321825093_Monte-Carlo_Calculation_of_Cramer-Rao_Bound_for_non-Gaussian_Recursive_Filtering/</a:t>
            </a:r>
            <a:r>
              <a:rPr lang="en-US" sz="1000" dirty="0" err="1"/>
              <a:t>figures?lo</a:t>
            </a:r>
            <a:r>
              <a:rPr lang="en-US" sz="1000" dirty="0"/>
              <a:t>=1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0F6163-945C-6042-986E-1C2B65716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93" y="1977680"/>
            <a:ext cx="3921808" cy="2968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0CD902-E6E2-7A4E-ABFA-E3756B49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598" y="1977680"/>
            <a:ext cx="2631296" cy="2968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050B68-AC96-3145-B8CC-5117A49BABE8}"/>
              </a:ext>
            </a:extLst>
          </p:cNvPr>
          <p:cNvSpPr/>
          <p:nvPr/>
        </p:nvSpPr>
        <p:spPr>
          <a:xfrm>
            <a:off x="8481598" y="5038910"/>
            <a:ext cx="31454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en.wikipedia.org</a:t>
            </a:r>
            <a:r>
              <a:rPr lang="en-US" sz="900" dirty="0"/>
              <a:t>/wiki/Inverse-chi-</a:t>
            </a:r>
            <a:r>
              <a:rPr lang="en-US" sz="900" dirty="0" err="1"/>
              <a:t>squared_distribution</a:t>
            </a:r>
            <a:endParaRPr lang="en-US" sz="9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116F47-7D6F-6C41-B464-4D608B6928A2}"/>
              </a:ext>
            </a:extLst>
          </p:cNvPr>
          <p:cNvSpPr/>
          <p:nvPr/>
        </p:nvSpPr>
        <p:spPr>
          <a:xfrm>
            <a:off x="6693375" y="1236779"/>
            <a:ext cx="4933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Inverse Chi-Square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B1798E-F63C-464E-9B62-8A8BBF400D38}"/>
              </a:ext>
            </a:extLst>
          </p:cNvPr>
          <p:cNvSpPr/>
          <p:nvPr/>
        </p:nvSpPr>
        <p:spPr>
          <a:xfrm>
            <a:off x="120479" y="1236779"/>
            <a:ext cx="4933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Double Exponential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0A554-F70F-0441-852B-2C988F2BB658}"/>
              </a:ext>
            </a:extLst>
          </p:cNvPr>
          <p:cNvSpPr/>
          <p:nvPr/>
        </p:nvSpPr>
        <p:spPr>
          <a:xfrm>
            <a:off x="6436899" y="5566286"/>
            <a:ext cx="5755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x~X</a:t>
            </a:r>
            <a:r>
              <a:rPr lang="en-US" sz="3200" baseline="30000" dirty="0"/>
              <a:t>2</a:t>
            </a:r>
            <a:r>
              <a:rPr lang="en-US" sz="3200" dirty="0"/>
              <a:t>(v), then 1/x or v/x ~ X</a:t>
            </a:r>
            <a:r>
              <a:rPr lang="en-US" sz="3200" baseline="30000" dirty="0"/>
              <a:t>-2</a:t>
            </a:r>
            <a:r>
              <a:rPr lang="en-US" sz="3200" dirty="0"/>
              <a:t>(v)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5087F5-1F3E-FB40-A98B-2C6764AA4C0F}"/>
              </a:ext>
            </a:extLst>
          </p:cNvPr>
          <p:cNvSpPr/>
          <p:nvPr/>
        </p:nvSpPr>
        <p:spPr>
          <a:xfrm>
            <a:off x="120479" y="5566286"/>
            <a:ext cx="5985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Named after Pierre-Simon Laplace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639733-2CEB-854C-9F64-567447AB3388}"/>
              </a:ext>
            </a:extLst>
          </p:cNvPr>
          <p:cNvSpPr/>
          <p:nvPr/>
        </p:nvSpPr>
        <p:spPr>
          <a:xfrm>
            <a:off x="5712179" y="6185995"/>
            <a:ext cx="6492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Scaled inverse Chi-Square:  X</a:t>
            </a:r>
            <a:r>
              <a:rPr lang="en-US" sz="3200" baseline="30000" dirty="0"/>
              <a:t>-2</a:t>
            </a:r>
            <a:r>
              <a:rPr lang="en-US" sz="3200" dirty="0"/>
              <a:t>(v, 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8E6E28-637A-2563-81AE-81950DF69429}"/>
                  </a:ext>
                </a:extLst>
              </p:cNvPr>
              <p:cNvSpPr txBox="1"/>
              <p:nvPr/>
            </p:nvSpPr>
            <p:spPr>
              <a:xfrm>
                <a:off x="761857" y="6141623"/>
                <a:ext cx="2535694" cy="520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l-GR"/>
                            <m:t>σ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−µ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l-GR"/>
                                <m:t>σ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8E6E28-637A-2563-81AE-81950DF69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57" y="6141623"/>
                <a:ext cx="2535694" cy="520720"/>
              </a:xfrm>
              <a:prstGeom prst="rect">
                <a:avLst/>
              </a:prstGeom>
              <a:blipFill>
                <a:blip r:embed="rId4"/>
                <a:stretch>
                  <a:fillRect l="-3000" t="-4762" r="-3000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092286-13AB-2284-3106-07CA0DBA1934}"/>
                  </a:ext>
                </a:extLst>
              </p:cNvPr>
              <p:cNvSpPr txBox="1"/>
              <p:nvPr/>
            </p:nvSpPr>
            <p:spPr>
              <a:xfrm>
                <a:off x="3551577" y="6248172"/>
                <a:ext cx="26312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Standard: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 </m:t>
                    </m:r>
                  </m:oMath>
                </a14:m>
                <a:r>
                  <a:rPr lang="en-US" sz="1800" dirty="0"/>
                  <a:t>=0 and </a:t>
                </a:r>
                <a:r>
                  <a:rPr lang="el-GR" b="0" i="0" u="none" strike="noStrike" dirty="0">
                    <a:solidFill>
                      <a:srgbClr val="333333"/>
                    </a:solidFill>
                    <a:effectLst/>
                    <a:latin typeface="MJXc-TeX-math-I"/>
                  </a:rPr>
                  <a:t>σ </a:t>
                </a:r>
                <a:r>
                  <a:rPr lang="en-US" sz="1800" dirty="0"/>
                  <a:t>=1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092286-13AB-2284-3106-07CA0DBA1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577" y="6248172"/>
                <a:ext cx="2631296" cy="369332"/>
              </a:xfrm>
              <a:prstGeom prst="rect">
                <a:avLst/>
              </a:prstGeom>
              <a:blipFill>
                <a:blip r:embed="rId5"/>
                <a:stretch>
                  <a:fillRect l="-192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1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0718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Control of unknown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3794" y="1035011"/>
            <a:ext cx="812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Prior distribution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508828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268797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81439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57435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03943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79939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3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Different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C99FE-1482-1743-ACA1-7073D4775AE7}"/>
              </a:ext>
            </a:extLst>
          </p:cNvPr>
          <p:cNvSpPr/>
          <p:nvPr/>
        </p:nvSpPr>
        <p:spPr>
          <a:xfrm>
            <a:off x="7226302" y="1037713"/>
            <a:ext cx="34416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Hyper parameters</a:t>
            </a:r>
          </a:p>
        </p:txBody>
      </p:sp>
    </p:spTree>
    <p:extLst>
      <p:ext uri="{BB962C8B-B14F-4D97-AF65-F5344CB8AC3E}">
        <p14:creationId xmlns:p14="http://schemas.microsoft.com/office/powerpoint/2010/main" val="12923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97377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Different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7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</TotalTime>
  <Words>1296</Words>
  <Application>Microsoft Macintosh PowerPoint</Application>
  <PresentationFormat>Widescreen</PresentationFormat>
  <Paragraphs>222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MJXc-TeX-math-I</vt:lpstr>
      <vt:lpstr>Arial</vt:lpstr>
      <vt:lpstr>Calibri</vt:lpstr>
      <vt:lpstr>Calibri Light</vt:lpstr>
      <vt:lpstr>Cambria Math</vt:lpstr>
      <vt:lpstr>Candara</vt:lpstr>
      <vt:lpstr>Constantia</vt:lpstr>
      <vt:lpstr>Helvetica</vt:lpstr>
      <vt:lpstr>Monaco</vt:lpstr>
      <vt:lpstr>Symbol</vt:lpstr>
      <vt:lpstr>Office Theme</vt:lpstr>
      <vt:lpstr>Statistical Genomics</vt:lpstr>
      <vt:lpstr>Outline</vt:lpstr>
      <vt:lpstr>Bayesian methods</vt:lpstr>
      <vt:lpstr>Pioneers of Bayesian methods</vt:lpstr>
      <vt:lpstr>Treat markers as random effects  with identical independent distribution (iid)</vt:lpstr>
      <vt:lpstr>Prior Distributions</vt:lpstr>
      <vt:lpstr>Control of unknown parameters</vt:lpstr>
      <vt:lpstr>Bayes A</vt:lpstr>
      <vt:lpstr>Bayes B</vt:lpstr>
      <vt:lpstr>Bayes Cpi</vt:lpstr>
      <vt:lpstr>Bayesian LASSO</vt:lpstr>
      <vt:lpstr>Bayes alphabet</vt:lpstr>
      <vt:lpstr>Bayesian likelihood</vt:lpstr>
      <vt:lpstr>Gibbs sampling</vt:lpstr>
      <vt:lpstr>Example</vt:lpstr>
      <vt:lpstr>Example</vt:lpstr>
      <vt:lpstr>Gibbs sampling</vt:lpstr>
      <vt:lpstr>Converge of Markov chain Monte Carlo (MCMC)</vt:lpstr>
      <vt:lpstr>Break the pattern by sampling</vt:lpstr>
      <vt:lpstr>Correlations over sample size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112</cp:revision>
  <dcterms:created xsi:type="dcterms:W3CDTF">2020-01-18T23:14:17Z</dcterms:created>
  <dcterms:modified xsi:type="dcterms:W3CDTF">2023-04-17T19:39:39Z</dcterms:modified>
</cp:coreProperties>
</file>