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307" r:id="rId2"/>
    <p:sldId id="721" r:id="rId3"/>
    <p:sldId id="723" r:id="rId4"/>
    <p:sldId id="720" r:id="rId5"/>
    <p:sldId id="719" r:id="rId6"/>
    <p:sldId id="698" r:id="rId7"/>
    <p:sldId id="716" r:id="rId8"/>
    <p:sldId id="717" r:id="rId9"/>
    <p:sldId id="731" r:id="rId10"/>
    <p:sldId id="722" r:id="rId11"/>
    <p:sldId id="733" r:id="rId12"/>
    <p:sldId id="736" r:id="rId13"/>
    <p:sldId id="734" r:id="rId14"/>
    <p:sldId id="735" r:id="rId15"/>
    <p:sldId id="732" r:id="rId16"/>
    <p:sldId id="727" r:id="rId17"/>
    <p:sldId id="728" r:id="rId18"/>
    <p:sldId id="729" r:id="rId19"/>
    <p:sldId id="274" r:id="rId20"/>
    <p:sldId id="730" r:id="rId21"/>
    <p:sldId id="726" r:id="rId22"/>
    <p:sldId id="714" r:id="rId23"/>
    <p:sldId id="715" r:id="rId24"/>
    <p:sldId id="713" r:id="rId25"/>
    <p:sldId id="724" r:id="rId26"/>
    <p:sldId id="710" r:id="rId27"/>
    <p:sldId id="711" r:id="rId28"/>
    <p:sldId id="712" r:id="rId29"/>
    <p:sldId id="260" r:id="rId30"/>
    <p:sldId id="457" r:id="rId31"/>
    <p:sldId id="458" r:id="rId32"/>
    <p:sldId id="456" r:id="rId33"/>
    <p:sldId id="725" r:id="rId34"/>
    <p:sldId id="703" r:id="rId35"/>
    <p:sldId id="70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1"/>
    <p:restoredTop sz="94604"/>
  </p:normalViewPr>
  <p:slideViewPr>
    <p:cSldViewPr snapToGrid="0">
      <p:cViewPr>
        <p:scale>
          <a:sx n="84" d="100"/>
          <a:sy n="84" d="100"/>
        </p:scale>
        <p:origin x="48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15:42:59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1465 9533 24575,'-23'-95'0,"1"-1"0,-1 1 0,0 0 0,0 0 0,0-1 0,0 1 0,0 0 0,0-1 0,0 1 0,0 0 0,1-1 0,-1 1 0,0 0 0,0 0 0,-2-10 0,5 23 0,1 1 0,-6-24-583,7 32 0,-3-15 0,-3-12 0,-2-9 0,-2-8 0,-1-3 0,-1-2 0,1 1 0,1 4 1,1 6-1,3 9 0,2 12 0,4 15 0,3 16 0,6 20 583,-2-4 0,1 1 2337,-3-19-2337,3 13 0,-1-4 0,3 12 0,0 0 0,0 0 0,3 3 0,1 3 0,0 0 0,0-1 0,-3-4 0,-1-1 0,0 4 0,0 1 0,0 3 0,1 3 0,-1-5 0,0-2 0,0 1 0,1 1 0,-1 4 0,1 0 0,-1-5 0,0 0 0,-4-14 0,-2-4 0,1-1 0,0 3 0,5 14 0,0 3 0,-3-3 0,-2-5 0,-1-10-82,0-12 82,4 7-133,-7-17 133,-1-9 0,-2-10 1925,8 41 1,0 0-1926,-10-43 0,5 27 0,2-3 0,8 6 0,0-6 0,0-5 0,-2-9 0,2 34 0,0-1-485,1 2 0,1 0 485,-4-42 0,2 12 0,1 5 0,-3-11 0,-1 0 0,3 20 0,0-12-1457,-1-4 1457,0 0 0,-1 14-539,3 19 539,2 9 0,0-23 0,-2-10 0,0 3 0,1 11 0,2 15 0,-2 4 0,0-23 0,1-10 0,3 5 0,1 9 0,-3 16 191,-2-27-191,1 9 0,-1-17 0,5 23 913,-3 8-913,-1 3 0,-1-9 0,1-10 1976,4 10-1976,0-2 0,0 21 0,0 4 0,0 0 0,0-3 0,0-8 0,0 3 829,0-6-829,0 2 383,0-5-383,0-4 0,0-3 0,0 0 1445,0 0-1445,0-1 0,0 7 0,0 8 0,0 10 0,0 5 0,0 2 0,0 3 0,0 0 0,0-1 0,0 1 0,0 0 0,0 2 0,0 1-6784,0 1 6784,0-1 0,0-2 0,0-2 0,0 3 0,0 2 0,0 0 0,0 0 6784,2-1-6784,1 0 0,0 4 0,0 0 0,0 1 0,0-1 0,0 3 0,0 1 0,0 3 0,0 0 0,0 0 0,-1 0 0,1 1 0,0-1 0,2 2 0,0 2 0,1-1 0,-1 0 0,0-3 0,1 1 0,-1 1 0,2 0 0,-1 1 0,5-3 0,1-2 0,5-3 0,0 2 0,1 0 0,0 3 0,-3 0 0,-2 0 0,-5 3 0,0-2 0,-3 2 0,2 0 0,1-1 0,2 1 0,5-1 0,1 1 0,4 0 0,0-1 0,-2 0 0,-2 1 0,3 0 0,2-1 0,6-3 0,2 0 0,-8 2 0,2-1 0,-7 3 0,4-3 0,0-1 0,-2 2 0,-2 2 0,-3 0 0,-1 0 0,4-1 0,0 1 0,1 0 0,-1 0 0,0-1 0,0 2 0,3-1 0,1-1 0,1-2 0,0-1 0,-4 0 0,-1 0 0,0 3 0,1 1 0,3 0 0,3-2 0,-4-2 0,6-2 0,-2-1 0,3 1 0,6 0 0,-3 2 0,3 0 0,1-2 0,-5 1 0,-2 2 0,-6 3 0,-4 3 0,0-2 0,1-1 0,-1-1 0,1 1 0,-4 1 0,0 2 0,1-2 0,3-1 0,2-1 0,1 1 0,-2 1 0,-2 2 0,3 0 0,2 0 0,3 0 0,0 0 0,1 0 0,0 0 0,3 0 0,2 0 0,3 0 0,1 0 0,2 0 0,-2 0 0,1 0 0,-1 0 0,6 0 0,-1 0 0,-2 0 0,-2 0 0,-5 0 0,0 0 0,-1 0 0,1 0 0,0 3 0,-1 1 0,1 3 0,-1 0 0,-2 1 0,-3-1 0,1 3 0,0 1 0,1 3 0,5 3 0,-5-2 0,24 16 0,4 2 0,3 2 0,8 9 0,4 2-2037,11 9 2037,-39-26 0,0 0 0,37 26 0,-13-6 0,4 7 0,1 5 0,-33-28 0,1 0 0,2 1 0,0 1 0,1-1 0,0 1 0,-2-1 0,1 1-3055,4 4 1,1 2 3054,1 3 0,0 1 0,-4-4 0,0 1-598,1 3 1,-3-2 597,23 30 0,-4 2 0,-2 3 0,-11-2 0,-6-2 0,-5-1 0,-1-2 0,-3 6 0,-2 1 0,-6 6 0,-3 2 0,1 7 0,0 1 0,-12-45 0,-1 1 0,0 0 0,0 1 0,-2-1 0,-1 1 0,1-1 0,-1 0 0,-1 1 0,-1 1 0,-1-2 0,1 2 0,-3 4 0,1 0 0,-1-1 0,0 0 0,0 0 0,0-1 0,0 1 0,0-1 0,0-3 0,0 0 0,0 0 0,0-1 0,0 50 0,0-50 0,0 1 0,0 1 0,0-1 0,0 0 0,0-1 0,0 1 0,0-1 0,0 44 0,0 1 0,0-3 0,0-4 0,0-3 0,0 2 0,0-35 0,0 0 0,0 39 0,0-32 0,0 2-326,0-2 0,0 1 326,-2 8 0,-1 2 0,-1 8 0,-1 0 0,-1-8 0,1-2 0,-2-3 0,0-1 0,-1-6 0,-1-1 0,-8 41 0,-1-8 0,-1-11 0,5-7 0,-3-4 0,-2-4 0,2-7 0,-1-6 0,-2 4 0,-3 3 0,1 0 0,0-1-2700,0-4 2700,1-1 0,-1-6 3858,2-7-3858,2 1 0,2 1 0,-5 21 829,-4 12-829,-2 0 0,-2-3 0,3-14 776,0-6-776,0 1 0,0 0 0,0 0 5869,0-1-5869,-4 3 0,-2-1 0,-4 2 0,-1 0 0,-1 6 0,-1 1 0,9-8 0,4-7 0,-4 1 107,-3 2-107,-5 2 0,3-3 0,3-5 0,1 1 0,0 3 0,-4 8 0,9-13 0,-13 15 0,-3 1 0,-6 5 0,-4 4 0,1-5 0,-1 1-2567,0-5 2567,6-7 0,11-10 0,6-9 0,6-6 0,0 0 0,0 0 0,2-2 0,3-3 0,3-4 0,2-2 0,0 1 465,0-1-465,0 0 0,0 0 0,0 1 3356,0-1-3356,2-2 0,2-2 0,0 3 0,-2 1 0,-1 1 0,-1-1 0,0 0 0,0 1 0,2 2 0,0 1 0,2-2 0,-1-2 0,-2 0 0,-1 0 0,2 1 0,1-1 0,2-2 0,0 1 0,1-4 0,-1-1 0,2-4 0,1-1 0,-1 1 0,2-1 0,2 1 0,-1-2 0,0-2 0,0 1 0,0 0 0,0 0 0,-2-1 0,-3-2 0,-5 0 0,-2 0 0,2 0 0,2 0 0,2 0 0,0 0 0,0 0 0,0 0 0,0 0 0,0 0 0,-3 0 0,0 0 0,1 0 0,2 0 0,3 0 0,0 0 0,-2 0 0,-1 0 0,0 0 0,0 0 0,2 0 0,1 0 0,0-1 0,1-2 0,-1-1 0,0 2 0,0-1 0,1 0 0,-1 0 0,-2 0 0,2 3 0,-4 0 0,-1 0 0,0 0 0,0 0 0,2 0 0,0 0 0,0 0 0,0 0 0,2 0 0,2 0 0,-1 2 0,0 1 0,0 0 0,0 0 0,3-5 0,0-1 0,3-1 0,0-2 0,2-3 0,19-24 0,-6 14 0,11-13 0,-9 23 0,7 0 0,-2 2 0,36-11 0,-20 4 0,18-6 0,-12 8 0,7-1 0,3 5 0,6 1 0,-4 4 0,3 2 0,-5 1 0,7 0 0,-2 0-2640,4 0 2640,-2 4 0,-15 3 0,-9 10 0,-7 6 0,3 10 0,0 4 0,-5 1 0,-4-3 0,-3 3 0,0 3 0,2 9 0,3 9 0,-5-9 0,-1-1 0,-5-15 0,-1 1 0,-1 2 0,-3-6 0,-4-1 0,-2-9 0,-4 5 0,0 5 0,0 1 0,0-3 0,0-6 0,0-3 0,-8 5 0,-5 1 0,-5 1 0,-1-1 0,2-7 0,0-3 0,2-2 0,2-1 0,4-1 2640,-1 0-2640,1-2 0,0-1 0,5-3 0,1 1 0,3-1 0,0 1 0,0 2 0,0 1 0,0 5 0,13 1 0,21 8 0,17 5 0,11 2 0,-8 0 0,-9-7 0,-5-5 0,-2 1 0,-2 0 0,3 10 0,3 6 0,-3-2 0,-1-1 0,-11-10 0,-3 2 0,-1 1 0,-3 1 0,-1-1 0,-4-3 0,-2-3 0,-1 3 0,-1 2 0,-3 7 0,0 3 0,-3 3 0,-1 2 0,-3 4 0,-1 2 0,-17 15-1441,-11 7 1441,-22 9 0,-7 0 0,5-13 0,5-8 0,4 0 0,1 0 0,2 2 0,4-5 0,12-1 0,3 1 0,9-4 0,3-4-191,20-21 191,5-7 0,58-11 0,18-3-3122,-16-2 1,5-1 3121,3 0 0,0 0 0,3-3 0,-1 0-892,-3 1 0,-1-2 892,2-7 0,2-3-549,8 0 1,-2-2 548,-19 3 0,-1-1 0,23-4 0,2 2-472,-15 3 1,-1 2 471,8 0 0,0 1 0,-4 1 0,-5 1 2175,-23 3 0,-8 6-2175,12 26 0,-38 16 2164,-23 16-2164,-36 23 2051,-10-11-2051,2-7 0,-2 2 0,14-15 0,0 3 0,0 0 0,8-9 0,4-5 0,3 0 0,1 0 0,2-6 2038,3-4-2038,5-7 0,2-3 0,3-2 0,1-2 0,0-1 1075,0 2-1075,0-3 0,0 0 21,0-5-21,4-2 0,3-1 0,7 0 0,2 1 0,4-1 0,0 1 0,-3 0 0,-1-1 0,-3 0 0,0 0 0,-1 0 0,0 0 0,0 0 0,1 0 0,-3 0 0,-2 0 0,-2 0 0,0-1 0,-2 3 0,-2 1 0,-1 7 0,-1 1 0,0 1 0,0 0 0,0-5 0,0 2 0,0 0 0,0 0 0,2 0 0,4-1 0,3-4 0,3-2 0,0-2 0,0-3 0,-1 0 0,-2-1 0,-3 3 0,0 0 0,0 1 0,-1 0 0,1 1 0,0 2 0,-2 2 0,-1 2 0,0-1 0,0 0 0,-1-5 0,1-1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15:46:05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24575,'68'0'0,"32"6"0,-41 1 0,3 1-404,15 5 1,5 1 403,11 6 0,0 0-2099,-13-1 0,-1 1 2099,16 3 0,4 1 0,-30-5 0,0 0 0,-1 0 0,12 3 0,4 2 0,4 2 0,9 3 0,-9-3 0,-10-2 0,-2 0-912,-8-3 0,4 3 1,-2-1 911,19 8 0,-1 0-1129,-23-8 0,1 1 0,0 0 1129,3 2 0,0 0 0,0-1 0,-1 1 0,0 0 0,-1-1 0,25 10 0,-1-1 0,-2-2 0,-1 1 0,4 3 0,-1 0 0,0 1 0,-2 0 0,-11-3 0,-4-1 0,-9-4 0,1 2 0,21 10 0,5 4-831,-24-12 0,2 0 1,-1 2 830,1 0 0,1 2 0,-2-1 0,-5-3 0,-1 0 0,-3-1 0,10 8 0,-2-2 0,-3-1 0,2 0 0,13 8 0,2 0 0,-1 1 0,0 0 0,-2-1 0,-1 0 0,-1 0 0,-1 0 0,-2-3 0,0 0 0,-2-2 0,-1 0 0,-4 0 0,-2 0 0,-1 0 0,-1 0 0,-2 0 0,0-1 0,-2 0 0,0-1 0,-3-3 0,1 1 0,7 5 0,0 0 0,-11-6 0,1 1 347,14 10 0,1 2-347,-5-2 0,0-1 0,8 5 0,1 1 0,4 3 0,-1-1 0,0-2 0,-1-2 0,-1 0 0,-3-3 0,-11-7 0,-3-3 0,-12-9 0,-3-3 0,18 10 0,-12-7 0,3 5 0,4 5 0,0-4 0,-2-2 0,-4-3 0,-4-4 0,-3 0 0,-3 0 0,2 3 0,0 2 0,1 1 0,0-1 0,-2-3 0,0-3 0,-2 4 1647,-2 1-1647,-3 3 0,-1 1 0,0-1 0,-1 1 0,2 1 0,-1-2 0,0 2 0,0-1 0,-3 3 0,-1 1 0,-1-1 0,1 1 0,8 5-820,3 3 820,-2-2 1864,-4-5-1864,-5-7 155,0-3-155,9 6-2961,1 1 2961,-1-5 2905,0 0-2905,-4-3 0,4 3 0,2 1 0,-1-1 0,0-3 0,7 3 0,-3-3 1391,27 10-1391,1-1 0,-23-14 0,1 0-53,3 0 0,0 1 53,-5-3 0,0 0 5761,45 17-5761,-22-10 0,-1-1 794,-11-3-794,-2 1 54,-4-2-54,-3-3 0,-3-2 0,0 1 0,1-1 0,0 3 0,0 2 0,-4-1 1674,-3 0-1674,-1-1 0,-2 1 0,0 1 0,-1-2 0,2 1 0,-2 0 0,-2 0 0,-2-1 0,0 0 0,-1 0 0,-1 4 0,-2 0 0,-4-4 0,-2-1 0,0-1 0,0 1 0,1 1 0,-1-2 0,0 1 0,0 0 0,1 0 0,-1-1 0,-3 1 0,-1-1 567,-3 3-567,0 0 0,-1 1 0,1-1 0,0 4 0,0 1 0,0 1 0,0-1 0,-3-8 0,-2-1 0,-2 0 0,-1 1 0,1 0 0,-1-2 0,-2-10 0,-2-2 0,-2-8 0,0 0 0,0 2 0,0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15:46:07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9819 1 24575,'-10'0'0,"-2"4"0,-18 12 0,0 3 0,-32 22-7618,-2 5 7618,-14 14 0,38-28 0,0 0 0,-40 29 0,21-18 0,-3 2-111,12-9 0,-1 2 111,-24 18 0,-3 4-1040,25-17 1,0 0 0,0-1 1039,-20 16 0,-1 2 0,15-12 0,-2 2 0,3-2 0,-15 12 0,2-1 0,20-16 0,0 1 0,0 1 0,-1 0 0,0 1 0,-2 0-920,-5 3 1,-2 0 0,-1 1 919,-1 1 0,0 0 0,-2 2 0,-5 3 0,-1 2 0,0 0 0,-1 0 0,0 1 0,0 2-89,13-10 1,0 1 0,-1 1 0,1-1 88,2-1 0,1 0 0,-1 0 0,-1 1-305,-7 3 0,-1 2 0,-1-1 0,0-1 305,4-2 0,-1-1 0,1-1 0,0 2 0,-3 1 0,0 0 0,0 1 0,0 0 0,0 0 0,1 0 0,-1 1 0,1 0-146,0 0 0,0 1 0,-1 1 1,-1 1 145,6-6 0,-2 1 0,-1 1 0,1-2 0,1-1 105,-6 3 1,2-1 0,0-2 0,0 1-106,-4 2 0,-1 1 0,1-1 0,2 0 0,9-5 0,2 0 0,1 0 0,-2 0 131,-3 5 1,-1 1-1,-1 0 1,-1 1-132,-4 4 0,-1 1 0,0 0 0,0-1-78,2 0 1,0-1-1,0 0 1,3-5 77,-8 5 0,2-4 0,3-2 0,12-9 0,3-1 0,3-2 980,-6 5 0,3 0-980,-9 9 0,-1 1 0,-2 2 0,0 1 271,3-5 1,0-1-272,-2 1 0,1-3 0,13-12 0,2-1 0,-2 1 0,0 0 0,1-1 0,1 0 0,1 0 0,0 1 0,2-2 0,0 0 0,0 1 0,0-1 0,1 0 0,-1 0 0,0 0 0,0 1 0,0-1 0,1 0 0,0 1 0,1-1 0,1-1 0,2 1 0,1-2 0,1 1 0,0-1 0,1 1 0,0-2 0,-1-1 0,-35 33 0,2-4 0,5-2 0,3-1 0,3-1 0,11-9 2431,8-5-2431,1-6 0,-1 0 0,-10 6 0,0 1 0,7-1 0,3-1 0,5-1 0,0 0 0,0 1 0,1-1 0,-1-4 0,2-2 0,4-4 0,2-1 0,2 0 0,1 0 0,-1 1 0,1-1 0,4-1 0,-2 3 5043,6-6-5043,-5 9 0,3-5 1349,0-1-1349,-2 2 3297,-1-3-3297,-7 11 610,-5 6-610,0 0 0,1-1 0,8-12 0,4-7 0,6-8 0,5-7 0,1-1 0,2-3 0,1-1 0,-1-1 0,2-1 0,1 1 0,0-1 0,0 1 0,0 0 0,0-5 0,2-2 0,1-4 0,0-2 0,0-3 0,0-15 0,0 12 0,0-8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069CB-182E-544C-B8FB-C5388DBDE190}" type="datetimeFigureOut">
              <a:rPr lang="en-US" smtClean="0"/>
              <a:t>9/10/23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348CE-9C4B-8E4B-81BB-B1673033F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C35F-E5C2-2FAA-50D3-9509B165E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FE9E8-1476-ABF6-0341-C5CA66351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F93B9-0AA3-F813-AC5F-2D1EBE230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51BC-C1F0-BE43-A14E-A6D04DB9E936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F803E-009B-672E-E4A4-4F8C4F577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CC5F5-5FC7-32B6-981C-916966A6D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89DB-D3E3-3649-A819-98900F36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F0394-3C3D-293D-BF98-C64F51D0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9AEE0-D912-2658-D2AD-4B0D22EFA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6BC17-6796-BEB3-30F4-7DA37AA9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51BC-C1F0-BE43-A14E-A6D04DB9E936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D232E-1682-3D25-6C7C-B6E6583B1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BC7A4-7BE5-7924-D943-C4C62368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89DB-D3E3-3649-A819-98900F36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0201AA-C757-38E3-4F4B-314959006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41662D-1C91-7070-5CAF-7F03DCD11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CA46E-F3E9-CE25-3B75-1BFB90FE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51BC-C1F0-BE43-A14E-A6D04DB9E936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D4FAF-DF74-92B5-3F34-540F59E32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6C9E5-30B6-0EFB-8A67-F1D83F32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89DB-D3E3-3649-A819-98900F36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268A-CA0E-19E7-AEE2-C704630E7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32755-CE9C-2490-3193-02354AF91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A6F6B-5817-21E4-54C5-60B649E9C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51BC-C1F0-BE43-A14E-A6D04DB9E936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471FE-EB64-CA55-16DB-AE82CA662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23A03-F9BC-6BD6-90FF-5E54D1993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89DB-D3E3-3649-A819-98900F36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8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6772C-BEC2-4B5F-39A2-E7D6BB7DB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A812F-2672-AE8F-B753-F316E8C1A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64814-43E7-75C7-F396-9F189304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51BC-C1F0-BE43-A14E-A6D04DB9E936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DBB15-DFE0-7DCF-A3BC-A141A61D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B3D01-51D6-28DB-F7B1-1C0DBB3F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89DB-D3E3-3649-A819-98900F36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1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FE6C8-EE76-936E-CE8D-E614455B1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CB1EC-D09A-9612-3BE8-D9C55960A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AA17C-8CC8-645C-6AAE-ADA16B371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52ABB-C4AD-0BFF-CE30-27ECD14AE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51BC-C1F0-BE43-A14E-A6D04DB9E936}" type="datetimeFigureOut">
              <a:rPr lang="en-US" smtClean="0"/>
              <a:t>9/10/23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D0F57-C3BB-E1C9-2E58-91CB18A1C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FA514-114B-215C-9B02-9A0B6E78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89DB-D3E3-3649-A819-98900F36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319CC-DE20-B81F-1A06-20B4CEC2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82861-332A-5E43-89CE-EE934EA2F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CA3BC-5F0A-A85C-553D-1A0A7553F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CF4182-11BC-13DA-C7CF-3B63EFDEB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A29E54-EE3C-9CCA-2704-19655A9AA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CFE3CB-8E73-C37A-D997-6C8CB1652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51BC-C1F0-BE43-A14E-A6D04DB9E936}" type="datetimeFigureOut">
              <a:rPr lang="en-US" smtClean="0"/>
              <a:t>9/10/23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26C6CB-2271-33CB-D301-2DE6D055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B9A06E-50C3-B673-DD99-9F26ECC4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89DB-D3E3-3649-A819-98900F36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6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DB1C-2991-39AE-57B8-19E1FB33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1D7DF-A604-95B5-7BB7-70454DBC6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51BC-C1F0-BE43-A14E-A6D04DB9E936}" type="datetimeFigureOut">
              <a:rPr lang="en-US" smtClean="0"/>
              <a:t>9/10/23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A78A2-F4CB-4F74-DB6D-CADF15917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F1A1F-80DD-7180-8F09-58831495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89DB-D3E3-3649-A819-98900F36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6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8D9C2E-CC02-D115-76E7-426A85588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51BC-C1F0-BE43-A14E-A6D04DB9E936}" type="datetimeFigureOut">
              <a:rPr lang="en-US" smtClean="0"/>
              <a:t>9/10/23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8F9123-0FAB-4F6B-0EDE-0DD09C1A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5D628-A592-1E18-06DC-3458B9C7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89DB-D3E3-3649-A819-98900F36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447CD-AB37-3EEB-172B-6EC120E06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70F4B-8B37-DD9F-C342-5AD07D6E6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E7068-22EB-6DAF-8ED4-A748B758D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DCBAE-AA0A-4F54-F09C-597B2D622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51BC-C1F0-BE43-A14E-A6D04DB9E936}" type="datetimeFigureOut">
              <a:rPr lang="en-US" smtClean="0"/>
              <a:t>9/10/23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E0FD6-AE0C-C5FF-24AD-372DD8A49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B63B8-DD11-4D69-9BE1-B3268F8C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89DB-D3E3-3649-A819-98900F36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8AEF-8859-CD8C-16F4-848A43C54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EDD5D4-89B5-00CC-7605-54601D33F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46E826-ECCC-10F2-64C2-C0B8973B3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DBAAD-7EC9-F6BA-AC0F-80720C6E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51BC-C1F0-BE43-A14E-A6D04DB9E936}" type="datetimeFigureOut">
              <a:rPr lang="en-US" smtClean="0"/>
              <a:t>9/10/23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F2938-324E-17CC-63F3-8F29D071C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7E5E7-C4D9-ACF9-8C98-E71CE582B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89DB-D3E3-3649-A819-98900F36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7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083D0D-0738-54A9-ED44-C14DF883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A1E2B-4BA2-41B4-64A3-29B3C0703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46B8E-8E61-5A42-3DE2-62494A88F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B51BC-C1F0-BE43-A14E-A6D04DB9E936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3E09D-EE6B-0BB2-BF1E-63B74DBF3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12FC4-350A-BBBC-29C2-2D81EE2D9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B89DB-D3E3-3649-A819-98900F36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7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1.png"/><Relationship Id="rId4" Type="http://schemas.openxmlformats.org/officeDocument/2006/relationships/customXml" Target="../ink/ink1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Incorporating GWAS into GS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FA504-4D2B-4475-B98C-DF48C651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9935"/>
          </a:xfrm>
        </p:spPr>
        <p:txBody>
          <a:bodyPr>
            <a:normAutofit/>
          </a:bodyPr>
          <a:lstStyle/>
          <a:p>
            <a:r>
              <a:rPr lang="en-US" sz="3600" dirty="0"/>
              <a:t>Multiple alleles</a:t>
            </a:r>
          </a:p>
          <a:p>
            <a:r>
              <a:rPr lang="en-US" sz="3600" dirty="0"/>
              <a:t>Additive and dominant effects</a:t>
            </a:r>
          </a:p>
          <a:p>
            <a:r>
              <a:rPr lang="en-US" sz="3600" dirty="0"/>
              <a:t>Multiple environments/traits</a:t>
            </a:r>
          </a:p>
          <a:p>
            <a:r>
              <a:rPr lang="en-US" sz="3600" dirty="0"/>
              <a:t>Models (e.g., different number of PCs)</a:t>
            </a:r>
          </a:p>
          <a:p>
            <a:r>
              <a:rPr lang="en-US" sz="3600" dirty="0"/>
              <a:t>Very complex (Rice example)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531DE32-293B-4405-5427-33B213641934}"/>
              </a:ext>
            </a:extLst>
          </p:cNvPr>
          <p:cNvSpPr txBox="1">
            <a:spLocks/>
          </p:cNvSpPr>
          <p:nvPr/>
        </p:nvSpPr>
        <p:spPr>
          <a:xfrm>
            <a:off x="0" y="54673"/>
            <a:ext cx="121920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BLINK Adaptation to Abnormal Data</a:t>
            </a:r>
          </a:p>
        </p:txBody>
      </p:sp>
    </p:spTree>
    <p:extLst>
      <p:ext uri="{BB962C8B-B14F-4D97-AF65-F5344CB8AC3E}">
        <p14:creationId xmlns:p14="http://schemas.microsoft.com/office/powerpoint/2010/main" val="151289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531DE32-293B-4405-5427-33B213641934}"/>
              </a:ext>
            </a:extLst>
          </p:cNvPr>
          <p:cNvSpPr txBox="1">
            <a:spLocks/>
          </p:cNvSpPr>
          <p:nvPr/>
        </p:nvSpPr>
        <p:spPr>
          <a:xfrm>
            <a:off x="0" y="54673"/>
            <a:ext cx="121920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Multiple Alleles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F5597C-D5F1-22BA-8F25-CFEF5029E6D6}"/>
              </a:ext>
            </a:extLst>
          </p:cNvPr>
          <p:cNvSpPr txBox="1"/>
          <p:nvPr/>
        </p:nvSpPr>
        <p:spPr>
          <a:xfrm>
            <a:off x="4511040" y="6059117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Cutoff=1%/6m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2D9715-BBA5-E818-B05A-837FE8306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110" y="1321298"/>
            <a:ext cx="7772400" cy="4541177"/>
          </a:xfrm>
          <a:prstGeom prst="rect">
            <a:avLst/>
          </a:prstGeom>
        </p:spPr>
      </p:pic>
      <p:pic>
        <p:nvPicPr>
          <p:cNvPr id="16" name="Picture 15" descr="A grid of black and white text&#10;&#10;Description automatically generated">
            <a:extLst>
              <a:ext uri="{FF2B5EF4-FFF2-40B4-BE49-F238E27FC236}">
                <a16:creationId xmlns:a16="http://schemas.microsoft.com/office/drawing/2014/main" id="{C53BFC70-95AC-78F3-29E4-C28CD7A8B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" y="2696536"/>
            <a:ext cx="3949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41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531DE32-293B-4405-5427-33B213641934}"/>
              </a:ext>
            </a:extLst>
          </p:cNvPr>
          <p:cNvSpPr txBox="1">
            <a:spLocks/>
          </p:cNvSpPr>
          <p:nvPr/>
        </p:nvSpPr>
        <p:spPr>
          <a:xfrm>
            <a:off x="0" y="54673"/>
            <a:ext cx="121920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Additive and Dominant Effects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B26F2-9BFE-0E88-B5E8-7D8802502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0" y="1723327"/>
            <a:ext cx="6794500" cy="508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81F0A6-B8B0-F171-42C1-08371FD101E6}"/>
              </a:ext>
            </a:extLst>
          </p:cNvPr>
          <p:cNvSpPr txBox="1"/>
          <p:nvPr/>
        </p:nvSpPr>
        <p:spPr>
          <a:xfrm>
            <a:off x="3932119" y="1200107"/>
            <a:ext cx="155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Additive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A09BC8-8A8F-76B5-449F-1BD5D3E04A72}"/>
              </a:ext>
            </a:extLst>
          </p:cNvPr>
          <p:cNvSpPr txBox="1"/>
          <p:nvPr/>
        </p:nvSpPr>
        <p:spPr>
          <a:xfrm>
            <a:off x="6781802" y="1200107"/>
            <a:ext cx="217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Dominant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F5597C-D5F1-22BA-8F25-CFEF5029E6D6}"/>
              </a:ext>
            </a:extLst>
          </p:cNvPr>
          <p:cNvSpPr txBox="1"/>
          <p:nvPr/>
        </p:nvSpPr>
        <p:spPr>
          <a:xfrm>
            <a:off x="9631680" y="4001717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Cutoff=1%/2m</a:t>
            </a:r>
          </a:p>
        </p:txBody>
      </p:sp>
    </p:spTree>
    <p:extLst>
      <p:ext uri="{BB962C8B-B14F-4D97-AF65-F5344CB8AC3E}">
        <p14:creationId xmlns:p14="http://schemas.microsoft.com/office/powerpoint/2010/main" val="2392596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531DE32-293B-4405-5427-33B213641934}"/>
              </a:ext>
            </a:extLst>
          </p:cNvPr>
          <p:cNvSpPr txBox="1">
            <a:spLocks/>
          </p:cNvSpPr>
          <p:nvPr/>
        </p:nvSpPr>
        <p:spPr>
          <a:xfrm>
            <a:off x="0" y="54673"/>
            <a:ext cx="121920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Multiple Locations/Years/Traits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40317-38CE-6538-7335-5C0633945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0" y="1723327"/>
            <a:ext cx="6731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2DF75A-5215-DEB8-1B5D-630B02B3B43C}"/>
              </a:ext>
            </a:extLst>
          </p:cNvPr>
          <p:cNvSpPr txBox="1"/>
          <p:nvPr/>
        </p:nvSpPr>
        <p:spPr>
          <a:xfrm>
            <a:off x="3932119" y="1200107"/>
            <a:ext cx="155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Year1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6FA50F-D249-E451-5871-6A131508EAE7}"/>
              </a:ext>
            </a:extLst>
          </p:cNvPr>
          <p:cNvSpPr txBox="1"/>
          <p:nvPr/>
        </p:nvSpPr>
        <p:spPr>
          <a:xfrm>
            <a:off x="6781802" y="1200107"/>
            <a:ext cx="217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Year2</a:t>
            </a:r>
          </a:p>
        </p:txBody>
      </p:sp>
    </p:spTree>
    <p:extLst>
      <p:ext uri="{BB962C8B-B14F-4D97-AF65-F5344CB8AC3E}">
        <p14:creationId xmlns:p14="http://schemas.microsoft.com/office/powerpoint/2010/main" val="1737905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531DE32-293B-4405-5427-33B213641934}"/>
              </a:ext>
            </a:extLst>
          </p:cNvPr>
          <p:cNvSpPr txBox="1">
            <a:spLocks/>
          </p:cNvSpPr>
          <p:nvPr/>
        </p:nvSpPr>
        <p:spPr>
          <a:xfrm>
            <a:off x="0" y="54673"/>
            <a:ext cx="12192000" cy="920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Multiple Models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2DF75A-5215-DEB8-1B5D-630B02B3B43C}"/>
              </a:ext>
            </a:extLst>
          </p:cNvPr>
          <p:cNvSpPr txBox="1"/>
          <p:nvPr/>
        </p:nvSpPr>
        <p:spPr>
          <a:xfrm>
            <a:off x="472637" y="975360"/>
            <a:ext cx="8320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Model 1: y=SNP+PC1+PC2+PC3+e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6032BE-4AE8-8554-2ED8-EA7F98A388E2}"/>
              </a:ext>
            </a:extLst>
          </p:cNvPr>
          <p:cNvSpPr txBox="1"/>
          <p:nvPr/>
        </p:nvSpPr>
        <p:spPr>
          <a:xfrm>
            <a:off x="472636" y="1498580"/>
            <a:ext cx="8320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Model 2: y=SNP+PC1 +PC2+PC3 +PC4+PC5+e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7B43B0-10B4-94CA-133D-680BC418E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70" y="2545020"/>
            <a:ext cx="8912860" cy="41065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CC8F90-17B4-ED07-8E37-EEC60587F4F3}"/>
              </a:ext>
            </a:extLst>
          </p:cNvPr>
          <p:cNvSpPr txBox="1"/>
          <p:nvPr/>
        </p:nvSpPr>
        <p:spPr>
          <a:xfrm>
            <a:off x="1" y="3167390"/>
            <a:ext cx="1639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Model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53AE55-025B-D8F9-E41E-733ED6823D45}"/>
              </a:ext>
            </a:extLst>
          </p:cNvPr>
          <p:cNvSpPr txBox="1"/>
          <p:nvPr/>
        </p:nvSpPr>
        <p:spPr>
          <a:xfrm>
            <a:off x="-1" y="5262800"/>
            <a:ext cx="1639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Model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7B3FED-3285-195D-C9EF-175F049949E0}"/>
              </a:ext>
            </a:extLst>
          </p:cNvPr>
          <p:cNvSpPr txBox="1"/>
          <p:nvPr/>
        </p:nvSpPr>
        <p:spPr>
          <a:xfrm>
            <a:off x="6096000" y="2021800"/>
            <a:ext cx="1639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ED4472-B0DC-DF30-3089-F26772037FDB}"/>
              </a:ext>
            </a:extLst>
          </p:cNvPr>
          <p:cNvSpPr txBox="1"/>
          <p:nvPr/>
        </p:nvSpPr>
        <p:spPr>
          <a:xfrm>
            <a:off x="8502646" y="2021800"/>
            <a:ext cx="1639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G2</a:t>
            </a:r>
          </a:p>
        </p:txBody>
      </p:sp>
    </p:spTree>
    <p:extLst>
      <p:ext uri="{BB962C8B-B14F-4D97-AF65-F5344CB8AC3E}">
        <p14:creationId xmlns:p14="http://schemas.microsoft.com/office/powerpoint/2010/main" val="331734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FE5BB9-A1C5-035F-EEC1-E5280A62C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909" y="960612"/>
            <a:ext cx="7772400" cy="2757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3DBC76-A08B-5430-168F-B8A4F8514F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16" t="9884" r="32769" b="46677"/>
          <a:stretch/>
        </p:blipFill>
        <p:spPr>
          <a:xfrm>
            <a:off x="4641633" y="3983771"/>
            <a:ext cx="1332186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B8CF59-FB87-788D-6EFA-666B837E5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 l="10738" r="14093"/>
          <a:stretch>
            <a:fillRect/>
          </a:stretch>
        </p:blipFill>
        <p:spPr bwMode="auto">
          <a:xfrm>
            <a:off x="6569613" y="3983771"/>
            <a:ext cx="1248937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CDCF2C-1115-D24E-5859-45B39EFAD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211" y="5812571"/>
            <a:ext cx="11083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/>
              <a:t>Jiabo</a:t>
            </a:r>
            <a:r>
              <a:rPr lang="en-US" sz="1400" b="1" dirty="0"/>
              <a:t> Wang</a:t>
            </a:r>
            <a:endParaRPr lang="en-US" sz="1400" b="1" baseline="30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AA32A9-6DEE-2F9B-F665-2D2A58F5A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556" y="5812571"/>
            <a:ext cx="11083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/>
              <a:t>Lanzhi</a:t>
            </a:r>
            <a:r>
              <a:rPr lang="en-US" sz="1400" b="1" dirty="0"/>
              <a:t> Li</a:t>
            </a:r>
            <a:endParaRPr lang="en-US" sz="1400" b="1" baseline="30000" dirty="0"/>
          </a:p>
        </p:txBody>
      </p:sp>
    </p:spTree>
    <p:extLst>
      <p:ext uri="{BB962C8B-B14F-4D97-AF65-F5344CB8AC3E}">
        <p14:creationId xmlns:p14="http://schemas.microsoft.com/office/powerpoint/2010/main" val="179659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C867A741-B80B-884F-95DD-5E2C2B6316EE}"/>
              </a:ext>
            </a:extLst>
          </p:cNvPr>
          <p:cNvSpPr/>
          <p:nvPr/>
        </p:nvSpPr>
        <p:spPr>
          <a:xfrm>
            <a:off x="4689373" y="3973224"/>
            <a:ext cx="2813254" cy="1467701"/>
          </a:xfrm>
          <a:prstGeom prst="parallelogram">
            <a:avLst>
              <a:gd name="adj" fmla="val 4857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F1946F5-F814-7845-A1D6-A564C15F73A0}"/>
              </a:ext>
            </a:extLst>
          </p:cNvPr>
          <p:cNvSpPr txBox="1"/>
          <p:nvPr/>
        </p:nvSpPr>
        <p:spPr>
          <a:xfrm>
            <a:off x="5159920" y="5948947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Effects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B774680-37CE-114E-A638-8B79D168035C}"/>
              </a:ext>
            </a:extLst>
          </p:cNvPr>
          <p:cNvSpPr txBox="1"/>
          <p:nvPr/>
        </p:nvSpPr>
        <p:spPr>
          <a:xfrm>
            <a:off x="4495795" y="5493784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Additive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C633F22-5C4C-4E4A-8983-00570DA2F46D}"/>
              </a:ext>
            </a:extLst>
          </p:cNvPr>
          <p:cNvSpPr txBox="1"/>
          <p:nvPr/>
        </p:nvSpPr>
        <p:spPr>
          <a:xfrm>
            <a:off x="5642133" y="5493784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Dominant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CDD7EBB-B334-4442-B5EB-FD89C6836A88}"/>
              </a:ext>
            </a:extLst>
          </p:cNvPr>
          <p:cNvSpPr txBox="1"/>
          <p:nvPr/>
        </p:nvSpPr>
        <p:spPr>
          <a:xfrm rot="17690117">
            <a:off x="6461033" y="4272766"/>
            <a:ext cx="1260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8EE83BF-7B2F-6F43-9A66-DA765A6CBD73}"/>
              </a:ext>
            </a:extLst>
          </p:cNvPr>
          <p:cNvSpPr txBox="1"/>
          <p:nvPr/>
        </p:nvSpPr>
        <p:spPr>
          <a:xfrm rot="17690117">
            <a:off x="6102582" y="4991467"/>
            <a:ext cx="1260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V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917F0D3-BABA-BF42-8580-34A90DFDE9CC}"/>
              </a:ext>
            </a:extLst>
          </p:cNvPr>
          <p:cNvSpPr txBox="1"/>
          <p:nvPr/>
        </p:nvSpPr>
        <p:spPr>
          <a:xfrm rot="17690117">
            <a:off x="6575463" y="4603043"/>
            <a:ext cx="145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Observation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58745DF-161C-AE43-8BF0-2FAF20EE9CE5}"/>
              </a:ext>
            </a:extLst>
          </p:cNvPr>
          <p:cNvCxnSpPr>
            <a:cxnSpLocks/>
          </p:cNvCxnSpPr>
          <p:nvPr/>
        </p:nvCxnSpPr>
        <p:spPr>
          <a:xfrm flipV="1">
            <a:off x="6099877" y="3347147"/>
            <a:ext cx="0" cy="1279776"/>
          </a:xfrm>
          <a:prstGeom prst="straightConnector1">
            <a:avLst/>
          </a:prstGeom>
          <a:ln w="127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Parallelogram 89">
            <a:extLst>
              <a:ext uri="{FF2B5EF4-FFF2-40B4-BE49-F238E27FC236}">
                <a16:creationId xmlns:a16="http://schemas.microsoft.com/office/drawing/2014/main" id="{AC2113D8-7395-0A40-8C4E-A6C945861760}"/>
              </a:ext>
            </a:extLst>
          </p:cNvPr>
          <p:cNvSpPr/>
          <p:nvPr/>
        </p:nvSpPr>
        <p:spPr>
          <a:xfrm>
            <a:off x="4689373" y="3043726"/>
            <a:ext cx="2813254" cy="1467701"/>
          </a:xfrm>
          <a:prstGeom prst="parallelogram">
            <a:avLst>
              <a:gd name="adj" fmla="val 48574"/>
            </a:avLst>
          </a:prstGeom>
          <a:solidFill>
            <a:schemeClr val="accent2">
              <a:lumMod val="60000"/>
              <a:lumOff val="40000"/>
              <a:alpha val="91338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E5CB31-AFAB-6D40-B1D0-D58233DCEBD5}"/>
              </a:ext>
            </a:extLst>
          </p:cNvPr>
          <p:cNvCxnSpPr>
            <a:cxnSpLocks/>
          </p:cNvCxnSpPr>
          <p:nvPr/>
        </p:nvCxnSpPr>
        <p:spPr>
          <a:xfrm flipV="1">
            <a:off x="6097489" y="2595944"/>
            <a:ext cx="950" cy="112275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043AF1BA-8805-234E-9323-F3FEB6B09D9F}"/>
              </a:ext>
            </a:extLst>
          </p:cNvPr>
          <p:cNvSpPr txBox="1"/>
          <p:nvPr/>
        </p:nvSpPr>
        <p:spPr>
          <a:xfrm>
            <a:off x="5270115" y="2115586"/>
            <a:ext cx="159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Phenotype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F8677B1-F114-DD4E-9EC2-294E19A7A99A}"/>
              </a:ext>
            </a:extLst>
          </p:cNvPr>
          <p:cNvSpPr txBox="1"/>
          <p:nvPr/>
        </p:nvSpPr>
        <p:spPr>
          <a:xfrm rot="17690117">
            <a:off x="6513492" y="3302400"/>
            <a:ext cx="1260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DE653D3-AA3B-9749-BE6E-A620822C3C68}"/>
              </a:ext>
            </a:extLst>
          </p:cNvPr>
          <p:cNvSpPr txBox="1"/>
          <p:nvPr/>
        </p:nvSpPr>
        <p:spPr>
          <a:xfrm rot="17690117">
            <a:off x="6155041" y="4021101"/>
            <a:ext cx="1260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22E86A9-3CD3-584F-A7FE-A52231B13014}"/>
              </a:ext>
            </a:extLst>
          </p:cNvPr>
          <p:cNvSpPr txBox="1"/>
          <p:nvPr/>
        </p:nvSpPr>
        <p:spPr>
          <a:xfrm rot="17690117">
            <a:off x="6822444" y="3311985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Derivation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257E721-4349-634D-A921-C1C37E101FAD}"/>
              </a:ext>
            </a:extLst>
          </p:cNvPr>
          <p:cNvSpPr txBox="1"/>
          <p:nvPr/>
        </p:nvSpPr>
        <p:spPr>
          <a:xfrm rot="17690117">
            <a:off x="4769833" y="3263827"/>
            <a:ext cx="1260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Hybrid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6539937-1DE3-B34E-859F-6FE5955A69DA}"/>
              </a:ext>
            </a:extLst>
          </p:cNvPr>
          <p:cNvSpPr txBox="1"/>
          <p:nvPr/>
        </p:nvSpPr>
        <p:spPr>
          <a:xfrm rot="17690117">
            <a:off x="4460855" y="3947520"/>
            <a:ext cx="1260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Inbred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5B708FD-A5BB-E744-B6C3-78DFD7127E54}"/>
              </a:ext>
            </a:extLst>
          </p:cNvPr>
          <p:cNvSpPr txBox="1"/>
          <p:nvPr/>
        </p:nvSpPr>
        <p:spPr>
          <a:xfrm rot="17690117">
            <a:off x="4262332" y="3522334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Generation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7F2C82AC-085F-501A-FD1B-22AD52599EEF}"/>
              </a:ext>
            </a:extLst>
          </p:cNvPr>
          <p:cNvSpPr txBox="1">
            <a:spLocks/>
          </p:cNvSpPr>
          <p:nvPr/>
        </p:nvSpPr>
        <p:spPr>
          <a:xfrm>
            <a:off x="0" y="54673"/>
            <a:ext cx="121920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Three dimensions of data</a:t>
            </a:r>
          </a:p>
        </p:txBody>
      </p:sp>
    </p:spTree>
    <p:extLst>
      <p:ext uri="{BB962C8B-B14F-4D97-AF65-F5344CB8AC3E}">
        <p14:creationId xmlns:p14="http://schemas.microsoft.com/office/powerpoint/2010/main" val="347800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4" grpId="0"/>
      <p:bldP spid="95" grpId="0"/>
      <p:bldP spid="96" grpId="0"/>
      <p:bldP spid="90" grpId="0" animBg="1"/>
      <p:bldP spid="98" grpId="0"/>
      <p:bldP spid="102" grpId="0"/>
      <p:bldP spid="103" grpId="0"/>
      <p:bldP spid="104" grpId="0"/>
      <p:bldP spid="99" grpId="0"/>
      <p:bldP spid="100" grpId="0"/>
      <p:bldP spid="1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7C8667-8083-374B-BE4D-33DA8BBDA031}"/>
              </a:ext>
            </a:extLst>
          </p:cNvPr>
          <p:cNvSpPr txBox="1"/>
          <p:nvPr/>
        </p:nvSpPr>
        <p:spPr>
          <a:xfrm>
            <a:off x="3111148" y="2822522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Source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8DDDA-9CD3-BB4F-A1C0-15F7FE5992F2}"/>
              </a:ext>
            </a:extLst>
          </p:cNvPr>
          <p:cNvSpPr txBox="1"/>
          <p:nvPr/>
        </p:nvSpPr>
        <p:spPr>
          <a:xfrm>
            <a:off x="4639267" y="2834031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EEDE46-0B0F-D249-856B-8194A34CD433}"/>
              </a:ext>
            </a:extLst>
          </p:cNvPr>
          <p:cNvSpPr txBox="1"/>
          <p:nvPr/>
        </p:nvSpPr>
        <p:spPr>
          <a:xfrm>
            <a:off x="6608107" y="2822522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Additive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8D23C-5231-B447-9AA3-78DC2D82FDD5}"/>
              </a:ext>
            </a:extLst>
          </p:cNvPr>
          <p:cNvSpPr txBox="1"/>
          <p:nvPr/>
        </p:nvSpPr>
        <p:spPr>
          <a:xfrm>
            <a:off x="8292747" y="2822522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Dominance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51F51-C3E5-6145-8093-F28526BE9BBE}"/>
              </a:ext>
            </a:extLst>
          </p:cNvPr>
          <p:cNvSpPr txBox="1"/>
          <p:nvPr/>
        </p:nvSpPr>
        <p:spPr>
          <a:xfrm>
            <a:off x="3111148" y="3197607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99B532-155E-F549-B159-1130A03A2F06}"/>
              </a:ext>
            </a:extLst>
          </p:cNvPr>
          <p:cNvSpPr txBox="1"/>
          <p:nvPr/>
        </p:nvSpPr>
        <p:spPr>
          <a:xfrm>
            <a:off x="3111148" y="3535355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ED0CC8-68B5-3149-8AD9-AFA8560DA1A7}"/>
              </a:ext>
            </a:extLst>
          </p:cNvPr>
          <p:cNvSpPr txBox="1"/>
          <p:nvPr/>
        </p:nvSpPr>
        <p:spPr>
          <a:xfrm>
            <a:off x="3111148" y="3848395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03EF37-1FB1-E349-81BC-1117B229278E}"/>
              </a:ext>
            </a:extLst>
          </p:cNvPr>
          <p:cNvSpPr txBox="1"/>
          <p:nvPr/>
        </p:nvSpPr>
        <p:spPr>
          <a:xfrm>
            <a:off x="3111148" y="4161434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9443E22-787E-CB4C-A3A7-14723BC83C0C}"/>
              </a:ext>
            </a:extLst>
          </p:cNvPr>
          <p:cNvCxnSpPr>
            <a:stCxn id="8" idx="3"/>
          </p:cNvCxnSpPr>
          <p:nvPr/>
        </p:nvCxnSpPr>
        <p:spPr>
          <a:xfrm>
            <a:off x="4371538" y="3382273"/>
            <a:ext cx="2005914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FF96A3D-ACC2-3140-9FBC-EB28DB50C6E1}"/>
              </a:ext>
            </a:extLst>
          </p:cNvPr>
          <p:cNvCxnSpPr/>
          <p:nvPr/>
        </p:nvCxnSpPr>
        <p:spPr>
          <a:xfrm>
            <a:off x="4371538" y="4447703"/>
            <a:ext cx="2005914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ash"/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7C8DAAB-4734-A945-AAE4-C341B3A5AB6A}"/>
              </a:ext>
            </a:extLst>
          </p:cNvPr>
          <p:cNvCxnSpPr>
            <a:cxnSpLocks/>
          </p:cNvCxnSpPr>
          <p:nvPr/>
        </p:nvCxnSpPr>
        <p:spPr>
          <a:xfrm>
            <a:off x="6377452" y="3382273"/>
            <a:ext cx="0" cy="106543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7FA3C18-258E-0745-9D5F-12E4B94F9A35}"/>
              </a:ext>
            </a:extLst>
          </p:cNvPr>
          <p:cNvCxnSpPr>
            <a:cxnSpLocks/>
          </p:cNvCxnSpPr>
          <p:nvPr/>
        </p:nvCxnSpPr>
        <p:spPr>
          <a:xfrm flipV="1">
            <a:off x="4371538" y="4287925"/>
            <a:ext cx="1834979" cy="6693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ash"/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14D0EB7-7908-DC45-B34B-493B2B8409D6}"/>
              </a:ext>
            </a:extLst>
          </p:cNvPr>
          <p:cNvCxnSpPr>
            <a:cxnSpLocks/>
          </p:cNvCxnSpPr>
          <p:nvPr/>
        </p:nvCxnSpPr>
        <p:spPr>
          <a:xfrm>
            <a:off x="4350944" y="3634902"/>
            <a:ext cx="1837037" cy="17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7C89DD8-1D9A-2444-983C-26DEC8912CEB}"/>
              </a:ext>
            </a:extLst>
          </p:cNvPr>
          <p:cNvCxnSpPr>
            <a:cxnSpLocks/>
          </p:cNvCxnSpPr>
          <p:nvPr/>
        </p:nvCxnSpPr>
        <p:spPr>
          <a:xfrm>
            <a:off x="4350943" y="3786278"/>
            <a:ext cx="1651687" cy="8576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AB7CBE1-86D4-CB4E-83A6-9CBEDDCFEC3E}"/>
              </a:ext>
            </a:extLst>
          </p:cNvPr>
          <p:cNvCxnSpPr>
            <a:cxnSpLocks/>
          </p:cNvCxnSpPr>
          <p:nvPr/>
        </p:nvCxnSpPr>
        <p:spPr>
          <a:xfrm>
            <a:off x="6187981" y="3618766"/>
            <a:ext cx="0" cy="67585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3646DCB-EF11-694F-8FF1-3A438D0D6F40}"/>
              </a:ext>
            </a:extLst>
          </p:cNvPr>
          <p:cNvCxnSpPr>
            <a:cxnSpLocks/>
          </p:cNvCxnSpPr>
          <p:nvPr/>
        </p:nvCxnSpPr>
        <p:spPr>
          <a:xfrm>
            <a:off x="4344764" y="4035994"/>
            <a:ext cx="1651687" cy="8576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30DF9FF-2820-EB45-9774-2E687AE96F7F}"/>
              </a:ext>
            </a:extLst>
          </p:cNvPr>
          <p:cNvCxnSpPr>
            <a:cxnSpLocks/>
          </p:cNvCxnSpPr>
          <p:nvPr/>
        </p:nvCxnSpPr>
        <p:spPr>
          <a:xfrm>
            <a:off x="5996451" y="3794854"/>
            <a:ext cx="0" cy="249716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F5A4980-F379-8248-B057-E1E3BAAB150E}"/>
              </a:ext>
            </a:extLst>
          </p:cNvPr>
          <p:cNvSpPr txBox="1"/>
          <p:nvPr/>
        </p:nvSpPr>
        <p:spPr>
          <a:xfrm>
            <a:off x="6585453" y="3197607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baseline="-25000" dirty="0"/>
              <a:t>v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CEBB29D-FB25-EA44-8481-011A873EF545}"/>
              </a:ext>
            </a:extLst>
          </p:cNvPr>
          <p:cNvSpPr txBox="1"/>
          <p:nvPr/>
        </p:nvSpPr>
        <p:spPr>
          <a:xfrm>
            <a:off x="6585453" y="3535355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baseline="-25000" dirty="0"/>
              <a:t>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7A0D551-F36F-2844-9856-8AD7538702AB}"/>
              </a:ext>
            </a:extLst>
          </p:cNvPr>
          <p:cNvSpPr txBox="1"/>
          <p:nvPr/>
        </p:nvSpPr>
        <p:spPr>
          <a:xfrm>
            <a:off x="6585453" y="3848395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baseline="-25000" dirty="0"/>
              <a:t>v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AFF8865-390B-2346-892C-4BCABF40C1C7}"/>
              </a:ext>
            </a:extLst>
          </p:cNvPr>
          <p:cNvSpPr txBox="1"/>
          <p:nvPr/>
        </p:nvSpPr>
        <p:spPr>
          <a:xfrm>
            <a:off x="6585453" y="4161434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baseline="-25000" dirty="0"/>
              <a:t>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3925E33-99F5-BB40-B8F0-A4B7A266E83D}"/>
              </a:ext>
            </a:extLst>
          </p:cNvPr>
          <p:cNvSpPr txBox="1"/>
          <p:nvPr/>
        </p:nvSpPr>
        <p:spPr>
          <a:xfrm>
            <a:off x="8292747" y="3197607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</a:t>
            </a:r>
            <a:r>
              <a:rPr lang="en-US" baseline="-25000" dirty="0" err="1"/>
              <a:t>v</a:t>
            </a:r>
            <a:endParaRPr lang="en-US" baseline="-25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8D487B9-F480-7540-9B0A-3A0905FDA12B}"/>
              </a:ext>
            </a:extLst>
          </p:cNvPr>
          <p:cNvSpPr txBox="1"/>
          <p:nvPr/>
        </p:nvSpPr>
        <p:spPr>
          <a:xfrm>
            <a:off x="8292747" y="3535355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1E04171-206C-474E-9AF3-7E7D69189851}"/>
              </a:ext>
            </a:extLst>
          </p:cNvPr>
          <p:cNvSpPr txBox="1"/>
          <p:nvPr/>
        </p:nvSpPr>
        <p:spPr>
          <a:xfrm>
            <a:off x="8292747" y="3848395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</a:t>
            </a:r>
            <a:r>
              <a:rPr lang="en-US" baseline="-25000" dirty="0" err="1"/>
              <a:t>v</a:t>
            </a:r>
            <a:endParaRPr lang="en-US" baseline="-250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1AE011F-EE16-F940-B4A5-E092EE443BF1}"/>
              </a:ext>
            </a:extLst>
          </p:cNvPr>
          <p:cNvSpPr txBox="1"/>
          <p:nvPr/>
        </p:nvSpPr>
        <p:spPr>
          <a:xfrm>
            <a:off x="8292747" y="4161434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T</a:t>
            </a:r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4A279124-CF5F-E84C-A44E-109C6CF604BA}"/>
              </a:ext>
            </a:extLst>
          </p:cNvPr>
          <p:cNvSpPr/>
          <p:nvPr/>
        </p:nvSpPr>
        <p:spPr>
          <a:xfrm>
            <a:off x="3501417" y="3288909"/>
            <a:ext cx="55600" cy="1158793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ket 33">
            <a:extLst>
              <a:ext uri="{FF2B5EF4-FFF2-40B4-BE49-F238E27FC236}">
                <a16:creationId xmlns:a16="http://schemas.microsoft.com/office/drawing/2014/main" id="{E324AB17-6EEB-C840-AD33-E717928C0F65}"/>
              </a:ext>
            </a:extLst>
          </p:cNvPr>
          <p:cNvSpPr/>
          <p:nvPr/>
        </p:nvSpPr>
        <p:spPr>
          <a:xfrm flipH="1">
            <a:off x="3915469" y="3293367"/>
            <a:ext cx="65798" cy="1145758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ket 34">
            <a:extLst>
              <a:ext uri="{FF2B5EF4-FFF2-40B4-BE49-F238E27FC236}">
                <a16:creationId xmlns:a16="http://schemas.microsoft.com/office/drawing/2014/main" id="{E6A891AB-3A49-1346-A9FD-E6AA1A2A9AA1}"/>
              </a:ext>
            </a:extLst>
          </p:cNvPr>
          <p:cNvSpPr/>
          <p:nvPr/>
        </p:nvSpPr>
        <p:spPr>
          <a:xfrm>
            <a:off x="6968521" y="3297486"/>
            <a:ext cx="55600" cy="1158793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ket 35">
            <a:extLst>
              <a:ext uri="{FF2B5EF4-FFF2-40B4-BE49-F238E27FC236}">
                <a16:creationId xmlns:a16="http://schemas.microsoft.com/office/drawing/2014/main" id="{2DE84E5B-C6EA-E54B-BECB-B29D5357CECD}"/>
              </a:ext>
            </a:extLst>
          </p:cNvPr>
          <p:cNvSpPr/>
          <p:nvPr/>
        </p:nvSpPr>
        <p:spPr>
          <a:xfrm flipH="1">
            <a:off x="7382573" y="3301944"/>
            <a:ext cx="65798" cy="1145758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ket 37">
            <a:extLst>
              <a:ext uri="{FF2B5EF4-FFF2-40B4-BE49-F238E27FC236}">
                <a16:creationId xmlns:a16="http://schemas.microsoft.com/office/drawing/2014/main" id="{BADECDD0-6B41-C647-889F-6ADF2FA2EA02}"/>
              </a:ext>
            </a:extLst>
          </p:cNvPr>
          <p:cNvSpPr/>
          <p:nvPr/>
        </p:nvSpPr>
        <p:spPr>
          <a:xfrm>
            <a:off x="8679487" y="3284451"/>
            <a:ext cx="55600" cy="1158793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ket 40">
            <a:extLst>
              <a:ext uri="{FF2B5EF4-FFF2-40B4-BE49-F238E27FC236}">
                <a16:creationId xmlns:a16="http://schemas.microsoft.com/office/drawing/2014/main" id="{A416B001-639E-DE42-BB87-F6469C7978A7}"/>
              </a:ext>
            </a:extLst>
          </p:cNvPr>
          <p:cNvSpPr/>
          <p:nvPr/>
        </p:nvSpPr>
        <p:spPr>
          <a:xfrm flipH="1">
            <a:off x="9093539" y="3288909"/>
            <a:ext cx="65798" cy="1145758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9561CD-EC91-AD4E-A157-C754F76556F3}"/>
              </a:ext>
            </a:extLst>
          </p:cNvPr>
          <p:cNvSpPr txBox="1"/>
          <p:nvPr/>
        </p:nvSpPr>
        <p:spPr>
          <a:xfrm>
            <a:off x="3111148" y="4530766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B3ABDA-F6C9-E34A-9D50-AB2724C6EAAC}"/>
              </a:ext>
            </a:extLst>
          </p:cNvPr>
          <p:cNvSpPr txBox="1"/>
          <p:nvPr/>
        </p:nvSpPr>
        <p:spPr>
          <a:xfrm>
            <a:off x="6585453" y="4530766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  <a:endParaRPr lang="en-US" baseline="-25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1FA7FA-5FB6-F446-B3F0-D5DAA49216A3}"/>
              </a:ext>
            </a:extLst>
          </p:cNvPr>
          <p:cNvSpPr txBox="1"/>
          <p:nvPr/>
        </p:nvSpPr>
        <p:spPr>
          <a:xfrm>
            <a:off x="8292747" y="4530766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endParaRPr lang="en-US" baseline="-25000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EF13A36-7ABE-34E7-43E1-763A36922450}"/>
              </a:ext>
            </a:extLst>
          </p:cNvPr>
          <p:cNvSpPr txBox="1">
            <a:spLocks/>
          </p:cNvSpPr>
          <p:nvPr/>
        </p:nvSpPr>
        <p:spPr>
          <a:xfrm>
            <a:off x="0" y="54673"/>
            <a:ext cx="121920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Phenotype relationship</a:t>
            </a:r>
          </a:p>
        </p:txBody>
      </p:sp>
    </p:spTree>
    <p:extLst>
      <p:ext uri="{BB962C8B-B14F-4D97-AF65-F5344CB8AC3E}">
        <p14:creationId xmlns:p14="http://schemas.microsoft.com/office/powerpoint/2010/main" val="1057089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890C5637-932B-CF41-8193-36B87AD38EAB}"/>
              </a:ext>
            </a:extLst>
          </p:cNvPr>
          <p:cNvSpPr txBox="1"/>
          <p:nvPr/>
        </p:nvSpPr>
        <p:spPr>
          <a:xfrm>
            <a:off x="3133803" y="3268341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AB4393-589C-0E43-96EC-2770EE19E097}"/>
              </a:ext>
            </a:extLst>
          </p:cNvPr>
          <p:cNvSpPr txBox="1"/>
          <p:nvPr/>
        </p:nvSpPr>
        <p:spPr>
          <a:xfrm>
            <a:off x="6608108" y="3268341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Aa</a:t>
            </a:r>
            <a:endParaRPr lang="en-US" baseline="-25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7310F9-41EA-2E4D-8541-ECD2EE2477B5}"/>
              </a:ext>
            </a:extLst>
          </p:cNvPr>
          <p:cNvSpPr txBox="1"/>
          <p:nvPr/>
        </p:nvSpPr>
        <p:spPr>
          <a:xfrm>
            <a:off x="8315402" y="3268341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  <a:endParaRPr lang="en-US" baseline="-25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FFB3BD0-3188-3A42-9963-3C12D9272B55}"/>
              </a:ext>
            </a:extLst>
          </p:cNvPr>
          <p:cNvSpPr txBox="1"/>
          <p:nvPr/>
        </p:nvSpPr>
        <p:spPr>
          <a:xfrm>
            <a:off x="3133803" y="3635267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5F6102E-D12A-C64D-B408-C4BFB6211584}"/>
              </a:ext>
            </a:extLst>
          </p:cNvPr>
          <p:cNvSpPr txBox="1"/>
          <p:nvPr/>
        </p:nvSpPr>
        <p:spPr>
          <a:xfrm>
            <a:off x="6608108" y="3635267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Dd</a:t>
            </a:r>
            <a:endParaRPr lang="en-US" baseline="-25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8FAF2BF-66E1-8E48-9951-B6B1F3709CB9}"/>
              </a:ext>
            </a:extLst>
          </p:cNvPr>
          <p:cNvSpPr txBox="1"/>
          <p:nvPr/>
        </p:nvSpPr>
        <p:spPr>
          <a:xfrm>
            <a:off x="8315402" y="3635267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  <a:endParaRPr lang="en-US" baseline="-250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FB1539F-3BD1-1A45-B237-177B41B97A17}"/>
              </a:ext>
            </a:extLst>
          </p:cNvPr>
          <p:cNvSpPr txBox="1"/>
          <p:nvPr/>
        </p:nvSpPr>
        <p:spPr>
          <a:xfrm>
            <a:off x="4708593" y="3268341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Bb</a:t>
            </a:r>
            <a:endParaRPr lang="en-US" baseline="-250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80C2143-3829-0646-A2EB-314DDC58DAF1}"/>
              </a:ext>
            </a:extLst>
          </p:cNvPr>
          <p:cNvSpPr txBox="1"/>
          <p:nvPr/>
        </p:nvSpPr>
        <p:spPr>
          <a:xfrm>
            <a:off x="4708593" y="3635267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Bb</a:t>
            </a:r>
            <a:endParaRPr lang="en-US" baseline="-250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747A4E7-4F66-EF44-BA0A-A050E198EA05}"/>
              </a:ext>
            </a:extLst>
          </p:cNvPr>
          <p:cNvSpPr txBox="1"/>
          <p:nvPr/>
        </p:nvSpPr>
        <p:spPr>
          <a:xfrm>
            <a:off x="3915470" y="3268341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=</a:t>
            </a:r>
            <a:endParaRPr lang="en-US" baseline="-250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6E801E6-E5EB-5B4E-8CCD-1B67E1713138}"/>
              </a:ext>
            </a:extLst>
          </p:cNvPr>
          <p:cNvSpPr txBox="1"/>
          <p:nvPr/>
        </p:nvSpPr>
        <p:spPr>
          <a:xfrm>
            <a:off x="3915470" y="3635267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=</a:t>
            </a:r>
            <a:endParaRPr lang="en-US" baseline="-2500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24C7702-933C-6A4C-9AD4-A5B568263163}"/>
              </a:ext>
            </a:extLst>
          </p:cNvPr>
          <p:cNvCxnSpPr>
            <a:cxnSpLocks/>
          </p:cNvCxnSpPr>
          <p:nvPr/>
        </p:nvCxnSpPr>
        <p:spPr>
          <a:xfrm flipV="1">
            <a:off x="5279859" y="3015301"/>
            <a:ext cx="0" cy="25153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ash"/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E1B49B8-D478-1449-8D11-5D021F444BA6}"/>
              </a:ext>
            </a:extLst>
          </p:cNvPr>
          <p:cNvCxnSpPr>
            <a:cxnSpLocks/>
          </p:cNvCxnSpPr>
          <p:nvPr/>
        </p:nvCxnSpPr>
        <p:spPr>
          <a:xfrm>
            <a:off x="5269463" y="3025038"/>
            <a:ext cx="1911989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DF2B70E-172D-8C4F-96CA-0668B4C86F65}"/>
              </a:ext>
            </a:extLst>
          </p:cNvPr>
          <p:cNvCxnSpPr>
            <a:cxnSpLocks/>
          </p:cNvCxnSpPr>
          <p:nvPr/>
        </p:nvCxnSpPr>
        <p:spPr>
          <a:xfrm>
            <a:off x="7172214" y="3015301"/>
            <a:ext cx="0" cy="19252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D86B6E1-2A9C-AE42-8332-454918332F75}"/>
              </a:ext>
            </a:extLst>
          </p:cNvPr>
          <p:cNvCxnSpPr>
            <a:cxnSpLocks/>
          </p:cNvCxnSpPr>
          <p:nvPr/>
        </p:nvCxnSpPr>
        <p:spPr>
          <a:xfrm>
            <a:off x="5285749" y="3961671"/>
            <a:ext cx="1198" cy="26335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ash"/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BA29CCF-C897-2742-8636-D5D3E6C3D1DF}"/>
              </a:ext>
            </a:extLst>
          </p:cNvPr>
          <p:cNvCxnSpPr>
            <a:cxnSpLocks/>
          </p:cNvCxnSpPr>
          <p:nvPr/>
        </p:nvCxnSpPr>
        <p:spPr>
          <a:xfrm>
            <a:off x="5278607" y="4202169"/>
            <a:ext cx="1911989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17647D0-21FF-2940-A642-BD0AFC6108B9}"/>
              </a:ext>
            </a:extLst>
          </p:cNvPr>
          <p:cNvCxnSpPr>
            <a:cxnSpLocks/>
          </p:cNvCxnSpPr>
          <p:nvPr/>
        </p:nvCxnSpPr>
        <p:spPr>
          <a:xfrm>
            <a:off x="7181453" y="3997954"/>
            <a:ext cx="0" cy="19507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8D755A4-BA27-0C4D-8DF2-4A9E5F72C5A5}"/>
              </a:ext>
            </a:extLst>
          </p:cNvPr>
          <p:cNvCxnSpPr>
            <a:cxnSpLocks/>
          </p:cNvCxnSpPr>
          <p:nvPr/>
        </p:nvCxnSpPr>
        <p:spPr>
          <a:xfrm flipH="1">
            <a:off x="3320521" y="3816848"/>
            <a:ext cx="280549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9DB40C9-EF76-104D-B51C-240B37405BF0}"/>
              </a:ext>
            </a:extLst>
          </p:cNvPr>
          <p:cNvCxnSpPr>
            <a:cxnSpLocks/>
          </p:cNvCxnSpPr>
          <p:nvPr/>
        </p:nvCxnSpPr>
        <p:spPr>
          <a:xfrm>
            <a:off x="3324707" y="3453007"/>
            <a:ext cx="0" cy="36384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32A5AC8-3C43-9D4E-B46F-48CED4A4098B}"/>
              </a:ext>
            </a:extLst>
          </p:cNvPr>
          <p:cNvCxnSpPr>
            <a:cxnSpLocks/>
          </p:cNvCxnSpPr>
          <p:nvPr/>
        </p:nvCxnSpPr>
        <p:spPr>
          <a:xfrm>
            <a:off x="3335176" y="3451804"/>
            <a:ext cx="221842" cy="42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DEC98AC-78A5-1440-BD81-FBF52B049345}"/>
              </a:ext>
            </a:extLst>
          </p:cNvPr>
          <p:cNvCxnSpPr>
            <a:cxnSpLocks/>
          </p:cNvCxnSpPr>
          <p:nvPr/>
        </p:nvCxnSpPr>
        <p:spPr>
          <a:xfrm>
            <a:off x="9239879" y="3445175"/>
            <a:ext cx="335913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923DC4B-254C-2543-8A3D-384303228DF8}"/>
              </a:ext>
            </a:extLst>
          </p:cNvPr>
          <p:cNvCxnSpPr>
            <a:cxnSpLocks/>
          </p:cNvCxnSpPr>
          <p:nvPr/>
        </p:nvCxnSpPr>
        <p:spPr>
          <a:xfrm>
            <a:off x="9579978" y="3445175"/>
            <a:ext cx="0" cy="36384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6373E00-78D3-954D-AF32-89F04B839D3C}"/>
              </a:ext>
            </a:extLst>
          </p:cNvPr>
          <p:cNvCxnSpPr>
            <a:cxnSpLocks/>
          </p:cNvCxnSpPr>
          <p:nvPr/>
        </p:nvCxnSpPr>
        <p:spPr>
          <a:xfrm>
            <a:off x="9239879" y="3812210"/>
            <a:ext cx="335913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C94A9451-D279-9E43-8B2D-411F5EB18564}"/>
              </a:ext>
            </a:extLst>
          </p:cNvPr>
          <p:cNvSpPr txBox="1"/>
          <p:nvPr/>
        </p:nvSpPr>
        <p:spPr>
          <a:xfrm>
            <a:off x="5655691" y="3265256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  <a:endParaRPr lang="en-US" baseline="-250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808E077-305C-E844-A414-10E04CF504A1}"/>
              </a:ext>
            </a:extLst>
          </p:cNvPr>
          <p:cNvSpPr txBox="1"/>
          <p:nvPr/>
        </p:nvSpPr>
        <p:spPr>
          <a:xfrm>
            <a:off x="5655691" y="3632182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  <a:endParaRPr lang="en-US" baseline="-250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007B18E-5404-0B42-8B28-A579C1ECF04F}"/>
              </a:ext>
            </a:extLst>
          </p:cNvPr>
          <p:cNvSpPr txBox="1"/>
          <p:nvPr/>
        </p:nvSpPr>
        <p:spPr>
          <a:xfrm>
            <a:off x="7498356" y="3278152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  <a:endParaRPr lang="en-US" baseline="-250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72DB9BC-0D39-8D45-942A-C62757190A85}"/>
              </a:ext>
            </a:extLst>
          </p:cNvPr>
          <p:cNvSpPr txBox="1"/>
          <p:nvPr/>
        </p:nvSpPr>
        <p:spPr>
          <a:xfrm>
            <a:off x="7498356" y="3645078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  <a:endParaRPr lang="en-US" baseline="-250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9183E40-DB18-A94D-A943-F19A554D4196}"/>
              </a:ext>
            </a:extLst>
          </p:cNvPr>
          <p:cNvSpPr txBox="1"/>
          <p:nvPr/>
        </p:nvSpPr>
        <p:spPr>
          <a:xfrm>
            <a:off x="2953685" y="4416834"/>
            <a:ext cx="143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Phenotype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70C9A5D-BCF8-B740-A7FC-D68A9A4AFC9B}"/>
              </a:ext>
            </a:extLst>
          </p:cNvPr>
          <p:cNvSpPr txBox="1"/>
          <p:nvPr/>
        </p:nvSpPr>
        <p:spPr>
          <a:xfrm>
            <a:off x="4656752" y="4428343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Covariates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8FD3AB9-4CF2-D147-97E7-E655A45151AA}"/>
              </a:ext>
            </a:extLst>
          </p:cNvPr>
          <p:cNvSpPr txBox="1"/>
          <p:nvPr/>
        </p:nvSpPr>
        <p:spPr>
          <a:xfrm>
            <a:off x="6330897" y="4431746"/>
            <a:ext cx="170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Testing marker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5DDE6C5-DFEC-2748-B42D-1863EB0D63DD}"/>
              </a:ext>
            </a:extLst>
          </p:cNvPr>
          <p:cNvSpPr txBox="1"/>
          <p:nvPr/>
        </p:nvSpPr>
        <p:spPr>
          <a:xfrm>
            <a:off x="8310232" y="4416834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Residual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3CED1D8-8D18-B54E-99A8-CAA35CF8F2EB}"/>
              </a:ext>
            </a:extLst>
          </p:cNvPr>
          <p:cNvSpPr txBox="1"/>
          <p:nvPr/>
        </p:nvSpPr>
        <p:spPr>
          <a:xfrm rot="16200000">
            <a:off x="2110325" y="3639725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BA885-7BAC-65E0-66AE-859F9F2EE220}"/>
              </a:ext>
            </a:extLst>
          </p:cNvPr>
          <p:cNvSpPr txBox="1"/>
          <p:nvPr/>
        </p:nvSpPr>
        <p:spPr>
          <a:xfrm>
            <a:off x="4590847" y="4926768"/>
            <a:ext cx="326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Predicted phenotype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16A0A1-829B-AEC2-E64E-BE9254A06A54}"/>
              </a:ext>
            </a:extLst>
          </p:cNvPr>
          <p:cNvCxnSpPr>
            <a:cxnSpLocks/>
          </p:cNvCxnSpPr>
          <p:nvPr/>
        </p:nvCxnSpPr>
        <p:spPr>
          <a:xfrm>
            <a:off x="4805951" y="4897033"/>
            <a:ext cx="3062547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2">
            <a:extLst>
              <a:ext uri="{FF2B5EF4-FFF2-40B4-BE49-F238E27FC236}">
                <a16:creationId xmlns:a16="http://schemas.microsoft.com/office/drawing/2014/main" id="{D9BA1C08-842A-89AB-9775-802BA5DF6EC2}"/>
              </a:ext>
            </a:extLst>
          </p:cNvPr>
          <p:cNvSpPr txBox="1">
            <a:spLocks/>
          </p:cNvSpPr>
          <p:nvPr/>
        </p:nvSpPr>
        <p:spPr>
          <a:xfrm>
            <a:off x="0" y="54673"/>
            <a:ext cx="121920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Statistical model</a:t>
            </a:r>
          </a:p>
        </p:txBody>
      </p:sp>
    </p:spTree>
    <p:extLst>
      <p:ext uri="{BB962C8B-B14F-4D97-AF65-F5344CB8AC3E}">
        <p14:creationId xmlns:p14="http://schemas.microsoft.com/office/powerpoint/2010/main" val="2792134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7C8667-8083-374B-BE4D-33DA8BBDA031}"/>
              </a:ext>
            </a:extLst>
          </p:cNvPr>
          <p:cNvSpPr txBox="1"/>
          <p:nvPr/>
        </p:nvSpPr>
        <p:spPr>
          <a:xfrm>
            <a:off x="5451392" y="1210699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Source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8DDDA-9CD3-BB4F-A1C0-15F7FE5992F2}"/>
              </a:ext>
            </a:extLst>
          </p:cNvPr>
          <p:cNvSpPr txBox="1"/>
          <p:nvPr/>
        </p:nvSpPr>
        <p:spPr>
          <a:xfrm>
            <a:off x="6979511" y="1222208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EEDE46-0B0F-D249-856B-8194A34CD433}"/>
              </a:ext>
            </a:extLst>
          </p:cNvPr>
          <p:cNvSpPr txBox="1"/>
          <p:nvPr/>
        </p:nvSpPr>
        <p:spPr>
          <a:xfrm>
            <a:off x="8948351" y="1210699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Additive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8D23C-5231-B447-9AA3-78DC2D82FDD5}"/>
              </a:ext>
            </a:extLst>
          </p:cNvPr>
          <p:cNvSpPr txBox="1"/>
          <p:nvPr/>
        </p:nvSpPr>
        <p:spPr>
          <a:xfrm>
            <a:off x="10632991" y="1210699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Dominance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51F51-C3E5-6145-8093-F28526BE9BBE}"/>
              </a:ext>
            </a:extLst>
          </p:cNvPr>
          <p:cNvSpPr txBox="1"/>
          <p:nvPr/>
        </p:nvSpPr>
        <p:spPr>
          <a:xfrm>
            <a:off x="5451392" y="1585784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99B532-155E-F549-B159-1130A03A2F06}"/>
              </a:ext>
            </a:extLst>
          </p:cNvPr>
          <p:cNvSpPr txBox="1"/>
          <p:nvPr/>
        </p:nvSpPr>
        <p:spPr>
          <a:xfrm>
            <a:off x="5451392" y="1923532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ED0CC8-68B5-3149-8AD9-AFA8560DA1A7}"/>
              </a:ext>
            </a:extLst>
          </p:cNvPr>
          <p:cNvSpPr txBox="1"/>
          <p:nvPr/>
        </p:nvSpPr>
        <p:spPr>
          <a:xfrm>
            <a:off x="5451392" y="2236572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03EF37-1FB1-E349-81BC-1117B229278E}"/>
              </a:ext>
            </a:extLst>
          </p:cNvPr>
          <p:cNvSpPr txBox="1"/>
          <p:nvPr/>
        </p:nvSpPr>
        <p:spPr>
          <a:xfrm>
            <a:off x="5451392" y="2549611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9443E22-787E-CB4C-A3A7-14723BC83C0C}"/>
              </a:ext>
            </a:extLst>
          </p:cNvPr>
          <p:cNvCxnSpPr>
            <a:stCxn id="8" idx="3"/>
          </p:cNvCxnSpPr>
          <p:nvPr/>
        </p:nvCxnSpPr>
        <p:spPr>
          <a:xfrm>
            <a:off x="6711782" y="1770450"/>
            <a:ext cx="2005914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FF96A3D-ACC2-3140-9FBC-EB28DB50C6E1}"/>
              </a:ext>
            </a:extLst>
          </p:cNvPr>
          <p:cNvCxnSpPr/>
          <p:nvPr/>
        </p:nvCxnSpPr>
        <p:spPr>
          <a:xfrm>
            <a:off x="6711782" y="2835880"/>
            <a:ext cx="2005914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ash"/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7C8DAAB-4734-A945-AAE4-C341B3A5AB6A}"/>
              </a:ext>
            </a:extLst>
          </p:cNvPr>
          <p:cNvCxnSpPr>
            <a:cxnSpLocks/>
          </p:cNvCxnSpPr>
          <p:nvPr/>
        </p:nvCxnSpPr>
        <p:spPr>
          <a:xfrm>
            <a:off x="8717696" y="1770450"/>
            <a:ext cx="0" cy="106543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7FA3C18-258E-0745-9D5F-12E4B94F9A35}"/>
              </a:ext>
            </a:extLst>
          </p:cNvPr>
          <p:cNvCxnSpPr>
            <a:cxnSpLocks/>
          </p:cNvCxnSpPr>
          <p:nvPr/>
        </p:nvCxnSpPr>
        <p:spPr>
          <a:xfrm flipV="1">
            <a:off x="6711782" y="2676102"/>
            <a:ext cx="1834979" cy="6693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ash"/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14D0EB7-7908-DC45-B34B-493B2B8409D6}"/>
              </a:ext>
            </a:extLst>
          </p:cNvPr>
          <p:cNvCxnSpPr>
            <a:cxnSpLocks/>
          </p:cNvCxnSpPr>
          <p:nvPr/>
        </p:nvCxnSpPr>
        <p:spPr>
          <a:xfrm>
            <a:off x="6691188" y="2023079"/>
            <a:ext cx="1837037" cy="17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7C89DD8-1D9A-2444-983C-26DEC8912CEB}"/>
              </a:ext>
            </a:extLst>
          </p:cNvPr>
          <p:cNvCxnSpPr>
            <a:cxnSpLocks/>
          </p:cNvCxnSpPr>
          <p:nvPr/>
        </p:nvCxnSpPr>
        <p:spPr>
          <a:xfrm>
            <a:off x="6691187" y="2174455"/>
            <a:ext cx="1651687" cy="8576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AB7CBE1-86D4-CB4E-83A6-9CBEDDCFEC3E}"/>
              </a:ext>
            </a:extLst>
          </p:cNvPr>
          <p:cNvCxnSpPr>
            <a:cxnSpLocks/>
          </p:cNvCxnSpPr>
          <p:nvPr/>
        </p:nvCxnSpPr>
        <p:spPr>
          <a:xfrm>
            <a:off x="8528225" y="2006943"/>
            <a:ext cx="0" cy="67585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3646DCB-EF11-694F-8FF1-3A438D0D6F40}"/>
              </a:ext>
            </a:extLst>
          </p:cNvPr>
          <p:cNvCxnSpPr>
            <a:cxnSpLocks/>
          </p:cNvCxnSpPr>
          <p:nvPr/>
        </p:nvCxnSpPr>
        <p:spPr>
          <a:xfrm>
            <a:off x="6685008" y="2424171"/>
            <a:ext cx="1651687" cy="8576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30DF9FF-2820-EB45-9774-2E687AE96F7F}"/>
              </a:ext>
            </a:extLst>
          </p:cNvPr>
          <p:cNvCxnSpPr>
            <a:cxnSpLocks/>
          </p:cNvCxnSpPr>
          <p:nvPr/>
        </p:nvCxnSpPr>
        <p:spPr>
          <a:xfrm>
            <a:off x="8336695" y="2183031"/>
            <a:ext cx="0" cy="249716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F5A4980-F379-8248-B057-E1E3BAAB150E}"/>
              </a:ext>
            </a:extLst>
          </p:cNvPr>
          <p:cNvSpPr txBox="1"/>
          <p:nvPr/>
        </p:nvSpPr>
        <p:spPr>
          <a:xfrm>
            <a:off x="8925697" y="1585784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baseline="-25000" dirty="0"/>
              <a:t>v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CEBB29D-FB25-EA44-8481-011A873EF545}"/>
              </a:ext>
            </a:extLst>
          </p:cNvPr>
          <p:cNvSpPr txBox="1"/>
          <p:nvPr/>
        </p:nvSpPr>
        <p:spPr>
          <a:xfrm>
            <a:off x="8925697" y="1923532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baseline="-25000" dirty="0"/>
              <a:t>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7A0D551-F36F-2844-9856-8AD7538702AB}"/>
              </a:ext>
            </a:extLst>
          </p:cNvPr>
          <p:cNvSpPr txBox="1"/>
          <p:nvPr/>
        </p:nvSpPr>
        <p:spPr>
          <a:xfrm>
            <a:off x="8925697" y="2236572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baseline="-25000" dirty="0"/>
              <a:t>v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AFF8865-390B-2346-892C-4BCABF40C1C7}"/>
              </a:ext>
            </a:extLst>
          </p:cNvPr>
          <p:cNvSpPr txBox="1"/>
          <p:nvPr/>
        </p:nvSpPr>
        <p:spPr>
          <a:xfrm>
            <a:off x="8925697" y="2549611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baseline="-25000" dirty="0"/>
              <a:t>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3925E33-99F5-BB40-B8F0-A4B7A266E83D}"/>
              </a:ext>
            </a:extLst>
          </p:cNvPr>
          <p:cNvSpPr txBox="1"/>
          <p:nvPr/>
        </p:nvSpPr>
        <p:spPr>
          <a:xfrm>
            <a:off x="10632991" y="1585784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</a:t>
            </a:r>
            <a:r>
              <a:rPr lang="en-US" baseline="-25000" dirty="0" err="1"/>
              <a:t>v</a:t>
            </a:r>
            <a:endParaRPr lang="en-US" baseline="-25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8D487B9-F480-7540-9B0A-3A0905FDA12B}"/>
              </a:ext>
            </a:extLst>
          </p:cNvPr>
          <p:cNvSpPr txBox="1"/>
          <p:nvPr/>
        </p:nvSpPr>
        <p:spPr>
          <a:xfrm>
            <a:off x="10632991" y="1923532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1E04171-206C-474E-9AF3-7E7D69189851}"/>
              </a:ext>
            </a:extLst>
          </p:cNvPr>
          <p:cNvSpPr txBox="1"/>
          <p:nvPr/>
        </p:nvSpPr>
        <p:spPr>
          <a:xfrm>
            <a:off x="10632991" y="2236572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</a:t>
            </a:r>
            <a:r>
              <a:rPr lang="en-US" baseline="-25000" dirty="0" err="1"/>
              <a:t>v</a:t>
            </a:r>
            <a:endParaRPr lang="en-US" baseline="-250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1AE011F-EE16-F940-B4A5-E092EE443BF1}"/>
              </a:ext>
            </a:extLst>
          </p:cNvPr>
          <p:cNvSpPr txBox="1"/>
          <p:nvPr/>
        </p:nvSpPr>
        <p:spPr>
          <a:xfrm>
            <a:off x="10632991" y="2549611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T</a:t>
            </a:r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4A279124-CF5F-E84C-A44E-109C6CF604BA}"/>
              </a:ext>
            </a:extLst>
          </p:cNvPr>
          <p:cNvSpPr/>
          <p:nvPr/>
        </p:nvSpPr>
        <p:spPr>
          <a:xfrm>
            <a:off x="5841661" y="1677086"/>
            <a:ext cx="55600" cy="1158793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ket 33">
            <a:extLst>
              <a:ext uri="{FF2B5EF4-FFF2-40B4-BE49-F238E27FC236}">
                <a16:creationId xmlns:a16="http://schemas.microsoft.com/office/drawing/2014/main" id="{E324AB17-6EEB-C840-AD33-E717928C0F65}"/>
              </a:ext>
            </a:extLst>
          </p:cNvPr>
          <p:cNvSpPr/>
          <p:nvPr/>
        </p:nvSpPr>
        <p:spPr>
          <a:xfrm flipH="1">
            <a:off x="6255713" y="1681544"/>
            <a:ext cx="65798" cy="1145758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ket 34">
            <a:extLst>
              <a:ext uri="{FF2B5EF4-FFF2-40B4-BE49-F238E27FC236}">
                <a16:creationId xmlns:a16="http://schemas.microsoft.com/office/drawing/2014/main" id="{E6A891AB-3A49-1346-A9FD-E6AA1A2A9AA1}"/>
              </a:ext>
            </a:extLst>
          </p:cNvPr>
          <p:cNvSpPr/>
          <p:nvPr/>
        </p:nvSpPr>
        <p:spPr>
          <a:xfrm>
            <a:off x="9308765" y="1685663"/>
            <a:ext cx="55600" cy="1158793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ket 35">
            <a:extLst>
              <a:ext uri="{FF2B5EF4-FFF2-40B4-BE49-F238E27FC236}">
                <a16:creationId xmlns:a16="http://schemas.microsoft.com/office/drawing/2014/main" id="{2DE84E5B-C6EA-E54B-BECB-B29D5357CECD}"/>
              </a:ext>
            </a:extLst>
          </p:cNvPr>
          <p:cNvSpPr/>
          <p:nvPr/>
        </p:nvSpPr>
        <p:spPr>
          <a:xfrm flipH="1">
            <a:off x="9722817" y="1690121"/>
            <a:ext cx="65798" cy="1145758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ket 37">
            <a:extLst>
              <a:ext uri="{FF2B5EF4-FFF2-40B4-BE49-F238E27FC236}">
                <a16:creationId xmlns:a16="http://schemas.microsoft.com/office/drawing/2014/main" id="{BADECDD0-6B41-C647-889F-6ADF2FA2EA02}"/>
              </a:ext>
            </a:extLst>
          </p:cNvPr>
          <p:cNvSpPr/>
          <p:nvPr/>
        </p:nvSpPr>
        <p:spPr>
          <a:xfrm>
            <a:off x="11019731" y="1672628"/>
            <a:ext cx="55600" cy="1158793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ket 40">
            <a:extLst>
              <a:ext uri="{FF2B5EF4-FFF2-40B4-BE49-F238E27FC236}">
                <a16:creationId xmlns:a16="http://schemas.microsoft.com/office/drawing/2014/main" id="{A416B001-639E-DE42-BB87-F6469C7978A7}"/>
              </a:ext>
            </a:extLst>
          </p:cNvPr>
          <p:cNvSpPr/>
          <p:nvPr/>
        </p:nvSpPr>
        <p:spPr>
          <a:xfrm flipH="1">
            <a:off x="11433783" y="1677086"/>
            <a:ext cx="65798" cy="1145758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9561CD-EC91-AD4E-A157-C754F76556F3}"/>
              </a:ext>
            </a:extLst>
          </p:cNvPr>
          <p:cNvSpPr txBox="1"/>
          <p:nvPr/>
        </p:nvSpPr>
        <p:spPr>
          <a:xfrm>
            <a:off x="5451392" y="2918943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B3ABDA-F6C9-E34A-9D50-AB2724C6EAAC}"/>
              </a:ext>
            </a:extLst>
          </p:cNvPr>
          <p:cNvSpPr txBox="1"/>
          <p:nvPr/>
        </p:nvSpPr>
        <p:spPr>
          <a:xfrm>
            <a:off x="8925697" y="2918943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  <a:endParaRPr lang="en-US" baseline="-25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1FA7FA-5FB6-F446-B3F0-D5DAA49216A3}"/>
              </a:ext>
            </a:extLst>
          </p:cNvPr>
          <p:cNvSpPr txBox="1"/>
          <p:nvPr/>
        </p:nvSpPr>
        <p:spPr>
          <a:xfrm>
            <a:off x="10632991" y="2918943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endParaRPr lang="en-US" baseline="-25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90C5637-932B-CF41-8193-36B87AD38EAB}"/>
              </a:ext>
            </a:extLst>
          </p:cNvPr>
          <p:cNvSpPr txBox="1"/>
          <p:nvPr/>
        </p:nvSpPr>
        <p:spPr>
          <a:xfrm>
            <a:off x="5474046" y="3888273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AB4393-589C-0E43-96EC-2770EE19E097}"/>
              </a:ext>
            </a:extLst>
          </p:cNvPr>
          <p:cNvSpPr txBox="1"/>
          <p:nvPr/>
        </p:nvSpPr>
        <p:spPr>
          <a:xfrm>
            <a:off x="8948351" y="3888273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Aa</a:t>
            </a:r>
            <a:endParaRPr lang="en-US" baseline="-25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7310F9-41EA-2E4D-8541-ECD2EE2477B5}"/>
              </a:ext>
            </a:extLst>
          </p:cNvPr>
          <p:cNvSpPr txBox="1"/>
          <p:nvPr/>
        </p:nvSpPr>
        <p:spPr>
          <a:xfrm>
            <a:off x="10655645" y="3888273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  <a:endParaRPr lang="en-US" baseline="-25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FFB3BD0-3188-3A42-9963-3C12D9272B55}"/>
              </a:ext>
            </a:extLst>
          </p:cNvPr>
          <p:cNvSpPr txBox="1"/>
          <p:nvPr/>
        </p:nvSpPr>
        <p:spPr>
          <a:xfrm>
            <a:off x="5474046" y="4255199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5F6102E-D12A-C64D-B408-C4BFB6211584}"/>
              </a:ext>
            </a:extLst>
          </p:cNvPr>
          <p:cNvSpPr txBox="1"/>
          <p:nvPr/>
        </p:nvSpPr>
        <p:spPr>
          <a:xfrm>
            <a:off x="8948351" y="4255199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Dd</a:t>
            </a:r>
            <a:endParaRPr lang="en-US" baseline="-25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8FAF2BF-66E1-8E48-9951-B6B1F3709CB9}"/>
              </a:ext>
            </a:extLst>
          </p:cNvPr>
          <p:cNvSpPr txBox="1"/>
          <p:nvPr/>
        </p:nvSpPr>
        <p:spPr>
          <a:xfrm>
            <a:off x="10655645" y="4255199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  <a:endParaRPr lang="en-US" baseline="-250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FB1539F-3BD1-1A45-B237-177B41B97A17}"/>
              </a:ext>
            </a:extLst>
          </p:cNvPr>
          <p:cNvSpPr txBox="1"/>
          <p:nvPr/>
        </p:nvSpPr>
        <p:spPr>
          <a:xfrm>
            <a:off x="7048836" y="3888273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Bb</a:t>
            </a:r>
            <a:endParaRPr lang="en-US" baseline="-250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80C2143-3829-0646-A2EB-314DDC58DAF1}"/>
              </a:ext>
            </a:extLst>
          </p:cNvPr>
          <p:cNvSpPr txBox="1"/>
          <p:nvPr/>
        </p:nvSpPr>
        <p:spPr>
          <a:xfrm>
            <a:off x="7048836" y="4255199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Bb</a:t>
            </a:r>
            <a:endParaRPr lang="en-US" baseline="-250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747A4E7-4F66-EF44-BA0A-A050E198EA05}"/>
              </a:ext>
            </a:extLst>
          </p:cNvPr>
          <p:cNvSpPr txBox="1"/>
          <p:nvPr/>
        </p:nvSpPr>
        <p:spPr>
          <a:xfrm>
            <a:off x="6255713" y="3888273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=</a:t>
            </a:r>
            <a:endParaRPr lang="en-US" baseline="-250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6E801E6-E5EB-5B4E-8CCD-1B67E1713138}"/>
              </a:ext>
            </a:extLst>
          </p:cNvPr>
          <p:cNvSpPr txBox="1"/>
          <p:nvPr/>
        </p:nvSpPr>
        <p:spPr>
          <a:xfrm>
            <a:off x="6255713" y="4255199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=</a:t>
            </a:r>
            <a:endParaRPr lang="en-US" baseline="-2500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24C7702-933C-6A4C-9AD4-A5B568263163}"/>
              </a:ext>
            </a:extLst>
          </p:cNvPr>
          <p:cNvCxnSpPr>
            <a:cxnSpLocks/>
          </p:cNvCxnSpPr>
          <p:nvPr/>
        </p:nvCxnSpPr>
        <p:spPr>
          <a:xfrm flipV="1">
            <a:off x="7620102" y="3635233"/>
            <a:ext cx="0" cy="25153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ash"/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E1B49B8-D478-1449-8D11-5D021F444BA6}"/>
              </a:ext>
            </a:extLst>
          </p:cNvPr>
          <p:cNvCxnSpPr>
            <a:cxnSpLocks/>
          </p:cNvCxnSpPr>
          <p:nvPr/>
        </p:nvCxnSpPr>
        <p:spPr>
          <a:xfrm>
            <a:off x="7609706" y="3644970"/>
            <a:ext cx="1911989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DF2B70E-172D-8C4F-96CA-0668B4C86F65}"/>
              </a:ext>
            </a:extLst>
          </p:cNvPr>
          <p:cNvCxnSpPr>
            <a:cxnSpLocks/>
          </p:cNvCxnSpPr>
          <p:nvPr/>
        </p:nvCxnSpPr>
        <p:spPr>
          <a:xfrm>
            <a:off x="9512457" y="3635233"/>
            <a:ext cx="0" cy="19252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D86B6E1-2A9C-AE42-8332-454918332F75}"/>
              </a:ext>
            </a:extLst>
          </p:cNvPr>
          <p:cNvCxnSpPr>
            <a:cxnSpLocks/>
          </p:cNvCxnSpPr>
          <p:nvPr/>
        </p:nvCxnSpPr>
        <p:spPr>
          <a:xfrm>
            <a:off x="7625992" y="4581603"/>
            <a:ext cx="1198" cy="26335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ash"/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BA29CCF-C897-2742-8636-D5D3E6C3D1DF}"/>
              </a:ext>
            </a:extLst>
          </p:cNvPr>
          <p:cNvCxnSpPr>
            <a:cxnSpLocks/>
          </p:cNvCxnSpPr>
          <p:nvPr/>
        </p:nvCxnSpPr>
        <p:spPr>
          <a:xfrm>
            <a:off x="7618850" y="4822101"/>
            <a:ext cx="1911989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17647D0-21FF-2940-A642-BD0AFC6108B9}"/>
              </a:ext>
            </a:extLst>
          </p:cNvPr>
          <p:cNvCxnSpPr>
            <a:cxnSpLocks/>
          </p:cNvCxnSpPr>
          <p:nvPr/>
        </p:nvCxnSpPr>
        <p:spPr>
          <a:xfrm>
            <a:off x="9521696" y="4617886"/>
            <a:ext cx="0" cy="19507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8D755A4-BA27-0C4D-8DF2-4A9E5F72C5A5}"/>
              </a:ext>
            </a:extLst>
          </p:cNvPr>
          <p:cNvCxnSpPr>
            <a:cxnSpLocks/>
          </p:cNvCxnSpPr>
          <p:nvPr/>
        </p:nvCxnSpPr>
        <p:spPr>
          <a:xfrm flipH="1">
            <a:off x="5660764" y="4436780"/>
            <a:ext cx="280549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9DB40C9-EF76-104D-B51C-240B37405BF0}"/>
              </a:ext>
            </a:extLst>
          </p:cNvPr>
          <p:cNvCxnSpPr>
            <a:cxnSpLocks/>
          </p:cNvCxnSpPr>
          <p:nvPr/>
        </p:nvCxnSpPr>
        <p:spPr>
          <a:xfrm>
            <a:off x="5664950" y="4072939"/>
            <a:ext cx="0" cy="36384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32A5AC8-3C43-9D4E-B46F-48CED4A4098B}"/>
              </a:ext>
            </a:extLst>
          </p:cNvPr>
          <p:cNvCxnSpPr>
            <a:cxnSpLocks/>
          </p:cNvCxnSpPr>
          <p:nvPr/>
        </p:nvCxnSpPr>
        <p:spPr>
          <a:xfrm>
            <a:off x="5675419" y="4071736"/>
            <a:ext cx="221842" cy="42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DEC98AC-78A5-1440-BD81-FBF52B049345}"/>
              </a:ext>
            </a:extLst>
          </p:cNvPr>
          <p:cNvCxnSpPr>
            <a:cxnSpLocks/>
          </p:cNvCxnSpPr>
          <p:nvPr/>
        </p:nvCxnSpPr>
        <p:spPr>
          <a:xfrm>
            <a:off x="11580122" y="4065107"/>
            <a:ext cx="335913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923DC4B-254C-2543-8A3D-384303228DF8}"/>
              </a:ext>
            </a:extLst>
          </p:cNvPr>
          <p:cNvCxnSpPr>
            <a:cxnSpLocks/>
          </p:cNvCxnSpPr>
          <p:nvPr/>
        </p:nvCxnSpPr>
        <p:spPr>
          <a:xfrm>
            <a:off x="11920221" y="4065107"/>
            <a:ext cx="0" cy="36384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6373E00-78D3-954D-AF32-89F04B839D3C}"/>
              </a:ext>
            </a:extLst>
          </p:cNvPr>
          <p:cNvCxnSpPr>
            <a:cxnSpLocks/>
          </p:cNvCxnSpPr>
          <p:nvPr/>
        </p:nvCxnSpPr>
        <p:spPr>
          <a:xfrm>
            <a:off x="11580122" y="4432142"/>
            <a:ext cx="335913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C94A9451-D279-9E43-8B2D-411F5EB18564}"/>
              </a:ext>
            </a:extLst>
          </p:cNvPr>
          <p:cNvSpPr txBox="1"/>
          <p:nvPr/>
        </p:nvSpPr>
        <p:spPr>
          <a:xfrm>
            <a:off x="7995934" y="3885188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  <a:endParaRPr lang="en-US" baseline="-250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808E077-305C-E844-A414-10E04CF504A1}"/>
              </a:ext>
            </a:extLst>
          </p:cNvPr>
          <p:cNvSpPr txBox="1"/>
          <p:nvPr/>
        </p:nvSpPr>
        <p:spPr>
          <a:xfrm>
            <a:off x="7995934" y="4252114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  <a:endParaRPr lang="en-US" baseline="-250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007B18E-5404-0B42-8B28-A579C1ECF04F}"/>
              </a:ext>
            </a:extLst>
          </p:cNvPr>
          <p:cNvSpPr txBox="1"/>
          <p:nvPr/>
        </p:nvSpPr>
        <p:spPr>
          <a:xfrm>
            <a:off x="9838599" y="3898084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  <a:endParaRPr lang="en-US" baseline="-250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72DB9BC-0D39-8D45-942A-C62757190A85}"/>
              </a:ext>
            </a:extLst>
          </p:cNvPr>
          <p:cNvSpPr txBox="1"/>
          <p:nvPr/>
        </p:nvSpPr>
        <p:spPr>
          <a:xfrm>
            <a:off x="9838599" y="4265010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  <a:endParaRPr lang="en-US" baseline="-250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9183E40-DB18-A94D-A943-F19A554D4196}"/>
              </a:ext>
            </a:extLst>
          </p:cNvPr>
          <p:cNvSpPr txBox="1"/>
          <p:nvPr/>
        </p:nvSpPr>
        <p:spPr>
          <a:xfrm>
            <a:off x="5293928" y="5036766"/>
            <a:ext cx="143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Phenotype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70C9A5D-BCF8-B740-A7FC-D68A9A4AFC9B}"/>
              </a:ext>
            </a:extLst>
          </p:cNvPr>
          <p:cNvSpPr txBox="1"/>
          <p:nvPr/>
        </p:nvSpPr>
        <p:spPr>
          <a:xfrm>
            <a:off x="6996995" y="5048275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Covariates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8FD3AB9-4CF2-D147-97E7-E655A45151AA}"/>
              </a:ext>
            </a:extLst>
          </p:cNvPr>
          <p:cNvSpPr txBox="1"/>
          <p:nvPr/>
        </p:nvSpPr>
        <p:spPr>
          <a:xfrm>
            <a:off x="8671140" y="5051678"/>
            <a:ext cx="170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Testing marker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5DDE6C5-DFEC-2748-B42D-1863EB0D63DD}"/>
              </a:ext>
            </a:extLst>
          </p:cNvPr>
          <p:cNvSpPr txBox="1"/>
          <p:nvPr/>
        </p:nvSpPr>
        <p:spPr>
          <a:xfrm>
            <a:off x="10650475" y="5036766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Residual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E4545D2-ADBC-F247-A75F-0262E11DACE2}"/>
              </a:ext>
            </a:extLst>
          </p:cNvPr>
          <p:cNvSpPr txBox="1"/>
          <p:nvPr/>
        </p:nvSpPr>
        <p:spPr>
          <a:xfrm rot="16200000">
            <a:off x="4371369" y="1968164"/>
            <a:ext cx="142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Relationship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3CED1D8-8D18-B54E-99A8-CAA35CF8F2EB}"/>
              </a:ext>
            </a:extLst>
          </p:cNvPr>
          <p:cNvSpPr txBox="1"/>
          <p:nvPr/>
        </p:nvSpPr>
        <p:spPr>
          <a:xfrm rot="16200000">
            <a:off x="4450568" y="4259657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Model</a:t>
            </a: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C867A741-B80B-884F-95DD-5E2C2B6316EE}"/>
              </a:ext>
            </a:extLst>
          </p:cNvPr>
          <p:cNvSpPr/>
          <p:nvPr/>
        </p:nvSpPr>
        <p:spPr>
          <a:xfrm>
            <a:off x="1488457" y="3058824"/>
            <a:ext cx="2813254" cy="1467701"/>
          </a:xfrm>
          <a:prstGeom prst="parallelogram">
            <a:avLst>
              <a:gd name="adj" fmla="val 4857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F1946F5-F814-7845-A1D6-A564C15F73A0}"/>
              </a:ext>
            </a:extLst>
          </p:cNvPr>
          <p:cNvSpPr txBox="1"/>
          <p:nvPr/>
        </p:nvSpPr>
        <p:spPr>
          <a:xfrm>
            <a:off x="1959004" y="5034547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Effects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B774680-37CE-114E-A638-8B79D168035C}"/>
              </a:ext>
            </a:extLst>
          </p:cNvPr>
          <p:cNvSpPr txBox="1"/>
          <p:nvPr/>
        </p:nvSpPr>
        <p:spPr>
          <a:xfrm>
            <a:off x="1294879" y="4579384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Additive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C633F22-5C4C-4E4A-8983-00570DA2F46D}"/>
              </a:ext>
            </a:extLst>
          </p:cNvPr>
          <p:cNvSpPr txBox="1"/>
          <p:nvPr/>
        </p:nvSpPr>
        <p:spPr>
          <a:xfrm>
            <a:off x="2441217" y="4579384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Dominant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CDD7EBB-B334-4442-B5EB-FD89C6836A88}"/>
              </a:ext>
            </a:extLst>
          </p:cNvPr>
          <p:cNvSpPr txBox="1"/>
          <p:nvPr/>
        </p:nvSpPr>
        <p:spPr>
          <a:xfrm rot="17690117">
            <a:off x="3260117" y="3358366"/>
            <a:ext cx="1260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8EE83BF-7B2F-6F43-9A66-DA765A6CBD73}"/>
              </a:ext>
            </a:extLst>
          </p:cNvPr>
          <p:cNvSpPr txBox="1"/>
          <p:nvPr/>
        </p:nvSpPr>
        <p:spPr>
          <a:xfrm rot="17690117">
            <a:off x="2901666" y="4077067"/>
            <a:ext cx="1260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V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917F0D3-BABA-BF42-8580-34A90DFDE9CC}"/>
              </a:ext>
            </a:extLst>
          </p:cNvPr>
          <p:cNvSpPr txBox="1"/>
          <p:nvPr/>
        </p:nvSpPr>
        <p:spPr>
          <a:xfrm rot="17690117">
            <a:off x="3374547" y="3688643"/>
            <a:ext cx="145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Observation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58745DF-161C-AE43-8BF0-2FAF20EE9CE5}"/>
              </a:ext>
            </a:extLst>
          </p:cNvPr>
          <p:cNvCxnSpPr>
            <a:cxnSpLocks/>
          </p:cNvCxnSpPr>
          <p:nvPr/>
        </p:nvCxnSpPr>
        <p:spPr>
          <a:xfrm flipV="1">
            <a:off x="2898961" y="2432747"/>
            <a:ext cx="0" cy="1279776"/>
          </a:xfrm>
          <a:prstGeom prst="straightConnector1">
            <a:avLst/>
          </a:prstGeom>
          <a:ln w="127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Parallelogram 89">
            <a:extLst>
              <a:ext uri="{FF2B5EF4-FFF2-40B4-BE49-F238E27FC236}">
                <a16:creationId xmlns:a16="http://schemas.microsoft.com/office/drawing/2014/main" id="{AC2113D8-7395-0A40-8C4E-A6C945861760}"/>
              </a:ext>
            </a:extLst>
          </p:cNvPr>
          <p:cNvSpPr/>
          <p:nvPr/>
        </p:nvSpPr>
        <p:spPr>
          <a:xfrm>
            <a:off x="1488457" y="2129326"/>
            <a:ext cx="2813254" cy="1467701"/>
          </a:xfrm>
          <a:prstGeom prst="parallelogram">
            <a:avLst>
              <a:gd name="adj" fmla="val 48574"/>
            </a:avLst>
          </a:prstGeom>
          <a:solidFill>
            <a:schemeClr val="accent2">
              <a:lumMod val="60000"/>
              <a:lumOff val="40000"/>
              <a:alpha val="91338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E5CB31-AFAB-6D40-B1D0-D58233DCEBD5}"/>
              </a:ext>
            </a:extLst>
          </p:cNvPr>
          <p:cNvCxnSpPr>
            <a:cxnSpLocks/>
          </p:cNvCxnSpPr>
          <p:nvPr/>
        </p:nvCxnSpPr>
        <p:spPr>
          <a:xfrm flipV="1">
            <a:off x="2896573" y="1681544"/>
            <a:ext cx="950" cy="112275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043AF1BA-8805-234E-9323-F3FEB6B09D9F}"/>
              </a:ext>
            </a:extLst>
          </p:cNvPr>
          <p:cNvSpPr txBox="1"/>
          <p:nvPr/>
        </p:nvSpPr>
        <p:spPr>
          <a:xfrm>
            <a:off x="2069199" y="1201186"/>
            <a:ext cx="159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Phenotype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F8677B1-F114-DD4E-9EC2-294E19A7A99A}"/>
              </a:ext>
            </a:extLst>
          </p:cNvPr>
          <p:cNvSpPr txBox="1"/>
          <p:nvPr/>
        </p:nvSpPr>
        <p:spPr>
          <a:xfrm rot="17690117">
            <a:off x="3312576" y="2388000"/>
            <a:ext cx="1260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DE653D3-AA3B-9749-BE6E-A620822C3C68}"/>
              </a:ext>
            </a:extLst>
          </p:cNvPr>
          <p:cNvSpPr txBox="1"/>
          <p:nvPr/>
        </p:nvSpPr>
        <p:spPr>
          <a:xfrm rot="17690117">
            <a:off x="2954125" y="3106701"/>
            <a:ext cx="1260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22E86A9-3CD3-584F-A7FE-A52231B13014}"/>
              </a:ext>
            </a:extLst>
          </p:cNvPr>
          <p:cNvSpPr txBox="1"/>
          <p:nvPr/>
        </p:nvSpPr>
        <p:spPr>
          <a:xfrm rot="17690117">
            <a:off x="3621528" y="2397585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Derivation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E69B128-EF09-D341-A69D-81936653D411}"/>
              </a:ext>
            </a:extLst>
          </p:cNvPr>
          <p:cNvSpPr txBox="1"/>
          <p:nvPr/>
        </p:nvSpPr>
        <p:spPr>
          <a:xfrm rot="16200000">
            <a:off x="458007" y="3103608"/>
            <a:ext cx="105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Data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257E721-4349-634D-A921-C1C37E101FAD}"/>
              </a:ext>
            </a:extLst>
          </p:cNvPr>
          <p:cNvSpPr txBox="1"/>
          <p:nvPr/>
        </p:nvSpPr>
        <p:spPr>
          <a:xfrm rot="17690117">
            <a:off x="1568917" y="2349427"/>
            <a:ext cx="1260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Hybrid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6539937-1DE3-B34E-859F-6FE5955A69DA}"/>
              </a:ext>
            </a:extLst>
          </p:cNvPr>
          <p:cNvSpPr txBox="1"/>
          <p:nvPr/>
        </p:nvSpPr>
        <p:spPr>
          <a:xfrm rot="17690117">
            <a:off x="1259939" y="3033120"/>
            <a:ext cx="1260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Inbred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5B708FD-A5BB-E744-B6C3-78DFD7127E54}"/>
              </a:ext>
            </a:extLst>
          </p:cNvPr>
          <p:cNvSpPr txBox="1"/>
          <p:nvPr/>
        </p:nvSpPr>
        <p:spPr>
          <a:xfrm rot="17690117">
            <a:off x="1061416" y="2607934"/>
            <a:ext cx="12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Generation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BA885-7BAC-65E0-66AE-859F9F2EE220}"/>
              </a:ext>
            </a:extLst>
          </p:cNvPr>
          <p:cNvSpPr txBox="1"/>
          <p:nvPr/>
        </p:nvSpPr>
        <p:spPr>
          <a:xfrm>
            <a:off x="6931090" y="5546700"/>
            <a:ext cx="326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Predicted phenotype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16A0A1-829B-AEC2-E64E-BE9254A06A54}"/>
              </a:ext>
            </a:extLst>
          </p:cNvPr>
          <p:cNvCxnSpPr>
            <a:cxnSpLocks/>
          </p:cNvCxnSpPr>
          <p:nvPr/>
        </p:nvCxnSpPr>
        <p:spPr>
          <a:xfrm>
            <a:off x="7146194" y="5516965"/>
            <a:ext cx="3062547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A89862-9EEF-9AD2-63F3-CB7781A248AE}"/>
              </a:ext>
            </a:extLst>
          </p:cNvPr>
          <p:cNvCxnSpPr>
            <a:cxnSpLocks/>
          </p:cNvCxnSpPr>
          <p:nvPr/>
        </p:nvCxnSpPr>
        <p:spPr>
          <a:xfrm>
            <a:off x="4860239" y="3445747"/>
            <a:ext cx="7059982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03B7BE-A9DC-8CEA-5916-24DF7C53F352}"/>
              </a:ext>
            </a:extLst>
          </p:cNvPr>
          <p:cNvCxnSpPr>
            <a:cxnSpLocks/>
          </p:cNvCxnSpPr>
          <p:nvPr/>
        </p:nvCxnSpPr>
        <p:spPr>
          <a:xfrm flipV="1">
            <a:off x="4860239" y="1222208"/>
            <a:ext cx="0" cy="450915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91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FA504-4D2B-4475-B98C-DF48C651E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False positives</a:t>
            </a:r>
          </a:p>
          <a:p>
            <a:r>
              <a:rPr lang="en-US" sz="3600" dirty="0"/>
              <a:t>BLINK adaptation to abnormal data</a:t>
            </a:r>
          </a:p>
          <a:p>
            <a:r>
              <a:rPr lang="en-US" sz="3600" dirty="0"/>
              <a:t>Incorporation of GWAS into GS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531DE32-293B-4405-5427-33B213641934}"/>
              </a:ext>
            </a:extLst>
          </p:cNvPr>
          <p:cNvSpPr txBox="1">
            <a:spLocks/>
          </p:cNvSpPr>
          <p:nvPr/>
        </p:nvSpPr>
        <p:spPr>
          <a:xfrm>
            <a:off x="2146682" y="54673"/>
            <a:ext cx="7898635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0020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. 2">
            <a:extLst>
              <a:ext uri="{FF2B5EF4-FFF2-40B4-BE49-F238E27FC236}">
                <a16:creationId xmlns:a16="http://schemas.microsoft.com/office/drawing/2014/main" id="{CC47A4B7-ADB7-F16B-5D2E-D3C784564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0"/>
            <a:ext cx="11215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864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FA504-4D2B-4475-B98C-DF48C651E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Filter markers by GO terms</a:t>
            </a:r>
          </a:p>
          <a:p>
            <a:r>
              <a:rPr lang="en-US" sz="3600" dirty="0"/>
              <a:t>Fit as fixed effect</a:t>
            </a:r>
          </a:p>
          <a:p>
            <a:r>
              <a:rPr lang="en-US" sz="3600" dirty="0"/>
              <a:t>Weight kinship by GWAS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531DE32-293B-4405-5427-33B213641934}"/>
              </a:ext>
            </a:extLst>
          </p:cNvPr>
          <p:cNvSpPr txBox="1">
            <a:spLocks/>
          </p:cNvSpPr>
          <p:nvPr/>
        </p:nvSpPr>
        <p:spPr>
          <a:xfrm>
            <a:off x="0" y="54673"/>
            <a:ext cx="121920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Incorporation of Prior information into GS</a:t>
            </a:r>
          </a:p>
        </p:txBody>
      </p:sp>
    </p:spTree>
    <p:extLst>
      <p:ext uri="{BB962C8B-B14F-4D97-AF65-F5344CB8AC3E}">
        <p14:creationId xmlns:p14="http://schemas.microsoft.com/office/powerpoint/2010/main" val="4196378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EB6FAAF1-8A26-8DF1-169F-DDED8FBF2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161" y="0"/>
            <a:ext cx="4123839" cy="68580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2932293-5D27-86B0-EDC4-0C12ECD7A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77597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93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text on a blue and white background&#10;&#10;Description automatically generated">
            <a:extLst>
              <a:ext uri="{FF2B5EF4-FFF2-40B4-BE49-F238E27FC236}">
                <a16:creationId xmlns:a16="http://schemas.microsoft.com/office/drawing/2014/main" id="{7A4FD945-1091-0DF9-C292-55670B016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867641"/>
            <a:ext cx="7493000" cy="3086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19A413-629C-472A-9B68-1AC133BEF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81" y="4428836"/>
            <a:ext cx="10682237" cy="15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74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36938A7-CFD3-9201-9D89-43069B77C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3213287"/>
          </a:xfrm>
          <a:prstGeom prst="rect">
            <a:avLst/>
          </a:prstGeom>
        </p:spPr>
      </p:pic>
      <p:pic>
        <p:nvPicPr>
          <p:cNvPr id="8" name="Picture 7" descr="A text on a page&#10;&#10;Description automatically generated">
            <a:extLst>
              <a:ext uri="{FF2B5EF4-FFF2-40B4-BE49-F238E27FC236}">
                <a16:creationId xmlns:a16="http://schemas.microsoft.com/office/drawing/2014/main" id="{82E06E4B-0335-9C68-B955-05805E4A8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57" y="3429000"/>
            <a:ext cx="11739886" cy="321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46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FA504-4D2B-4475-B98C-DF48C651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8533"/>
            <a:ext cx="10515600" cy="3598430"/>
          </a:xfrm>
        </p:spPr>
        <p:txBody>
          <a:bodyPr>
            <a:normAutofit/>
          </a:bodyPr>
          <a:lstStyle/>
          <a:p>
            <a:r>
              <a:rPr lang="en-US" sz="3600" dirty="0"/>
              <a:t>Unclear experiment design</a:t>
            </a:r>
          </a:p>
          <a:p>
            <a:r>
              <a:rPr lang="en-US" sz="3600" dirty="0"/>
              <a:t>Too good to be true</a:t>
            </a:r>
          </a:p>
          <a:p>
            <a:r>
              <a:rPr lang="en-US" sz="3600" dirty="0"/>
              <a:t>Artifact of improvement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531DE32-293B-4405-5427-33B213641934}"/>
              </a:ext>
            </a:extLst>
          </p:cNvPr>
          <p:cNvSpPr txBox="1">
            <a:spLocks/>
          </p:cNvSpPr>
          <p:nvPr/>
        </p:nvSpPr>
        <p:spPr>
          <a:xfrm>
            <a:off x="0" y="54673"/>
            <a:ext cx="121920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Muddy Water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97A456-D954-89F7-2816-A70625ED3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890" y="1825625"/>
            <a:ext cx="4245764" cy="359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48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79A894-C975-475D-D87F-7E6B806D7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993"/>
            <a:ext cx="12188952" cy="47548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A5E604-545C-6046-836B-CBFD3FE27072}"/>
              </a:ext>
            </a:extLst>
          </p:cNvPr>
          <p:cNvSpPr txBox="1"/>
          <p:nvPr/>
        </p:nvSpPr>
        <p:spPr>
          <a:xfrm>
            <a:off x="0" y="5805815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enomic selection accuracy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increased to almost 2-fold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 each level of cross validation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the GWAS-derived SNPs were incorporated into the genomic selection model.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51A38A-8C1E-5C72-F20F-AC8267249BB2}"/>
              </a:ext>
            </a:extLst>
          </p:cNvPr>
          <p:cNvSpPr txBox="1"/>
          <p:nvPr/>
        </p:nvSpPr>
        <p:spPr>
          <a:xfrm>
            <a:off x="189308" y="127663"/>
            <a:ext cx="11783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Ravelombola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W. S. 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Genome-wide association study and genomic selection for tolerance of soybean biomass to soybean cyst nematode infestation.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PLoS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One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(2020).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97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51A38A-8C1E-5C72-F20F-AC8267249BB2}"/>
              </a:ext>
            </a:extLst>
          </p:cNvPr>
          <p:cNvSpPr txBox="1"/>
          <p:nvPr/>
        </p:nvSpPr>
        <p:spPr>
          <a:xfrm>
            <a:off x="6337300" y="1239837"/>
            <a:ext cx="55971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Medina, C. A., Kaur, H., Ray, I. &amp; Yu, L. X. Strategies to increase prediction accuracy in genomic selection of complex traits in alfalfa (Medicago sativa l.). Cells vol. 10 Preprint at https://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doi.org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/10.3390/cells10123372 (2021).</a:t>
            </a:r>
            <a:endParaRPr lang="en-US" dirty="0"/>
          </a:p>
        </p:txBody>
      </p:sp>
      <p:pic>
        <p:nvPicPr>
          <p:cNvPr id="4" name="Picture 3" descr="A table of numbers and lines&#10;&#10;Description automatically generated">
            <a:extLst>
              <a:ext uri="{FF2B5EF4-FFF2-40B4-BE49-F238E27FC236}">
                <a16:creationId xmlns:a16="http://schemas.microsoft.com/office/drawing/2014/main" id="{F4388631-50EC-16C7-F7D3-F6E9F93A5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9837"/>
            <a:ext cx="6337300" cy="4749800"/>
          </a:xfrm>
          <a:prstGeom prst="rect">
            <a:avLst/>
          </a:prstGeom>
        </p:spPr>
      </p:pic>
      <p:pic>
        <p:nvPicPr>
          <p:cNvPr id="6" name="Picture 5" descr="A text on a page&#10;&#10;Description automatically generated">
            <a:extLst>
              <a:ext uri="{FF2B5EF4-FFF2-40B4-BE49-F238E27FC236}">
                <a16:creationId xmlns:a16="http://schemas.microsoft.com/office/drawing/2014/main" id="{F2E18730-456D-4615-9AFF-3AC5CD2A7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300" y="4286250"/>
            <a:ext cx="5732552" cy="17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31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33D15D-212D-7FF5-E33D-68D8F45D2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87887"/>
            <a:ext cx="7772400" cy="2684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3C8692-ABB3-DB6A-9498-9878A6C7DA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98" b="-1"/>
          <a:stretch/>
        </p:blipFill>
        <p:spPr>
          <a:xfrm>
            <a:off x="1564759" y="3685308"/>
            <a:ext cx="9465858" cy="218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97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>
            <a:extLst>
              <a:ext uri="{FF2B5EF4-FFF2-40B4-BE49-F238E27FC236}">
                <a16:creationId xmlns:a16="http://schemas.microsoft.com/office/drawing/2014/main" id="{8B22CA1F-6CF5-F34D-BE2D-E215C407FC7F}"/>
              </a:ext>
            </a:extLst>
          </p:cNvPr>
          <p:cNvSpPr/>
          <p:nvPr/>
        </p:nvSpPr>
        <p:spPr>
          <a:xfrm>
            <a:off x="3831183" y="3497690"/>
            <a:ext cx="1030014" cy="75850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B141D-7DC6-7A4D-BF64-D74A1126A641}"/>
              </a:ext>
            </a:extLst>
          </p:cNvPr>
          <p:cNvSpPr txBox="1"/>
          <p:nvPr/>
        </p:nvSpPr>
        <p:spPr>
          <a:xfrm>
            <a:off x="3551843" y="3670888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testing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2" name="Can 1">
            <a:extLst>
              <a:ext uri="{FF2B5EF4-FFF2-40B4-BE49-F238E27FC236}">
                <a16:creationId xmlns:a16="http://schemas.microsoft.com/office/drawing/2014/main" id="{5026829A-37EA-2D4F-B5B2-49CADC9F1959}"/>
              </a:ext>
            </a:extLst>
          </p:cNvPr>
          <p:cNvSpPr/>
          <p:nvPr/>
        </p:nvSpPr>
        <p:spPr>
          <a:xfrm>
            <a:off x="1767379" y="2341553"/>
            <a:ext cx="1030014" cy="18182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>
            <a:extLst>
              <a:ext uri="{FF2B5EF4-FFF2-40B4-BE49-F238E27FC236}">
                <a16:creationId xmlns:a16="http://schemas.microsoft.com/office/drawing/2014/main" id="{0BF4822E-1029-F14B-96F9-798939629592}"/>
              </a:ext>
            </a:extLst>
          </p:cNvPr>
          <p:cNvSpPr/>
          <p:nvPr/>
        </p:nvSpPr>
        <p:spPr>
          <a:xfrm>
            <a:off x="3816912" y="2349160"/>
            <a:ext cx="1030014" cy="116259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B9540-6B59-9348-8CB0-015EC2FC22B7}"/>
              </a:ext>
            </a:extLst>
          </p:cNvPr>
          <p:cNvSpPr txBox="1"/>
          <p:nvPr/>
        </p:nvSpPr>
        <p:spPr>
          <a:xfrm>
            <a:off x="1517872" y="3041847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Entire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D3A438-E3B4-9B49-B46D-CCF30FC0DAA8}"/>
              </a:ext>
            </a:extLst>
          </p:cNvPr>
          <p:cNvSpPr txBox="1"/>
          <p:nvPr/>
        </p:nvSpPr>
        <p:spPr>
          <a:xfrm>
            <a:off x="3568422" y="2674984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training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CFCA5D47-6596-7A42-B013-12E11E3748A4}"/>
              </a:ext>
            </a:extLst>
          </p:cNvPr>
          <p:cNvSpPr/>
          <p:nvPr/>
        </p:nvSpPr>
        <p:spPr>
          <a:xfrm>
            <a:off x="9711016" y="2822179"/>
            <a:ext cx="1765738" cy="804443"/>
          </a:xfrm>
          <a:prstGeom prst="cloud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D67DA8-4C61-B44D-BFBE-14DF7B89DCB2}"/>
              </a:ext>
            </a:extLst>
          </p:cNvPr>
          <p:cNvSpPr txBox="1"/>
          <p:nvPr/>
        </p:nvSpPr>
        <p:spPr>
          <a:xfrm>
            <a:off x="9807793" y="2967371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Associated SNPs and effects</a:t>
            </a:r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E728EA01-3C35-D944-B94B-96C1EA7F7137}"/>
              </a:ext>
            </a:extLst>
          </p:cNvPr>
          <p:cNvSpPr/>
          <p:nvPr/>
        </p:nvSpPr>
        <p:spPr>
          <a:xfrm>
            <a:off x="7186202" y="2492969"/>
            <a:ext cx="987971" cy="406099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GWAS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AA0B20-E9E2-5645-9D62-AFF098187739}"/>
              </a:ext>
            </a:extLst>
          </p:cNvPr>
          <p:cNvCxnSpPr/>
          <p:nvPr/>
        </p:nvCxnSpPr>
        <p:spPr>
          <a:xfrm flipV="1">
            <a:off x="2996349" y="2883288"/>
            <a:ext cx="635875" cy="1681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D1B454-1221-0E48-A38B-F4C135EA33B7}"/>
              </a:ext>
            </a:extLst>
          </p:cNvPr>
          <p:cNvCxnSpPr>
            <a:cxnSpLocks/>
          </p:cNvCxnSpPr>
          <p:nvPr/>
        </p:nvCxnSpPr>
        <p:spPr>
          <a:xfrm>
            <a:off x="3006118" y="3331059"/>
            <a:ext cx="626106" cy="1666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99569A-F24E-5745-A05B-EC3C89A2D9D3}"/>
              </a:ext>
            </a:extLst>
          </p:cNvPr>
          <p:cNvCxnSpPr>
            <a:cxnSpLocks/>
          </p:cNvCxnSpPr>
          <p:nvPr/>
        </p:nvCxnSpPr>
        <p:spPr>
          <a:xfrm>
            <a:off x="5063511" y="2626982"/>
            <a:ext cx="185993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0B27D2-E9B4-764C-8A28-C0AB50F66042}"/>
              </a:ext>
            </a:extLst>
          </p:cNvPr>
          <p:cNvCxnSpPr>
            <a:cxnSpLocks/>
          </p:cNvCxnSpPr>
          <p:nvPr/>
        </p:nvCxnSpPr>
        <p:spPr>
          <a:xfrm flipV="1">
            <a:off x="5054492" y="2825452"/>
            <a:ext cx="1868954" cy="4327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19101C3-5836-8C4B-B4DA-B80115596BB0}"/>
              </a:ext>
            </a:extLst>
          </p:cNvPr>
          <p:cNvSpPr txBox="1"/>
          <p:nvPr/>
        </p:nvSpPr>
        <p:spPr>
          <a:xfrm rot="20663764">
            <a:off x="5363735" y="3087462"/>
            <a:ext cx="987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9F8313-DD54-D642-8045-E0ED6B4F8D92}"/>
              </a:ext>
            </a:extLst>
          </p:cNvPr>
          <p:cNvSpPr txBox="1"/>
          <p:nvPr/>
        </p:nvSpPr>
        <p:spPr>
          <a:xfrm>
            <a:off x="5196949" y="2270610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Observation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29A03B2-F8A7-3C49-B6BC-660BFE935ED0}"/>
              </a:ext>
            </a:extLst>
          </p:cNvPr>
          <p:cNvCxnSpPr>
            <a:cxnSpLocks/>
          </p:cNvCxnSpPr>
          <p:nvPr/>
        </p:nvCxnSpPr>
        <p:spPr>
          <a:xfrm>
            <a:off x="5054492" y="3842659"/>
            <a:ext cx="153155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8E4A87B-93D3-404E-9597-D01805D14274}"/>
              </a:ext>
            </a:extLst>
          </p:cNvPr>
          <p:cNvSpPr txBox="1"/>
          <p:nvPr/>
        </p:nvSpPr>
        <p:spPr>
          <a:xfrm>
            <a:off x="5241190" y="3528513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SNPs</a:t>
            </a: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7DE5C0D2-7F7D-5B4D-9DF6-22447C1CE9DF}"/>
              </a:ext>
            </a:extLst>
          </p:cNvPr>
          <p:cNvSpPr/>
          <p:nvPr/>
        </p:nvSpPr>
        <p:spPr>
          <a:xfrm>
            <a:off x="6844370" y="3554574"/>
            <a:ext cx="1671637" cy="55383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7EFFE2D-32EF-1E48-9E68-0A82D60B84D0}"/>
              </a:ext>
            </a:extLst>
          </p:cNvPr>
          <p:cNvCxnSpPr>
            <a:cxnSpLocks/>
          </p:cNvCxnSpPr>
          <p:nvPr/>
        </p:nvCxnSpPr>
        <p:spPr>
          <a:xfrm flipH="1">
            <a:off x="8569218" y="3305925"/>
            <a:ext cx="1028368" cy="5228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395524A-6A14-A349-90FC-327403B1564E}"/>
              </a:ext>
            </a:extLst>
          </p:cNvPr>
          <p:cNvCxnSpPr>
            <a:cxnSpLocks/>
          </p:cNvCxnSpPr>
          <p:nvPr/>
        </p:nvCxnSpPr>
        <p:spPr>
          <a:xfrm>
            <a:off x="8335303" y="2674984"/>
            <a:ext cx="1262283" cy="4217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1C197F1-22CA-7042-AE29-5309BCC3D933}"/>
              </a:ext>
            </a:extLst>
          </p:cNvPr>
          <p:cNvSpPr txBox="1"/>
          <p:nvPr/>
        </p:nvSpPr>
        <p:spPr>
          <a:xfrm>
            <a:off x="7029625" y="3708687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Prediction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2B049F9-A7E0-794F-87D0-F979323B89BF}"/>
              </a:ext>
            </a:extLst>
          </p:cNvPr>
          <p:cNvCxnSpPr>
            <a:cxnSpLocks/>
          </p:cNvCxnSpPr>
          <p:nvPr/>
        </p:nvCxnSpPr>
        <p:spPr>
          <a:xfrm>
            <a:off x="5061178" y="3996507"/>
            <a:ext cx="1425962" cy="6734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A6A04BA-0433-4A4E-93C5-9740010DB5CD}"/>
              </a:ext>
            </a:extLst>
          </p:cNvPr>
          <p:cNvSpPr txBox="1"/>
          <p:nvPr/>
        </p:nvSpPr>
        <p:spPr>
          <a:xfrm rot="1478841">
            <a:off x="4998292" y="4277071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Observation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3B3FAB6-D943-364A-9E8D-986CC5797863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7610960" y="4108404"/>
            <a:ext cx="0" cy="5003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8F86D3FC-5C57-594B-830B-C8041BF8A0C9}"/>
              </a:ext>
            </a:extLst>
          </p:cNvPr>
          <p:cNvSpPr/>
          <p:nvPr/>
        </p:nvSpPr>
        <p:spPr>
          <a:xfrm>
            <a:off x="6641219" y="4669921"/>
            <a:ext cx="1908806" cy="520899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rgbClr val="6E6E6E"/>
              </a:gs>
              <a:gs pos="100000">
                <a:schemeClr val="tx1"/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7775D24-C3F2-8B4A-981D-341941086FA5}"/>
              </a:ext>
            </a:extLst>
          </p:cNvPr>
          <p:cNvSpPr txBox="1"/>
          <p:nvPr/>
        </p:nvSpPr>
        <p:spPr>
          <a:xfrm rot="16200000">
            <a:off x="457399" y="3155261"/>
            <a:ext cx="155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Valid procedure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AC53A38-5BDC-514B-8225-DEEE20E9F7A9}"/>
              </a:ext>
            </a:extLst>
          </p:cNvPr>
          <p:cNvSpPr txBox="1"/>
          <p:nvPr/>
        </p:nvSpPr>
        <p:spPr>
          <a:xfrm>
            <a:off x="6632032" y="4751817"/>
            <a:ext cx="190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Accuracy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FD206BC3-9565-AC41-85F0-B3A85BAF1121}"/>
              </a:ext>
            </a:extLst>
          </p:cNvPr>
          <p:cNvSpPr/>
          <p:nvPr/>
        </p:nvSpPr>
        <p:spPr>
          <a:xfrm>
            <a:off x="2894170" y="2492683"/>
            <a:ext cx="871887" cy="139586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BC5A7AF-CDD1-7249-AEDE-CCBF7A99130D}"/>
              </a:ext>
            </a:extLst>
          </p:cNvPr>
          <p:cNvSpPr txBox="1"/>
          <p:nvPr/>
        </p:nvSpPr>
        <p:spPr>
          <a:xfrm>
            <a:off x="2848236" y="3898870"/>
            <a:ext cx="96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Restart</a:t>
            </a:r>
          </a:p>
          <a:p>
            <a:pPr algn="ctr"/>
            <a:r>
              <a:rPr lang="en-US" sz="1600" dirty="0"/>
              <a:t>here</a:t>
            </a:r>
          </a:p>
        </p:txBody>
      </p:sp>
      <p:sp>
        <p:nvSpPr>
          <p:cNvPr id="93" name="Title 2">
            <a:extLst>
              <a:ext uri="{FF2B5EF4-FFF2-40B4-BE49-F238E27FC236}">
                <a16:creationId xmlns:a16="http://schemas.microsoft.com/office/drawing/2014/main" id="{28962C31-6D56-2843-8CD7-2285CD963613}"/>
              </a:ext>
            </a:extLst>
          </p:cNvPr>
          <p:cNvSpPr txBox="1">
            <a:spLocks/>
          </p:cNvSpPr>
          <p:nvPr/>
        </p:nvSpPr>
        <p:spPr>
          <a:xfrm>
            <a:off x="1981200" y="3436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Valid procedure</a:t>
            </a:r>
          </a:p>
        </p:txBody>
      </p:sp>
    </p:spTree>
    <p:extLst>
      <p:ext uri="{BB962C8B-B14F-4D97-AF65-F5344CB8AC3E}">
        <p14:creationId xmlns:p14="http://schemas.microsoft.com/office/powerpoint/2010/main" val="227946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  <p:bldP spid="41" grpId="0"/>
      <p:bldP spid="43" grpId="0"/>
      <p:bldP spid="57" grpId="0" animBg="1"/>
      <p:bldP spid="114" grpId="0"/>
      <p:bldP spid="116" grpId="0" animBg="1"/>
      <p:bldP spid="1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FA504-4D2B-4475-B98C-DF48C651E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Type I error: 5% or 1%</a:t>
            </a:r>
          </a:p>
          <a:p>
            <a:r>
              <a:rPr lang="en-US" sz="3600" dirty="0"/>
              <a:t>Small sample size</a:t>
            </a:r>
          </a:p>
          <a:p>
            <a:r>
              <a:rPr lang="en-US" sz="3600" dirty="0"/>
              <a:t>Rare allele</a:t>
            </a:r>
          </a:p>
          <a:p>
            <a:r>
              <a:rPr lang="en-US" sz="3600" dirty="0"/>
              <a:t>Phenotypic outliers</a:t>
            </a:r>
          </a:p>
          <a:p>
            <a:r>
              <a:rPr lang="en-US" sz="3600" dirty="0"/>
              <a:t>Genotypic outliers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531DE32-293B-4405-5427-33B213641934}"/>
              </a:ext>
            </a:extLst>
          </p:cNvPr>
          <p:cNvSpPr txBox="1">
            <a:spLocks/>
          </p:cNvSpPr>
          <p:nvPr/>
        </p:nvSpPr>
        <p:spPr>
          <a:xfrm>
            <a:off x="2146682" y="54673"/>
            <a:ext cx="7898635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4065923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loud 111">
            <a:extLst>
              <a:ext uri="{FF2B5EF4-FFF2-40B4-BE49-F238E27FC236}">
                <a16:creationId xmlns:a16="http://schemas.microsoft.com/office/drawing/2014/main" id="{4DED1A27-53FF-E44D-9ED3-C9BD4DAD83F8}"/>
              </a:ext>
            </a:extLst>
          </p:cNvPr>
          <p:cNvSpPr/>
          <p:nvPr/>
        </p:nvSpPr>
        <p:spPr>
          <a:xfrm>
            <a:off x="9718899" y="3155902"/>
            <a:ext cx="1765738" cy="444227"/>
          </a:xfrm>
          <a:prstGeom prst="cloud">
            <a:avLst/>
          </a:prstGeom>
          <a:gradFill>
            <a:gsLst>
              <a:gs pos="61000">
                <a:schemeClr val="bg1"/>
              </a:gs>
              <a:gs pos="23000">
                <a:srgbClr val="FF8B8B"/>
              </a:gs>
              <a:gs pos="99000">
                <a:schemeClr val="bg1"/>
              </a:gs>
              <a:gs pos="0">
                <a:srgbClr val="FF00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an 63">
            <a:extLst>
              <a:ext uri="{FF2B5EF4-FFF2-40B4-BE49-F238E27FC236}">
                <a16:creationId xmlns:a16="http://schemas.microsoft.com/office/drawing/2014/main" id="{DA90C1A9-ED63-684B-9F00-F003186E0C47}"/>
              </a:ext>
            </a:extLst>
          </p:cNvPr>
          <p:cNvSpPr/>
          <p:nvPr/>
        </p:nvSpPr>
        <p:spPr>
          <a:xfrm>
            <a:off x="3840465" y="3900107"/>
            <a:ext cx="1030014" cy="83514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C5F47D7-7A3F-244D-9997-B20DA6EB726C}"/>
              </a:ext>
            </a:extLst>
          </p:cNvPr>
          <p:cNvSpPr txBox="1"/>
          <p:nvPr/>
        </p:nvSpPr>
        <p:spPr>
          <a:xfrm>
            <a:off x="3548748" y="4102172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testing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66" name="Can 65">
            <a:extLst>
              <a:ext uri="{FF2B5EF4-FFF2-40B4-BE49-F238E27FC236}">
                <a16:creationId xmlns:a16="http://schemas.microsoft.com/office/drawing/2014/main" id="{E447496D-4EFC-3F46-9DB3-4A1F856427AF}"/>
              </a:ext>
            </a:extLst>
          </p:cNvPr>
          <p:cNvSpPr/>
          <p:nvPr/>
        </p:nvSpPr>
        <p:spPr>
          <a:xfrm>
            <a:off x="1775262" y="2315713"/>
            <a:ext cx="1030014" cy="18182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an 66">
            <a:extLst>
              <a:ext uri="{FF2B5EF4-FFF2-40B4-BE49-F238E27FC236}">
                <a16:creationId xmlns:a16="http://schemas.microsoft.com/office/drawing/2014/main" id="{FF6FEDCE-D445-734A-A900-BEAA08BA87D3}"/>
              </a:ext>
            </a:extLst>
          </p:cNvPr>
          <p:cNvSpPr/>
          <p:nvPr/>
        </p:nvSpPr>
        <p:spPr>
          <a:xfrm>
            <a:off x="3824795" y="2725507"/>
            <a:ext cx="1030014" cy="119250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395453E-FE61-7E44-A0F2-D401AAB46CD7}"/>
              </a:ext>
            </a:extLst>
          </p:cNvPr>
          <p:cNvSpPr txBox="1"/>
          <p:nvPr/>
        </p:nvSpPr>
        <p:spPr>
          <a:xfrm>
            <a:off x="1525755" y="3016007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Entire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4DECFA-F8C1-5443-A8DE-BEFB07F8FA8A}"/>
              </a:ext>
            </a:extLst>
          </p:cNvPr>
          <p:cNvSpPr txBox="1"/>
          <p:nvPr/>
        </p:nvSpPr>
        <p:spPr>
          <a:xfrm>
            <a:off x="3576305" y="3095020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training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70" name="Cloud 69">
            <a:extLst>
              <a:ext uri="{FF2B5EF4-FFF2-40B4-BE49-F238E27FC236}">
                <a16:creationId xmlns:a16="http://schemas.microsoft.com/office/drawing/2014/main" id="{D43D8F13-638A-3F48-BA02-331A7880E78D}"/>
              </a:ext>
            </a:extLst>
          </p:cNvPr>
          <p:cNvSpPr/>
          <p:nvPr/>
        </p:nvSpPr>
        <p:spPr>
          <a:xfrm>
            <a:off x="9718899" y="2317362"/>
            <a:ext cx="1765738" cy="444227"/>
          </a:xfrm>
          <a:prstGeom prst="cloud">
            <a:avLst/>
          </a:prstGeom>
          <a:solidFill>
            <a:srgbClr val="FF0000">
              <a:alpha val="6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AE6B103-005C-6749-BDB7-8D27A3BE0DA7}"/>
              </a:ext>
            </a:extLst>
          </p:cNvPr>
          <p:cNvSpPr txBox="1"/>
          <p:nvPr/>
        </p:nvSpPr>
        <p:spPr>
          <a:xfrm>
            <a:off x="9815676" y="2368193"/>
            <a:ext cx="1555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Associated SNPs</a:t>
            </a:r>
          </a:p>
        </p:txBody>
      </p:sp>
      <p:sp>
        <p:nvSpPr>
          <p:cNvPr id="72" name="Plaque 71">
            <a:extLst>
              <a:ext uri="{FF2B5EF4-FFF2-40B4-BE49-F238E27FC236}">
                <a16:creationId xmlns:a16="http://schemas.microsoft.com/office/drawing/2014/main" id="{F8C9B7E7-18BD-7541-A6A6-D857D5DFAA76}"/>
              </a:ext>
            </a:extLst>
          </p:cNvPr>
          <p:cNvSpPr/>
          <p:nvPr/>
        </p:nvSpPr>
        <p:spPr>
          <a:xfrm>
            <a:off x="7169560" y="2394846"/>
            <a:ext cx="987971" cy="406099"/>
          </a:xfrm>
          <a:prstGeom prst="plaque">
            <a:avLst/>
          </a:prstGeom>
          <a:solidFill>
            <a:srgbClr val="FF0000">
              <a:alpha val="5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GWAS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CF0813E-45B8-C244-810B-10858602139F}"/>
              </a:ext>
            </a:extLst>
          </p:cNvPr>
          <p:cNvCxnSpPr/>
          <p:nvPr/>
        </p:nvCxnSpPr>
        <p:spPr>
          <a:xfrm flipV="1">
            <a:off x="2992162" y="3056693"/>
            <a:ext cx="635875" cy="1681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64C1601-B75A-994B-A7FB-3292E6ECF448}"/>
              </a:ext>
            </a:extLst>
          </p:cNvPr>
          <p:cNvCxnSpPr>
            <a:cxnSpLocks/>
          </p:cNvCxnSpPr>
          <p:nvPr/>
        </p:nvCxnSpPr>
        <p:spPr>
          <a:xfrm>
            <a:off x="3010319" y="3708522"/>
            <a:ext cx="626106" cy="1666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54AC21B-41FB-984D-BE20-0B6F264706BF}"/>
              </a:ext>
            </a:extLst>
          </p:cNvPr>
          <p:cNvCxnSpPr>
            <a:cxnSpLocks/>
          </p:cNvCxnSpPr>
          <p:nvPr/>
        </p:nvCxnSpPr>
        <p:spPr>
          <a:xfrm>
            <a:off x="3004232" y="2601142"/>
            <a:ext cx="3927097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5180A4C-0DD9-7E4D-9651-F38F355C0A71}"/>
              </a:ext>
            </a:extLst>
          </p:cNvPr>
          <p:cNvCxnSpPr>
            <a:cxnSpLocks/>
          </p:cNvCxnSpPr>
          <p:nvPr/>
        </p:nvCxnSpPr>
        <p:spPr>
          <a:xfrm>
            <a:off x="4967780" y="3342551"/>
            <a:ext cx="4637689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7D442F6-6D76-904B-8A46-E0C1B367C034}"/>
              </a:ext>
            </a:extLst>
          </p:cNvPr>
          <p:cNvSpPr txBox="1"/>
          <p:nvPr/>
        </p:nvSpPr>
        <p:spPr>
          <a:xfrm>
            <a:off x="6873468" y="2994918"/>
            <a:ext cx="1492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Observations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4EB70C1-71F6-3A4B-99E8-470E9963F7B0}"/>
              </a:ext>
            </a:extLst>
          </p:cNvPr>
          <p:cNvSpPr txBox="1"/>
          <p:nvPr/>
        </p:nvSpPr>
        <p:spPr>
          <a:xfrm>
            <a:off x="3640107" y="2198916"/>
            <a:ext cx="222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Observations and SNPs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BA6F1BC-710C-9E41-B5F9-6E426E29777C}"/>
              </a:ext>
            </a:extLst>
          </p:cNvPr>
          <p:cNvCxnSpPr>
            <a:cxnSpLocks/>
          </p:cNvCxnSpPr>
          <p:nvPr/>
        </p:nvCxnSpPr>
        <p:spPr>
          <a:xfrm>
            <a:off x="5115257" y="4060876"/>
            <a:ext cx="1418224" cy="63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1FCAB376-39E4-AA4D-9D17-32EFE73FED71}"/>
              </a:ext>
            </a:extLst>
          </p:cNvPr>
          <p:cNvSpPr txBox="1"/>
          <p:nvPr/>
        </p:nvSpPr>
        <p:spPr>
          <a:xfrm>
            <a:off x="5230689" y="3705877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SNPs</a:t>
            </a:r>
          </a:p>
        </p:txBody>
      </p:sp>
      <p:sp>
        <p:nvSpPr>
          <p:cNvPr id="81" name="Cube 80">
            <a:extLst>
              <a:ext uri="{FF2B5EF4-FFF2-40B4-BE49-F238E27FC236}">
                <a16:creationId xmlns:a16="http://schemas.microsoft.com/office/drawing/2014/main" id="{86A8A09A-D1A5-034C-8289-D1D105309FA8}"/>
              </a:ext>
            </a:extLst>
          </p:cNvPr>
          <p:cNvSpPr/>
          <p:nvPr/>
        </p:nvSpPr>
        <p:spPr>
          <a:xfrm>
            <a:off x="6827728" y="3729404"/>
            <a:ext cx="1671637" cy="55383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27CE791-6072-D94B-ADA7-7D4F93B06160}"/>
              </a:ext>
            </a:extLst>
          </p:cNvPr>
          <p:cNvCxnSpPr>
            <a:cxnSpLocks/>
          </p:cNvCxnSpPr>
          <p:nvPr/>
        </p:nvCxnSpPr>
        <p:spPr>
          <a:xfrm flipH="1">
            <a:off x="8577101" y="3528734"/>
            <a:ext cx="963258" cy="2741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68A886D-DCA8-464E-B495-F4537E7A1334}"/>
              </a:ext>
            </a:extLst>
          </p:cNvPr>
          <p:cNvCxnSpPr>
            <a:cxnSpLocks/>
          </p:cNvCxnSpPr>
          <p:nvPr/>
        </p:nvCxnSpPr>
        <p:spPr>
          <a:xfrm flipV="1">
            <a:off x="8343186" y="2641141"/>
            <a:ext cx="1262283" cy="80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37224233-4913-6E40-AF99-DE55D660E3A4}"/>
              </a:ext>
            </a:extLst>
          </p:cNvPr>
          <p:cNvSpPr txBox="1"/>
          <p:nvPr/>
        </p:nvSpPr>
        <p:spPr>
          <a:xfrm>
            <a:off x="7016098" y="3880264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Prediction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A7EE744-A263-2645-8BFB-A1034EF6B1E8}"/>
              </a:ext>
            </a:extLst>
          </p:cNvPr>
          <p:cNvCxnSpPr>
            <a:cxnSpLocks/>
            <a:stCxn id="65" idx="3"/>
          </p:cNvCxnSpPr>
          <p:nvPr/>
        </p:nvCxnSpPr>
        <p:spPr>
          <a:xfrm>
            <a:off x="5104279" y="4394560"/>
            <a:ext cx="1429202" cy="3537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6F4B1DAD-3562-974F-8E3F-8638FD5CF1E4}"/>
              </a:ext>
            </a:extLst>
          </p:cNvPr>
          <p:cNvSpPr txBox="1"/>
          <p:nvPr/>
        </p:nvSpPr>
        <p:spPr>
          <a:xfrm rot="758508">
            <a:off x="5036063" y="4511230"/>
            <a:ext cx="1289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Observations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B0CA704-68C8-2F4F-B2D1-A44619F5684B}"/>
              </a:ext>
            </a:extLst>
          </p:cNvPr>
          <p:cNvCxnSpPr>
            <a:cxnSpLocks/>
            <a:stCxn id="81" idx="3"/>
          </p:cNvCxnSpPr>
          <p:nvPr/>
        </p:nvCxnSpPr>
        <p:spPr>
          <a:xfrm>
            <a:off x="7594318" y="4283234"/>
            <a:ext cx="0" cy="36084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1F5217CB-A158-FD40-9D85-FF1D46782D9D}"/>
              </a:ext>
            </a:extLst>
          </p:cNvPr>
          <p:cNvSpPr/>
          <p:nvPr/>
        </p:nvSpPr>
        <p:spPr>
          <a:xfrm>
            <a:off x="6649102" y="4644081"/>
            <a:ext cx="1908806" cy="520899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rgbClr val="6E6E6E"/>
              </a:gs>
              <a:gs pos="100000">
                <a:schemeClr val="tx1"/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DE59BD4-1748-DC47-8EA0-FA9AD7D5A18D}"/>
              </a:ext>
            </a:extLst>
          </p:cNvPr>
          <p:cNvSpPr txBox="1"/>
          <p:nvPr/>
        </p:nvSpPr>
        <p:spPr>
          <a:xfrm>
            <a:off x="6649102" y="4735253"/>
            <a:ext cx="190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Accuracy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59C53EA-729A-7646-A6EC-29083B668C0A}"/>
              </a:ext>
            </a:extLst>
          </p:cNvPr>
          <p:cNvSpPr txBox="1"/>
          <p:nvPr/>
        </p:nvSpPr>
        <p:spPr>
          <a:xfrm>
            <a:off x="9811502" y="3190180"/>
            <a:ext cx="1555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 effects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C9B7B197-ED1B-D845-AFFA-9CFD89349850}"/>
              </a:ext>
            </a:extLst>
          </p:cNvPr>
          <p:cNvCxnSpPr>
            <a:cxnSpLocks/>
          </p:cNvCxnSpPr>
          <p:nvPr/>
        </p:nvCxnSpPr>
        <p:spPr>
          <a:xfrm>
            <a:off x="10589268" y="2835654"/>
            <a:ext cx="8346" cy="3339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5A22E8E0-EC48-924F-A0C2-D1E52FF95DFF}"/>
              </a:ext>
            </a:extLst>
          </p:cNvPr>
          <p:cNvSpPr/>
          <p:nvPr/>
        </p:nvSpPr>
        <p:spPr>
          <a:xfrm>
            <a:off x="2875172" y="2760399"/>
            <a:ext cx="871887" cy="139586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DE70388-F60A-A244-90F7-5FBBE5294939}"/>
              </a:ext>
            </a:extLst>
          </p:cNvPr>
          <p:cNvSpPr txBox="1"/>
          <p:nvPr/>
        </p:nvSpPr>
        <p:spPr>
          <a:xfrm>
            <a:off x="2805276" y="4143468"/>
            <a:ext cx="96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Restart</a:t>
            </a:r>
          </a:p>
          <a:p>
            <a:pPr algn="ctr"/>
            <a:r>
              <a:rPr lang="en-US" sz="1600" dirty="0"/>
              <a:t>here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4BC4A70-7B42-3645-8545-9CD42D0E2455}"/>
              </a:ext>
            </a:extLst>
          </p:cNvPr>
          <p:cNvSpPr txBox="1"/>
          <p:nvPr/>
        </p:nvSpPr>
        <p:spPr>
          <a:xfrm>
            <a:off x="9881443" y="3619801"/>
            <a:ext cx="1492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Contaminated</a:t>
            </a:r>
          </a:p>
        </p:txBody>
      </p:sp>
      <p:sp>
        <p:nvSpPr>
          <p:cNvPr id="93" name="Title 2">
            <a:extLst>
              <a:ext uri="{FF2B5EF4-FFF2-40B4-BE49-F238E27FC236}">
                <a16:creationId xmlns:a16="http://schemas.microsoft.com/office/drawing/2014/main" id="{5AD7032A-98A0-6345-AABF-5B86CAD36A24}"/>
              </a:ext>
            </a:extLst>
          </p:cNvPr>
          <p:cNvSpPr txBox="1">
            <a:spLocks/>
          </p:cNvSpPr>
          <p:nvPr/>
        </p:nvSpPr>
        <p:spPr>
          <a:xfrm>
            <a:off x="1981200" y="3436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Invalid procedure</a:t>
            </a:r>
          </a:p>
        </p:txBody>
      </p:sp>
    </p:spTree>
    <p:extLst>
      <p:ext uri="{BB962C8B-B14F-4D97-AF65-F5344CB8AC3E}">
        <p14:creationId xmlns:p14="http://schemas.microsoft.com/office/powerpoint/2010/main" val="329193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64" grpId="0" animBg="1"/>
      <p:bldP spid="65" grpId="0"/>
      <p:bldP spid="66" grpId="0" animBg="1"/>
      <p:bldP spid="67" grpId="0" animBg="1"/>
      <p:bldP spid="68" grpId="0"/>
      <p:bldP spid="69" grpId="0"/>
      <p:bldP spid="70" grpId="0" animBg="1"/>
      <p:bldP spid="71" grpId="0"/>
      <p:bldP spid="72" grpId="0" animBg="1"/>
      <p:bldP spid="77" grpId="0"/>
      <p:bldP spid="78" grpId="0"/>
      <p:bldP spid="80" grpId="0"/>
      <p:bldP spid="81" grpId="0" animBg="1"/>
      <p:bldP spid="84" grpId="0"/>
      <p:bldP spid="86" grpId="0"/>
      <p:bldP spid="88" grpId="0" animBg="1"/>
      <p:bldP spid="89" grpId="0"/>
      <p:bldP spid="97" grpId="0"/>
      <p:bldP spid="115" grpId="0" animBg="1"/>
      <p:bldP spid="118" grpId="0"/>
      <p:bldP spid="9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loud 111">
            <a:extLst>
              <a:ext uri="{FF2B5EF4-FFF2-40B4-BE49-F238E27FC236}">
                <a16:creationId xmlns:a16="http://schemas.microsoft.com/office/drawing/2014/main" id="{4DED1A27-53FF-E44D-9ED3-C9BD4DAD83F8}"/>
              </a:ext>
            </a:extLst>
          </p:cNvPr>
          <p:cNvSpPr/>
          <p:nvPr/>
        </p:nvSpPr>
        <p:spPr>
          <a:xfrm>
            <a:off x="9640071" y="4669392"/>
            <a:ext cx="1765738" cy="444227"/>
          </a:xfrm>
          <a:prstGeom prst="cloud">
            <a:avLst/>
          </a:prstGeom>
          <a:gradFill>
            <a:gsLst>
              <a:gs pos="61000">
                <a:schemeClr val="bg1"/>
              </a:gs>
              <a:gs pos="23000">
                <a:srgbClr val="FF8B8B"/>
              </a:gs>
              <a:gs pos="99000">
                <a:schemeClr val="bg1"/>
              </a:gs>
              <a:gs pos="0">
                <a:srgbClr val="FF00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8B22CA1F-6CF5-F34D-BE2D-E215C407FC7F}"/>
              </a:ext>
            </a:extLst>
          </p:cNvPr>
          <p:cNvSpPr/>
          <p:nvPr/>
        </p:nvSpPr>
        <p:spPr>
          <a:xfrm>
            <a:off x="3760238" y="1645241"/>
            <a:ext cx="1030014" cy="75850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B141D-7DC6-7A4D-BF64-D74A1126A641}"/>
              </a:ext>
            </a:extLst>
          </p:cNvPr>
          <p:cNvSpPr txBox="1"/>
          <p:nvPr/>
        </p:nvSpPr>
        <p:spPr>
          <a:xfrm>
            <a:off x="3480898" y="1818439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testing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2" name="Can 1">
            <a:extLst>
              <a:ext uri="{FF2B5EF4-FFF2-40B4-BE49-F238E27FC236}">
                <a16:creationId xmlns:a16="http://schemas.microsoft.com/office/drawing/2014/main" id="{5026829A-37EA-2D4F-B5B2-49CADC9F1959}"/>
              </a:ext>
            </a:extLst>
          </p:cNvPr>
          <p:cNvSpPr/>
          <p:nvPr/>
        </p:nvSpPr>
        <p:spPr>
          <a:xfrm>
            <a:off x="1696434" y="489104"/>
            <a:ext cx="1030014" cy="18182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>
            <a:extLst>
              <a:ext uri="{FF2B5EF4-FFF2-40B4-BE49-F238E27FC236}">
                <a16:creationId xmlns:a16="http://schemas.microsoft.com/office/drawing/2014/main" id="{0BF4822E-1029-F14B-96F9-798939629592}"/>
              </a:ext>
            </a:extLst>
          </p:cNvPr>
          <p:cNvSpPr/>
          <p:nvPr/>
        </p:nvSpPr>
        <p:spPr>
          <a:xfrm>
            <a:off x="3745967" y="496711"/>
            <a:ext cx="1030014" cy="116259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B9540-6B59-9348-8CB0-015EC2FC22B7}"/>
              </a:ext>
            </a:extLst>
          </p:cNvPr>
          <p:cNvSpPr txBox="1"/>
          <p:nvPr/>
        </p:nvSpPr>
        <p:spPr>
          <a:xfrm>
            <a:off x="1446927" y="1189398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Entire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D3A438-E3B4-9B49-B46D-CCF30FC0DAA8}"/>
              </a:ext>
            </a:extLst>
          </p:cNvPr>
          <p:cNvSpPr txBox="1"/>
          <p:nvPr/>
        </p:nvSpPr>
        <p:spPr>
          <a:xfrm>
            <a:off x="3497477" y="822535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training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CFCA5D47-6596-7A42-B013-12E11E3748A4}"/>
              </a:ext>
            </a:extLst>
          </p:cNvPr>
          <p:cNvSpPr/>
          <p:nvPr/>
        </p:nvSpPr>
        <p:spPr>
          <a:xfrm>
            <a:off x="9640071" y="969730"/>
            <a:ext cx="1765738" cy="804443"/>
          </a:xfrm>
          <a:prstGeom prst="cloud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D67DA8-4C61-B44D-BFBE-14DF7B89DCB2}"/>
              </a:ext>
            </a:extLst>
          </p:cNvPr>
          <p:cNvSpPr txBox="1"/>
          <p:nvPr/>
        </p:nvSpPr>
        <p:spPr>
          <a:xfrm>
            <a:off x="9736848" y="1114922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Associated SNPs and effects</a:t>
            </a:r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E728EA01-3C35-D944-B94B-96C1EA7F7137}"/>
              </a:ext>
            </a:extLst>
          </p:cNvPr>
          <p:cNvSpPr/>
          <p:nvPr/>
        </p:nvSpPr>
        <p:spPr>
          <a:xfrm>
            <a:off x="7115257" y="640520"/>
            <a:ext cx="987971" cy="406099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GWAS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AA0B20-E9E2-5645-9D62-AFF098187739}"/>
              </a:ext>
            </a:extLst>
          </p:cNvPr>
          <p:cNvCxnSpPr/>
          <p:nvPr/>
        </p:nvCxnSpPr>
        <p:spPr>
          <a:xfrm flipV="1">
            <a:off x="2925404" y="1030839"/>
            <a:ext cx="635875" cy="1681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D1B454-1221-0E48-A38B-F4C135EA33B7}"/>
              </a:ext>
            </a:extLst>
          </p:cNvPr>
          <p:cNvCxnSpPr>
            <a:cxnSpLocks/>
          </p:cNvCxnSpPr>
          <p:nvPr/>
        </p:nvCxnSpPr>
        <p:spPr>
          <a:xfrm>
            <a:off x="2935173" y="1478610"/>
            <a:ext cx="626106" cy="1666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99569A-F24E-5745-A05B-EC3C89A2D9D3}"/>
              </a:ext>
            </a:extLst>
          </p:cNvPr>
          <p:cNvCxnSpPr>
            <a:cxnSpLocks/>
          </p:cNvCxnSpPr>
          <p:nvPr/>
        </p:nvCxnSpPr>
        <p:spPr>
          <a:xfrm>
            <a:off x="4992566" y="774533"/>
            <a:ext cx="185993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0B27D2-E9B4-764C-8A28-C0AB50F66042}"/>
              </a:ext>
            </a:extLst>
          </p:cNvPr>
          <p:cNvCxnSpPr>
            <a:cxnSpLocks/>
          </p:cNvCxnSpPr>
          <p:nvPr/>
        </p:nvCxnSpPr>
        <p:spPr>
          <a:xfrm flipV="1">
            <a:off x="4983547" y="973003"/>
            <a:ext cx="1868954" cy="4327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19101C3-5836-8C4B-B4DA-B80115596BB0}"/>
              </a:ext>
            </a:extLst>
          </p:cNvPr>
          <p:cNvSpPr txBox="1"/>
          <p:nvPr/>
        </p:nvSpPr>
        <p:spPr>
          <a:xfrm rot="20663764">
            <a:off x="5292790" y="1235013"/>
            <a:ext cx="987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9F8313-DD54-D642-8045-E0ED6B4F8D92}"/>
              </a:ext>
            </a:extLst>
          </p:cNvPr>
          <p:cNvSpPr txBox="1"/>
          <p:nvPr/>
        </p:nvSpPr>
        <p:spPr>
          <a:xfrm>
            <a:off x="5126004" y="418161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Observation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29A03B2-F8A7-3C49-B6BC-660BFE935ED0}"/>
              </a:ext>
            </a:extLst>
          </p:cNvPr>
          <p:cNvCxnSpPr>
            <a:cxnSpLocks/>
          </p:cNvCxnSpPr>
          <p:nvPr/>
        </p:nvCxnSpPr>
        <p:spPr>
          <a:xfrm>
            <a:off x="4983547" y="1990210"/>
            <a:ext cx="153155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8E4A87B-93D3-404E-9597-D01805D14274}"/>
              </a:ext>
            </a:extLst>
          </p:cNvPr>
          <p:cNvSpPr txBox="1"/>
          <p:nvPr/>
        </p:nvSpPr>
        <p:spPr>
          <a:xfrm>
            <a:off x="5170245" y="1676064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SNPs</a:t>
            </a: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7DE5C0D2-7F7D-5B4D-9DF6-22447C1CE9DF}"/>
              </a:ext>
            </a:extLst>
          </p:cNvPr>
          <p:cNvSpPr/>
          <p:nvPr/>
        </p:nvSpPr>
        <p:spPr>
          <a:xfrm>
            <a:off x="6773425" y="1702125"/>
            <a:ext cx="1671637" cy="55383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7EFFE2D-32EF-1E48-9E68-0A82D60B84D0}"/>
              </a:ext>
            </a:extLst>
          </p:cNvPr>
          <p:cNvCxnSpPr>
            <a:cxnSpLocks/>
          </p:cNvCxnSpPr>
          <p:nvPr/>
        </p:nvCxnSpPr>
        <p:spPr>
          <a:xfrm flipH="1">
            <a:off x="8498273" y="1453476"/>
            <a:ext cx="1028368" cy="5228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395524A-6A14-A349-90FC-327403B1564E}"/>
              </a:ext>
            </a:extLst>
          </p:cNvPr>
          <p:cNvCxnSpPr>
            <a:cxnSpLocks/>
          </p:cNvCxnSpPr>
          <p:nvPr/>
        </p:nvCxnSpPr>
        <p:spPr>
          <a:xfrm>
            <a:off x="8264358" y="822535"/>
            <a:ext cx="1262283" cy="4217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1C197F1-22CA-7042-AE29-5309BCC3D933}"/>
              </a:ext>
            </a:extLst>
          </p:cNvPr>
          <p:cNvSpPr txBox="1"/>
          <p:nvPr/>
        </p:nvSpPr>
        <p:spPr>
          <a:xfrm>
            <a:off x="6958680" y="1856238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Prediction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2B049F9-A7E0-794F-87D0-F979323B89BF}"/>
              </a:ext>
            </a:extLst>
          </p:cNvPr>
          <p:cNvCxnSpPr>
            <a:cxnSpLocks/>
          </p:cNvCxnSpPr>
          <p:nvPr/>
        </p:nvCxnSpPr>
        <p:spPr>
          <a:xfrm>
            <a:off x="4990233" y="2144058"/>
            <a:ext cx="1425962" cy="6734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A6A04BA-0433-4A4E-93C5-9740010DB5CD}"/>
              </a:ext>
            </a:extLst>
          </p:cNvPr>
          <p:cNvSpPr txBox="1"/>
          <p:nvPr/>
        </p:nvSpPr>
        <p:spPr>
          <a:xfrm rot="1478841">
            <a:off x="4927347" y="2424622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Observation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3B3FAB6-D943-364A-9E8D-986CC5797863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7540015" y="2255955"/>
            <a:ext cx="0" cy="5003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8F86D3FC-5C57-594B-830B-C8041BF8A0C9}"/>
              </a:ext>
            </a:extLst>
          </p:cNvPr>
          <p:cNvSpPr/>
          <p:nvPr/>
        </p:nvSpPr>
        <p:spPr>
          <a:xfrm>
            <a:off x="6570274" y="2817472"/>
            <a:ext cx="1908806" cy="520899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rgbClr val="6E6E6E"/>
              </a:gs>
              <a:gs pos="100000">
                <a:schemeClr val="tx1"/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an 63">
            <a:extLst>
              <a:ext uri="{FF2B5EF4-FFF2-40B4-BE49-F238E27FC236}">
                <a16:creationId xmlns:a16="http://schemas.microsoft.com/office/drawing/2014/main" id="{DA90C1A9-ED63-684B-9F00-F003186E0C47}"/>
              </a:ext>
            </a:extLst>
          </p:cNvPr>
          <p:cNvSpPr/>
          <p:nvPr/>
        </p:nvSpPr>
        <p:spPr>
          <a:xfrm>
            <a:off x="3761637" y="5413597"/>
            <a:ext cx="1030014" cy="83514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C5F47D7-7A3F-244D-9997-B20DA6EB726C}"/>
              </a:ext>
            </a:extLst>
          </p:cNvPr>
          <p:cNvSpPr txBox="1"/>
          <p:nvPr/>
        </p:nvSpPr>
        <p:spPr>
          <a:xfrm>
            <a:off x="3469920" y="5615662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testing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66" name="Can 65">
            <a:extLst>
              <a:ext uri="{FF2B5EF4-FFF2-40B4-BE49-F238E27FC236}">
                <a16:creationId xmlns:a16="http://schemas.microsoft.com/office/drawing/2014/main" id="{E447496D-4EFC-3F46-9DB3-4A1F856427AF}"/>
              </a:ext>
            </a:extLst>
          </p:cNvPr>
          <p:cNvSpPr/>
          <p:nvPr/>
        </p:nvSpPr>
        <p:spPr>
          <a:xfrm>
            <a:off x="1696434" y="3829203"/>
            <a:ext cx="1030014" cy="18182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an 66">
            <a:extLst>
              <a:ext uri="{FF2B5EF4-FFF2-40B4-BE49-F238E27FC236}">
                <a16:creationId xmlns:a16="http://schemas.microsoft.com/office/drawing/2014/main" id="{FF6FEDCE-D445-734A-A900-BEAA08BA87D3}"/>
              </a:ext>
            </a:extLst>
          </p:cNvPr>
          <p:cNvSpPr/>
          <p:nvPr/>
        </p:nvSpPr>
        <p:spPr>
          <a:xfrm>
            <a:off x="3745967" y="4238997"/>
            <a:ext cx="1030014" cy="119250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395453E-FE61-7E44-A0F2-D401AAB46CD7}"/>
              </a:ext>
            </a:extLst>
          </p:cNvPr>
          <p:cNvSpPr txBox="1"/>
          <p:nvPr/>
        </p:nvSpPr>
        <p:spPr>
          <a:xfrm>
            <a:off x="1446927" y="4529497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Entire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4DECFA-F8C1-5443-A8DE-BEFB07F8FA8A}"/>
              </a:ext>
            </a:extLst>
          </p:cNvPr>
          <p:cNvSpPr txBox="1"/>
          <p:nvPr/>
        </p:nvSpPr>
        <p:spPr>
          <a:xfrm>
            <a:off x="3497477" y="4608510"/>
            <a:ext cx="1555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training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70" name="Cloud 69">
            <a:extLst>
              <a:ext uri="{FF2B5EF4-FFF2-40B4-BE49-F238E27FC236}">
                <a16:creationId xmlns:a16="http://schemas.microsoft.com/office/drawing/2014/main" id="{D43D8F13-638A-3F48-BA02-331A7880E78D}"/>
              </a:ext>
            </a:extLst>
          </p:cNvPr>
          <p:cNvSpPr/>
          <p:nvPr/>
        </p:nvSpPr>
        <p:spPr>
          <a:xfrm>
            <a:off x="9640071" y="3830852"/>
            <a:ext cx="1765738" cy="444227"/>
          </a:xfrm>
          <a:prstGeom prst="cloud">
            <a:avLst/>
          </a:prstGeom>
          <a:solidFill>
            <a:srgbClr val="FF0000">
              <a:alpha val="6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AE6B103-005C-6749-BDB7-8D27A3BE0DA7}"/>
              </a:ext>
            </a:extLst>
          </p:cNvPr>
          <p:cNvSpPr txBox="1"/>
          <p:nvPr/>
        </p:nvSpPr>
        <p:spPr>
          <a:xfrm>
            <a:off x="9736848" y="3881683"/>
            <a:ext cx="1555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Associated SNPs</a:t>
            </a:r>
          </a:p>
        </p:txBody>
      </p:sp>
      <p:sp>
        <p:nvSpPr>
          <p:cNvPr id="72" name="Plaque 71">
            <a:extLst>
              <a:ext uri="{FF2B5EF4-FFF2-40B4-BE49-F238E27FC236}">
                <a16:creationId xmlns:a16="http://schemas.microsoft.com/office/drawing/2014/main" id="{F8C9B7E7-18BD-7541-A6A6-D857D5DFAA76}"/>
              </a:ext>
            </a:extLst>
          </p:cNvPr>
          <p:cNvSpPr/>
          <p:nvPr/>
        </p:nvSpPr>
        <p:spPr>
          <a:xfrm>
            <a:off x="7090732" y="3908336"/>
            <a:ext cx="987971" cy="406099"/>
          </a:xfrm>
          <a:prstGeom prst="plaque">
            <a:avLst/>
          </a:prstGeom>
          <a:solidFill>
            <a:srgbClr val="FF0000">
              <a:alpha val="5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GWAS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CF0813E-45B8-C244-810B-10858602139F}"/>
              </a:ext>
            </a:extLst>
          </p:cNvPr>
          <p:cNvCxnSpPr/>
          <p:nvPr/>
        </p:nvCxnSpPr>
        <p:spPr>
          <a:xfrm flipV="1">
            <a:off x="2913334" y="4570183"/>
            <a:ext cx="635875" cy="1681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64C1601-B75A-994B-A7FB-3292E6ECF448}"/>
              </a:ext>
            </a:extLst>
          </p:cNvPr>
          <p:cNvCxnSpPr>
            <a:cxnSpLocks/>
          </p:cNvCxnSpPr>
          <p:nvPr/>
        </p:nvCxnSpPr>
        <p:spPr>
          <a:xfrm>
            <a:off x="2931491" y="5222012"/>
            <a:ext cx="626106" cy="1666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54AC21B-41FB-984D-BE20-0B6F264706BF}"/>
              </a:ext>
            </a:extLst>
          </p:cNvPr>
          <p:cNvCxnSpPr>
            <a:cxnSpLocks/>
          </p:cNvCxnSpPr>
          <p:nvPr/>
        </p:nvCxnSpPr>
        <p:spPr>
          <a:xfrm>
            <a:off x="2925404" y="4114632"/>
            <a:ext cx="3927097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5180A4C-0DD9-7E4D-9651-F38F355C0A71}"/>
              </a:ext>
            </a:extLst>
          </p:cNvPr>
          <p:cNvCxnSpPr>
            <a:cxnSpLocks/>
          </p:cNvCxnSpPr>
          <p:nvPr/>
        </p:nvCxnSpPr>
        <p:spPr>
          <a:xfrm>
            <a:off x="4888952" y="4856041"/>
            <a:ext cx="4637689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7D442F6-6D76-904B-8A46-E0C1B367C034}"/>
              </a:ext>
            </a:extLst>
          </p:cNvPr>
          <p:cNvSpPr txBox="1"/>
          <p:nvPr/>
        </p:nvSpPr>
        <p:spPr>
          <a:xfrm>
            <a:off x="6794640" y="4508408"/>
            <a:ext cx="1492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Observations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4EB70C1-71F6-3A4B-99E8-470E9963F7B0}"/>
              </a:ext>
            </a:extLst>
          </p:cNvPr>
          <p:cNvSpPr txBox="1"/>
          <p:nvPr/>
        </p:nvSpPr>
        <p:spPr>
          <a:xfrm>
            <a:off x="3561279" y="3712406"/>
            <a:ext cx="222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Observations and SNPs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BA6F1BC-710C-9E41-B5F9-6E426E29777C}"/>
              </a:ext>
            </a:extLst>
          </p:cNvPr>
          <p:cNvCxnSpPr>
            <a:cxnSpLocks/>
          </p:cNvCxnSpPr>
          <p:nvPr/>
        </p:nvCxnSpPr>
        <p:spPr>
          <a:xfrm>
            <a:off x="5036429" y="5574366"/>
            <a:ext cx="1418224" cy="63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1FCAB376-39E4-AA4D-9D17-32EFE73FED71}"/>
              </a:ext>
            </a:extLst>
          </p:cNvPr>
          <p:cNvSpPr txBox="1"/>
          <p:nvPr/>
        </p:nvSpPr>
        <p:spPr>
          <a:xfrm>
            <a:off x="5151861" y="5219367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SNPs</a:t>
            </a:r>
          </a:p>
        </p:txBody>
      </p:sp>
      <p:sp>
        <p:nvSpPr>
          <p:cNvPr id="81" name="Cube 80">
            <a:extLst>
              <a:ext uri="{FF2B5EF4-FFF2-40B4-BE49-F238E27FC236}">
                <a16:creationId xmlns:a16="http://schemas.microsoft.com/office/drawing/2014/main" id="{86A8A09A-D1A5-034C-8289-D1D105309FA8}"/>
              </a:ext>
            </a:extLst>
          </p:cNvPr>
          <p:cNvSpPr/>
          <p:nvPr/>
        </p:nvSpPr>
        <p:spPr>
          <a:xfrm>
            <a:off x="6748900" y="5242894"/>
            <a:ext cx="1671637" cy="55383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27CE791-6072-D94B-ADA7-7D4F93B06160}"/>
              </a:ext>
            </a:extLst>
          </p:cNvPr>
          <p:cNvCxnSpPr>
            <a:cxnSpLocks/>
          </p:cNvCxnSpPr>
          <p:nvPr/>
        </p:nvCxnSpPr>
        <p:spPr>
          <a:xfrm flipH="1">
            <a:off x="8498273" y="5042224"/>
            <a:ext cx="963258" cy="2741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68A886D-DCA8-464E-B495-F4537E7A1334}"/>
              </a:ext>
            </a:extLst>
          </p:cNvPr>
          <p:cNvCxnSpPr>
            <a:cxnSpLocks/>
          </p:cNvCxnSpPr>
          <p:nvPr/>
        </p:nvCxnSpPr>
        <p:spPr>
          <a:xfrm flipV="1">
            <a:off x="8264358" y="4154631"/>
            <a:ext cx="1262283" cy="80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37224233-4913-6E40-AF99-DE55D660E3A4}"/>
              </a:ext>
            </a:extLst>
          </p:cNvPr>
          <p:cNvSpPr txBox="1"/>
          <p:nvPr/>
        </p:nvSpPr>
        <p:spPr>
          <a:xfrm>
            <a:off x="6937270" y="5393754"/>
            <a:ext cx="120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Prediction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A7EE744-A263-2645-8BFB-A1034EF6B1E8}"/>
              </a:ext>
            </a:extLst>
          </p:cNvPr>
          <p:cNvCxnSpPr>
            <a:cxnSpLocks/>
            <a:stCxn id="65" idx="3"/>
          </p:cNvCxnSpPr>
          <p:nvPr/>
        </p:nvCxnSpPr>
        <p:spPr>
          <a:xfrm>
            <a:off x="5025451" y="5908050"/>
            <a:ext cx="1429202" cy="3537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6F4B1DAD-3562-974F-8E3F-8638FD5CF1E4}"/>
              </a:ext>
            </a:extLst>
          </p:cNvPr>
          <p:cNvSpPr txBox="1"/>
          <p:nvPr/>
        </p:nvSpPr>
        <p:spPr>
          <a:xfrm rot="758508">
            <a:off x="4957235" y="6024720"/>
            <a:ext cx="1289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Observations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B0CA704-68C8-2F4F-B2D1-A44619F5684B}"/>
              </a:ext>
            </a:extLst>
          </p:cNvPr>
          <p:cNvCxnSpPr>
            <a:cxnSpLocks/>
            <a:stCxn id="81" idx="3"/>
            <a:endCxn id="88" idx="0"/>
          </p:cNvCxnSpPr>
          <p:nvPr/>
        </p:nvCxnSpPr>
        <p:spPr>
          <a:xfrm>
            <a:off x="7515490" y="5796724"/>
            <a:ext cx="9187" cy="36084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1F5217CB-A158-FD40-9D85-FF1D46782D9D}"/>
              </a:ext>
            </a:extLst>
          </p:cNvPr>
          <p:cNvSpPr/>
          <p:nvPr/>
        </p:nvSpPr>
        <p:spPr>
          <a:xfrm>
            <a:off x="6570274" y="6157571"/>
            <a:ext cx="1908806" cy="520899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rgbClr val="6E6E6E"/>
              </a:gs>
              <a:gs pos="100000">
                <a:schemeClr val="tx1"/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DE59BD4-1748-DC47-8EA0-FA9AD7D5A18D}"/>
              </a:ext>
            </a:extLst>
          </p:cNvPr>
          <p:cNvSpPr txBox="1"/>
          <p:nvPr/>
        </p:nvSpPr>
        <p:spPr>
          <a:xfrm>
            <a:off x="6570274" y="6248743"/>
            <a:ext cx="190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Accuracy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7775D24-C3F2-8B4A-981D-341941086FA5}"/>
              </a:ext>
            </a:extLst>
          </p:cNvPr>
          <p:cNvSpPr txBox="1"/>
          <p:nvPr/>
        </p:nvSpPr>
        <p:spPr>
          <a:xfrm rot="16200000">
            <a:off x="386454" y="1302812"/>
            <a:ext cx="155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Valid procedure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8C10111-E88F-5B41-A903-9DAC5AB05CD7}"/>
              </a:ext>
            </a:extLst>
          </p:cNvPr>
          <p:cNvSpPr txBox="1"/>
          <p:nvPr/>
        </p:nvSpPr>
        <p:spPr>
          <a:xfrm rot="16200000">
            <a:off x="272078" y="4383221"/>
            <a:ext cx="178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Invalid procedure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59C53EA-729A-7646-A6EC-29083B668C0A}"/>
              </a:ext>
            </a:extLst>
          </p:cNvPr>
          <p:cNvSpPr txBox="1"/>
          <p:nvPr/>
        </p:nvSpPr>
        <p:spPr>
          <a:xfrm>
            <a:off x="9732674" y="4703670"/>
            <a:ext cx="1555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 effects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C9B7B197-ED1B-D845-AFFA-9CFD89349850}"/>
              </a:ext>
            </a:extLst>
          </p:cNvPr>
          <p:cNvCxnSpPr>
            <a:cxnSpLocks/>
          </p:cNvCxnSpPr>
          <p:nvPr/>
        </p:nvCxnSpPr>
        <p:spPr>
          <a:xfrm>
            <a:off x="10510440" y="4349144"/>
            <a:ext cx="8346" cy="3339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E9D74E5-0F03-524D-A686-003C935EC9C3}"/>
              </a:ext>
            </a:extLst>
          </p:cNvPr>
          <p:cNvCxnSpPr>
            <a:cxnSpLocks/>
          </p:cNvCxnSpPr>
          <p:nvPr/>
        </p:nvCxnSpPr>
        <p:spPr>
          <a:xfrm>
            <a:off x="1009396" y="3538370"/>
            <a:ext cx="10520617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4AC53A38-5BDC-514B-8225-DEEE20E9F7A9}"/>
              </a:ext>
            </a:extLst>
          </p:cNvPr>
          <p:cNvSpPr txBox="1"/>
          <p:nvPr/>
        </p:nvSpPr>
        <p:spPr>
          <a:xfrm>
            <a:off x="6561087" y="2899368"/>
            <a:ext cx="190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Accuracy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A22E8E0-EC48-924F-A0C2-D1E52FF95DFF}"/>
              </a:ext>
            </a:extLst>
          </p:cNvPr>
          <p:cNvSpPr/>
          <p:nvPr/>
        </p:nvSpPr>
        <p:spPr>
          <a:xfrm>
            <a:off x="2796344" y="4273889"/>
            <a:ext cx="871887" cy="139586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FD206BC3-9565-AC41-85F0-B3A85BAF1121}"/>
              </a:ext>
            </a:extLst>
          </p:cNvPr>
          <p:cNvSpPr/>
          <p:nvPr/>
        </p:nvSpPr>
        <p:spPr>
          <a:xfrm>
            <a:off x="2823225" y="640234"/>
            <a:ext cx="871887" cy="139586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BC5A7AF-CDD1-7249-AEDE-CCBF7A99130D}"/>
              </a:ext>
            </a:extLst>
          </p:cNvPr>
          <p:cNvSpPr txBox="1"/>
          <p:nvPr/>
        </p:nvSpPr>
        <p:spPr>
          <a:xfrm>
            <a:off x="2777291" y="2046421"/>
            <a:ext cx="96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Restart</a:t>
            </a:r>
          </a:p>
          <a:p>
            <a:pPr algn="ctr"/>
            <a:r>
              <a:rPr lang="en-US" sz="1600" dirty="0"/>
              <a:t>here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DE70388-F60A-A244-90F7-5FBBE5294939}"/>
              </a:ext>
            </a:extLst>
          </p:cNvPr>
          <p:cNvSpPr txBox="1"/>
          <p:nvPr/>
        </p:nvSpPr>
        <p:spPr>
          <a:xfrm>
            <a:off x="2726448" y="5656958"/>
            <a:ext cx="96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Restart</a:t>
            </a:r>
          </a:p>
          <a:p>
            <a:pPr algn="ctr"/>
            <a:r>
              <a:rPr lang="en-US" sz="1600" dirty="0"/>
              <a:t>here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4BC4A70-7B42-3645-8545-9CD42D0E2455}"/>
              </a:ext>
            </a:extLst>
          </p:cNvPr>
          <p:cNvSpPr txBox="1"/>
          <p:nvPr/>
        </p:nvSpPr>
        <p:spPr>
          <a:xfrm>
            <a:off x="9802615" y="5133291"/>
            <a:ext cx="1492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Contaminated</a:t>
            </a:r>
          </a:p>
        </p:txBody>
      </p:sp>
    </p:spTree>
    <p:extLst>
      <p:ext uri="{BB962C8B-B14F-4D97-AF65-F5344CB8AC3E}">
        <p14:creationId xmlns:p14="http://schemas.microsoft.com/office/powerpoint/2010/main" val="2218023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488861-BE23-E344-8FCE-8246EBB62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385" y="1384883"/>
            <a:ext cx="6027700" cy="5486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332908-B1AD-4647-A731-8BA5EFD3DFD0}"/>
              </a:ext>
            </a:extLst>
          </p:cNvPr>
          <p:cNvSpPr/>
          <p:nvPr/>
        </p:nvSpPr>
        <p:spPr>
          <a:xfrm>
            <a:off x="7450056" y="1195483"/>
            <a:ext cx="2274058" cy="1017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1126F5-23E7-3A4D-A4CE-067BA8428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785" y="1851893"/>
            <a:ext cx="549502" cy="14731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24E940-34BE-1644-98A4-3751E4EF13B6}"/>
              </a:ext>
            </a:extLst>
          </p:cNvPr>
          <p:cNvSpPr txBox="1"/>
          <p:nvPr/>
        </p:nvSpPr>
        <p:spPr>
          <a:xfrm>
            <a:off x="6956287" y="1958435"/>
            <a:ext cx="184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AB3D03-DF1E-F645-8D9E-8262F5C94DD2}"/>
              </a:ext>
            </a:extLst>
          </p:cNvPr>
          <p:cNvSpPr txBox="1"/>
          <p:nvPr/>
        </p:nvSpPr>
        <p:spPr>
          <a:xfrm>
            <a:off x="6956287" y="2402744"/>
            <a:ext cx="2200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GWAS-RR/Valid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E2B1DB-2DB7-3742-9B22-92D2F12FFFC6}"/>
              </a:ext>
            </a:extLst>
          </p:cNvPr>
          <p:cNvSpPr txBox="1"/>
          <p:nvPr/>
        </p:nvSpPr>
        <p:spPr>
          <a:xfrm>
            <a:off x="6956287" y="2792999"/>
            <a:ext cx="2569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GWAS-RR/Invalid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4C7F79-5801-274F-AECE-8098AD39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21"/>
            <a:ext cx="12191999" cy="13697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Invalid procedure create artifact prediction accuracy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B5AC23-D6EC-834C-B67D-24A3C9B4E613}"/>
              </a:ext>
            </a:extLst>
          </p:cNvPr>
          <p:cNvCxnSpPr/>
          <p:nvPr/>
        </p:nvCxnSpPr>
        <p:spPr>
          <a:xfrm>
            <a:off x="3258589" y="5361709"/>
            <a:ext cx="51954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>
            <a:extLst>
              <a:ext uri="{FF2B5EF4-FFF2-40B4-BE49-F238E27FC236}">
                <a16:creationId xmlns:a16="http://schemas.microsoft.com/office/drawing/2014/main" id="{4256C07A-E5F3-2644-BA45-55FD292C44E6}"/>
              </a:ext>
            </a:extLst>
          </p:cNvPr>
          <p:cNvSpPr/>
          <p:nvPr/>
        </p:nvSpPr>
        <p:spPr>
          <a:xfrm>
            <a:off x="8454044" y="4912822"/>
            <a:ext cx="351905" cy="448887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AEB9B-8BAD-484E-AC3B-83B663E9E7EE}"/>
              </a:ext>
            </a:extLst>
          </p:cNvPr>
          <p:cNvSpPr/>
          <p:nvPr/>
        </p:nvSpPr>
        <p:spPr>
          <a:xfrm>
            <a:off x="8805949" y="4912821"/>
            <a:ext cx="902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Artifact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04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FA504-4D2B-4475-B98C-DF48C651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8533"/>
            <a:ext cx="10515600" cy="3598430"/>
          </a:xfrm>
        </p:spPr>
        <p:txBody>
          <a:bodyPr>
            <a:normAutofit/>
          </a:bodyPr>
          <a:lstStyle/>
          <a:p>
            <a:r>
              <a:rPr lang="en-US" sz="3600" dirty="0"/>
              <a:t>Statistical power differences among GWAS methods</a:t>
            </a:r>
          </a:p>
          <a:p>
            <a:r>
              <a:rPr lang="en-US" sz="3600" dirty="0"/>
              <a:t>Prediction accuracy of incorporating different GWAS methods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531DE32-293B-4405-5427-33B213641934}"/>
              </a:ext>
            </a:extLst>
          </p:cNvPr>
          <p:cNvSpPr txBox="1">
            <a:spLocks/>
          </p:cNvSpPr>
          <p:nvPr/>
        </p:nvSpPr>
        <p:spPr>
          <a:xfrm>
            <a:off x="0" y="54673"/>
            <a:ext cx="121920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Incorporation of GWAS into GS</a:t>
            </a:r>
          </a:p>
        </p:txBody>
      </p:sp>
    </p:spTree>
    <p:extLst>
      <p:ext uri="{BB962C8B-B14F-4D97-AF65-F5344CB8AC3E}">
        <p14:creationId xmlns:p14="http://schemas.microsoft.com/office/powerpoint/2010/main" val="250002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words&#10;&#10;Description automatically generated">
            <a:extLst>
              <a:ext uri="{FF2B5EF4-FFF2-40B4-BE49-F238E27FC236}">
                <a16:creationId xmlns:a16="http://schemas.microsoft.com/office/drawing/2014/main" id="{C9CE6A89-4C66-01AB-BE5D-B120A4C6B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79597" cy="19647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772F1E-103B-F12B-8D47-DF62FC0B8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581" y="1964724"/>
            <a:ext cx="9199419" cy="48881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B091AA-225F-A614-1DBC-36A1AF353CB1}"/>
              </a:ext>
            </a:extLst>
          </p:cNvPr>
          <p:cNvSpPr txBox="1"/>
          <p:nvPr/>
        </p:nvSpPr>
        <p:spPr>
          <a:xfrm>
            <a:off x="0" y="2423648"/>
            <a:ext cx="299258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source("http://</a:t>
            </a:r>
            <a:r>
              <a:rPr lang="en-US" sz="1200" dirty="0" err="1"/>
              <a:t>zzlab.net</a:t>
            </a:r>
            <a:r>
              <a:rPr lang="en-US" sz="1200" dirty="0"/>
              <a:t>/GAPIT/</a:t>
            </a:r>
            <a:r>
              <a:rPr lang="en-US" sz="1200" dirty="0" err="1"/>
              <a:t>gapit_functions.txt</a:t>
            </a:r>
            <a:r>
              <a:rPr lang="en-US" sz="1200" dirty="0"/>
              <a:t>") #Import demo data </a:t>
            </a:r>
            <a:r>
              <a:rPr lang="en-US" sz="1200" dirty="0" err="1"/>
              <a:t>myGD</a:t>
            </a:r>
            <a:r>
              <a:rPr lang="en-US" sz="1200" dirty="0"/>
              <a:t>=</a:t>
            </a:r>
            <a:r>
              <a:rPr lang="en-US" sz="1200" dirty="0" err="1"/>
              <a:t>read.table</a:t>
            </a:r>
            <a:r>
              <a:rPr lang="en-US" sz="1200" dirty="0"/>
              <a:t>(file="http://</a:t>
            </a:r>
            <a:r>
              <a:rPr lang="en-US" sz="1200" dirty="0" err="1"/>
              <a:t>zzlab.net</a:t>
            </a:r>
            <a:r>
              <a:rPr lang="en-US" sz="1200" dirty="0"/>
              <a:t>/GAPIT/data/</a:t>
            </a:r>
            <a:r>
              <a:rPr lang="en-US" sz="1200" dirty="0" err="1"/>
              <a:t>mdp_numeric.txt",head</a:t>
            </a:r>
            <a:r>
              <a:rPr lang="en-US" sz="1200" dirty="0"/>
              <a:t>=T) </a:t>
            </a:r>
            <a:r>
              <a:rPr lang="en-US" sz="1200" dirty="0" err="1"/>
              <a:t>myGM</a:t>
            </a:r>
            <a:r>
              <a:rPr lang="en-US" sz="1200" dirty="0"/>
              <a:t>=</a:t>
            </a:r>
            <a:r>
              <a:rPr lang="en-US" sz="1200" dirty="0" err="1"/>
              <a:t>read.table</a:t>
            </a:r>
            <a:r>
              <a:rPr lang="en-US" sz="1200" dirty="0"/>
              <a:t>(file="http://</a:t>
            </a:r>
            <a:r>
              <a:rPr lang="en-US" sz="1200" dirty="0" err="1"/>
              <a:t>zzlab.net</a:t>
            </a:r>
            <a:r>
              <a:rPr lang="en-US" sz="1200" dirty="0"/>
              <a:t>/GAPIT/data/</a:t>
            </a:r>
            <a:r>
              <a:rPr lang="en-US" sz="1200" dirty="0" err="1"/>
              <a:t>mdp_SNP_information.txt",head</a:t>
            </a:r>
            <a:r>
              <a:rPr lang="en-US" sz="1200" dirty="0"/>
              <a:t>=T) </a:t>
            </a:r>
          </a:p>
          <a:p>
            <a:endParaRPr lang="en-US" sz="1200" dirty="0"/>
          </a:p>
          <a:p>
            <a:r>
              <a:rPr lang="en-US" sz="1200" dirty="0"/>
              <a:t>#</a:t>
            </a:r>
            <a:r>
              <a:rPr lang="en-US" sz="1200" dirty="0" err="1"/>
              <a:t>Simultate</a:t>
            </a:r>
            <a:r>
              <a:rPr lang="en-US" sz="1200" dirty="0"/>
              <a:t> 10 QTN on the first half chromosomes </a:t>
            </a:r>
          </a:p>
          <a:p>
            <a:r>
              <a:rPr lang="en-US" sz="1200" dirty="0"/>
              <a:t>index1to5=</a:t>
            </a:r>
            <a:r>
              <a:rPr lang="en-US" sz="1200" dirty="0" err="1"/>
              <a:t>myGM</a:t>
            </a:r>
            <a:r>
              <a:rPr lang="en-US" sz="1200" dirty="0"/>
              <a:t>[,2]&lt;6 </a:t>
            </a:r>
            <a:r>
              <a:rPr lang="en-US" sz="1200" dirty="0" err="1"/>
              <a:t>set.seed</a:t>
            </a:r>
            <a:r>
              <a:rPr lang="en-US" sz="1200" dirty="0"/>
              <a:t>(99164) </a:t>
            </a:r>
            <a:r>
              <a:rPr lang="en-US" sz="1200" dirty="0" err="1"/>
              <a:t>mySim</a:t>
            </a:r>
            <a:r>
              <a:rPr lang="en-US" sz="1200" dirty="0"/>
              <a:t>=</a:t>
            </a:r>
            <a:r>
              <a:rPr lang="en-US" sz="1200" dirty="0" err="1"/>
              <a:t>GAPIT.Phenotype.Simulation</a:t>
            </a:r>
            <a:r>
              <a:rPr lang="en-US" sz="1200" dirty="0"/>
              <a:t>(GD=</a:t>
            </a:r>
            <a:r>
              <a:rPr lang="en-US" sz="1200" dirty="0" err="1"/>
              <a:t>myGD</a:t>
            </a:r>
            <a:r>
              <a:rPr lang="en-US" sz="1200" dirty="0"/>
              <a:t>[,c(TRUE,index1to5)],GM=</a:t>
            </a:r>
            <a:r>
              <a:rPr lang="en-US" sz="1200" dirty="0" err="1"/>
              <a:t>myGM</a:t>
            </a:r>
            <a:r>
              <a:rPr lang="en-US" sz="1200" dirty="0"/>
              <a:t>[index1to5,],h2=.7,NQTN=40, </a:t>
            </a:r>
            <a:r>
              <a:rPr lang="en-US" sz="1200" dirty="0" err="1"/>
              <a:t>effectunit</a:t>
            </a:r>
            <a:r>
              <a:rPr lang="en-US" sz="1200" dirty="0"/>
              <a:t> =.95,QTNDist="normal")</a:t>
            </a:r>
          </a:p>
          <a:p>
            <a:endParaRPr lang="en-US" sz="1200" dirty="0"/>
          </a:p>
          <a:p>
            <a:r>
              <a:rPr lang="en-US" sz="1200" dirty="0"/>
              <a:t>#GWAS with GAPIT </a:t>
            </a:r>
          </a:p>
          <a:p>
            <a:r>
              <a:rPr lang="en-US" sz="1200" dirty="0" err="1"/>
              <a:t>myGAPIT</a:t>
            </a:r>
            <a:r>
              <a:rPr lang="en-US" sz="1200" dirty="0"/>
              <a:t>=GAPIT(Y=</a:t>
            </a:r>
            <a:r>
              <a:rPr lang="en-US" sz="1200" dirty="0" err="1"/>
              <a:t>mySim$Y,GD</a:t>
            </a:r>
            <a:r>
              <a:rPr lang="en-US" sz="1200" dirty="0"/>
              <a:t>=</a:t>
            </a:r>
            <a:r>
              <a:rPr lang="en-US" sz="1200" dirty="0" err="1"/>
              <a:t>myGD,GM</a:t>
            </a:r>
            <a:r>
              <a:rPr lang="en-US" sz="1200" dirty="0"/>
              <a:t>=</a:t>
            </a:r>
            <a:r>
              <a:rPr lang="en-US" sz="1200" dirty="0" err="1"/>
              <a:t>myGM,PCA.total</a:t>
            </a:r>
            <a:r>
              <a:rPr lang="en-US" sz="1200" dirty="0"/>
              <a:t>=3, </a:t>
            </a:r>
            <a:r>
              <a:rPr lang="en-US" sz="1200" dirty="0" err="1"/>
              <a:t>QTN.position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/>
              <a:t>, model=c("GLM", "MLM", "CMLM", "SUPER", "MLMM", "</a:t>
            </a:r>
            <a:r>
              <a:rPr lang="en-US" sz="1200" dirty="0" err="1"/>
              <a:t>FarmCPU</a:t>
            </a:r>
            <a:r>
              <a:rPr lang="en-US" sz="1200" dirty="0"/>
              <a:t>", "Blink"))</a:t>
            </a:r>
          </a:p>
        </p:txBody>
      </p:sp>
    </p:spTree>
    <p:extLst>
      <p:ext uri="{BB962C8B-B14F-4D97-AF65-F5344CB8AC3E}">
        <p14:creationId xmlns:p14="http://schemas.microsoft.com/office/powerpoint/2010/main" val="2397336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2917CE-1D68-186E-46FA-D8147D2A6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13" y="0"/>
            <a:ext cx="10511482" cy="610204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3D35F-175B-CB70-7CC7-C5E9938A500B}"/>
              </a:ext>
            </a:extLst>
          </p:cNvPr>
          <p:cNvCxnSpPr/>
          <p:nvPr/>
        </p:nvCxnSpPr>
        <p:spPr>
          <a:xfrm>
            <a:off x="3078480" y="6208729"/>
            <a:ext cx="7787640" cy="0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10C848E-B262-3F8F-D893-EF63E5464848}"/>
              </a:ext>
            </a:extLst>
          </p:cNvPr>
          <p:cNvSpPr txBox="1"/>
          <p:nvPr/>
        </p:nvSpPr>
        <p:spPr>
          <a:xfrm>
            <a:off x="5707380" y="6315410"/>
            <a:ext cx="252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GWAS+gBLUP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D87C75-B8F7-EF24-C02B-402CF906216D}"/>
              </a:ext>
            </a:extLst>
          </p:cNvPr>
          <p:cNvSpPr txBox="1">
            <a:spLocks/>
          </p:cNvSpPr>
          <p:nvPr/>
        </p:nvSpPr>
        <p:spPr>
          <a:xfrm>
            <a:off x="838200" y="149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1"/>
                </a:solidFill>
                <a:latin typeface="+mn-lt"/>
              </a:rPr>
              <a:t>Incorporating GWAS in GS</a:t>
            </a:r>
          </a:p>
        </p:txBody>
      </p:sp>
    </p:spTree>
    <p:extLst>
      <p:ext uri="{BB962C8B-B14F-4D97-AF65-F5344CB8AC3E}">
        <p14:creationId xmlns:p14="http://schemas.microsoft.com/office/powerpoint/2010/main" val="196354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36C71-12E2-98EE-8AE3-6D2E1729B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731" y="4411473"/>
            <a:ext cx="5234369" cy="18754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CD79575-8B8A-25C7-BF5D-7F5EA6D9BE5C}"/>
              </a:ext>
            </a:extLst>
          </p:cNvPr>
          <p:cNvSpPr/>
          <p:nvPr/>
        </p:nvSpPr>
        <p:spPr>
          <a:xfrm>
            <a:off x="10915865" y="5349181"/>
            <a:ext cx="45719" cy="9377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738F956-37BB-918B-72A6-5D57619156E0}"/>
              </a:ext>
            </a:extLst>
          </p:cNvPr>
          <p:cNvSpPr txBox="1">
            <a:spLocks/>
          </p:cNvSpPr>
          <p:nvPr/>
        </p:nvSpPr>
        <p:spPr>
          <a:xfrm>
            <a:off x="0" y="117375"/>
            <a:ext cx="7898635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Phenotypic Outliers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F3B139-2562-6CA8-156B-D8AF73478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88" y="4411473"/>
            <a:ext cx="5234369" cy="1875416"/>
          </a:xfrm>
          <a:prstGeom prst="rect">
            <a:avLst/>
          </a:prstGeom>
        </p:spPr>
      </p:pic>
      <p:sp>
        <p:nvSpPr>
          <p:cNvPr id="5" name="7-Point Star 4">
            <a:extLst>
              <a:ext uri="{FF2B5EF4-FFF2-40B4-BE49-F238E27FC236}">
                <a16:creationId xmlns:a16="http://schemas.microsoft.com/office/drawing/2014/main" id="{EC5C341F-6DDE-0CCB-9F8E-EDE7D0120AC7}"/>
              </a:ext>
            </a:extLst>
          </p:cNvPr>
          <p:cNvSpPr/>
          <p:nvPr/>
        </p:nvSpPr>
        <p:spPr>
          <a:xfrm>
            <a:off x="5681496" y="5801785"/>
            <a:ext cx="851530" cy="710969"/>
          </a:xfrm>
          <a:prstGeom prst="star7">
            <a:avLst>
              <a:gd name="adj" fmla="val 17869"/>
              <a:gd name="hf" fmla="val 102572"/>
              <a:gd name="vf" fmla="val 10521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7FF3BE-09ED-23B6-6B37-655C916C7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519" y="1535147"/>
            <a:ext cx="2274694" cy="2299153"/>
          </a:xfrm>
          <a:prstGeom prst="rect">
            <a:avLst/>
          </a:prstGeom>
        </p:spPr>
      </p:pic>
      <p:sp>
        <p:nvSpPr>
          <p:cNvPr id="8" name="7-Point Star 7">
            <a:extLst>
              <a:ext uri="{FF2B5EF4-FFF2-40B4-BE49-F238E27FC236}">
                <a16:creationId xmlns:a16="http://schemas.microsoft.com/office/drawing/2014/main" id="{7A1CFE00-540C-ED6D-4415-A10285C32396}"/>
              </a:ext>
            </a:extLst>
          </p:cNvPr>
          <p:cNvSpPr/>
          <p:nvPr/>
        </p:nvSpPr>
        <p:spPr>
          <a:xfrm>
            <a:off x="8649026" y="1535147"/>
            <a:ext cx="851530" cy="710969"/>
          </a:xfrm>
          <a:prstGeom prst="star7">
            <a:avLst>
              <a:gd name="adj" fmla="val 17869"/>
              <a:gd name="hf" fmla="val 102572"/>
              <a:gd name="vf" fmla="val 10521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7-Point Star 8">
            <a:extLst>
              <a:ext uri="{FF2B5EF4-FFF2-40B4-BE49-F238E27FC236}">
                <a16:creationId xmlns:a16="http://schemas.microsoft.com/office/drawing/2014/main" id="{6D8DE085-380F-9928-19B6-F1CE1BBF51D6}"/>
              </a:ext>
            </a:extLst>
          </p:cNvPr>
          <p:cNvSpPr/>
          <p:nvPr/>
        </p:nvSpPr>
        <p:spPr>
          <a:xfrm>
            <a:off x="10512959" y="5818035"/>
            <a:ext cx="851530" cy="710969"/>
          </a:xfrm>
          <a:prstGeom prst="star7">
            <a:avLst>
              <a:gd name="adj" fmla="val 17869"/>
              <a:gd name="hf" fmla="val 102572"/>
              <a:gd name="vf" fmla="val 10521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8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8738F956-37BB-918B-72A6-5D57619156E0}"/>
              </a:ext>
            </a:extLst>
          </p:cNvPr>
          <p:cNvSpPr txBox="1">
            <a:spLocks/>
          </p:cNvSpPr>
          <p:nvPr/>
        </p:nvSpPr>
        <p:spPr>
          <a:xfrm>
            <a:off x="0" y="117375"/>
            <a:ext cx="7898635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Rare allele: Low MAF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5EFB19-3ADB-C021-DCCC-C0D0688CB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889" y="1724478"/>
            <a:ext cx="6735536" cy="38976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34D0D3-A6D3-1697-CEF0-C0DB8DE2971F}"/>
              </a:ext>
            </a:extLst>
          </p:cNvPr>
          <p:cNvSpPr txBox="1"/>
          <p:nvPr/>
        </p:nvSpPr>
        <p:spPr>
          <a:xfrm>
            <a:off x="9470571" y="1724478"/>
            <a:ext cx="1665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&lt;1%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7E6D55-96EA-A427-1611-CBD4BE281CE1}"/>
              </a:ext>
            </a:extLst>
          </p:cNvPr>
          <p:cNvSpPr txBox="1"/>
          <p:nvPr/>
        </p:nvSpPr>
        <p:spPr>
          <a:xfrm>
            <a:off x="9470571" y="3319350"/>
            <a:ext cx="1665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&lt;5%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9DD179-5FFD-D5E2-FE75-9999B39DAD42}"/>
              </a:ext>
            </a:extLst>
          </p:cNvPr>
          <p:cNvSpPr txBox="1"/>
          <p:nvPr/>
        </p:nvSpPr>
        <p:spPr>
          <a:xfrm>
            <a:off x="9470571" y="2521914"/>
            <a:ext cx="1665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70602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677EAE-3728-6812-C7DF-38FA0476C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4059" cy="68580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8738F956-37BB-918B-72A6-5D57619156E0}"/>
              </a:ext>
            </a:extLst>
          </p:cNvPr>
          <p:cNvSpPr txBox="1">
            <a:spLocks/>
          </p:cNvSpPr>
          <p:nvPr/>
        </p:nvSpPr>
        <p:spPr>
          <a:xfrm>
            <a:off x="4293365" y="0"/>
            <a:ext cx="7898635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Genotypic Outliers</a:t>
            </a:r>
          </a:p>
        </p:txBody>
      </p:sp>
    </p:spTree>
    <p:extLst>
      <p:ext uri="{BB962C8B-B14F-4D97-AF65-F5344CB8AC3E}">
        <p14:creationId xmlns:p14="http://schemas.microsoft.com/office/powerpoint/2010/main" val="283681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C11343-B835-6A3E-05E7-7BA90A3AD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4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2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7EEDB4-6AF9-3CE1-C4EA-506975386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405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90342C-44FC-08DD-6E9D-1914324FCD73}"/>
              </a:ext>
            </a:extLst>
          </p:cNvPr>
          <p:cNvSpPr txBox="1"/>
          <p:nvPr/>
        </p:nvSpPr>
        <p:spPr>
          <a:xfrm>
            <a:off x="1356102" y="3429000"/>
            <a:ext cx="11391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1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AE84BA-C494-1837-EFD4-7394A44F5AC5}"/>
              </a:ext>
            </a:extLst>
          </p:cNvPr>
          <p:cNvSpPr txBox="1"/>
          <p:nvPr/>
        </p:nvSpPr>
        <p:spPr>
          <a:xfrm>
            <a:off x="4236204" y="1008682"/>
            <a:ext cx="11391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2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1D154B-6D35-8754-D908-177F13465FFE}"/>
              </a:ext>
            </a:extLst>
          </p:cNvPr>
          <p:cNvSpPr txBox="1"/>
          <p:nvPr/>
        </p:nvSpPr>
        <p:spPr>
          <a:xfrm>
            <a:off x="6096000" y="2230465"/>
            <a:ext cx="11391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3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FAC32A-62B0-76CB-3F19-639951B6AA89}"/>
              </a:ext>
            </a:extLst>
          </p:cNvPr>
          <p:cNvSpPr txBox="1"/>
          <p:nvPr/>
        </p:nvSpPr>
        <p:spPr>
          <a:xfrm>
            <a:off x="7875722" y="3280999"/>
            <a:ext cx="11391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4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1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4597EF-6A44-D140-71E4-696B89C5A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44" y="2051050"/>
            <a:ext cx="4584700" cy="27559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E334645-0347-EDD8-37FB-A05B8E23A401}"/>
              </a:ext>
            </a:extLst>
          </p:cNvPr>
          <p:cNvSpPr txBox="1">
            <a:spLocks/>
          </p:cNvSpPr>
          <p:nvPr/>
        </p:nvSpPr>
        <p:spPr>
          <a:xfrm>
            <a:off x="2146682" y="0"/>
            <a:ext cx="7898635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Modeling Group Effects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F82F38-F22B-B08D-7AA2-6F9762BB2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942" y="2051050"/>
            <a:ext cx="3881572" cy="27623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36B2619-AB79-BC4D-DA79-2A36AAB8579D}"/>
                  </a:ext>
                </a:extLst>
              </p14:cNvPr>
              <p14:cNvContentPartPr/>
              <p14:nvPr/>
            </p14:nvContentPartPr>
            <p14:xfrm>
              <a:off x="9925035" y="1734431"/>
              <a:ext cx="1965960" cy="471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36B2619-AB79-BC4D-DA79-2A36AAB857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16395" y="1725431"/>
                <a:ext cx="1983600" cy="473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AB447CC-D4BD-39E7-2152-71F042F6C6AC}"/>
              </a:ext>
            </a:extLst>
          </p:cNvPr>
          <p:cNvGrpSpPr/>
          <p:nvPr/>
        </p:nvGrpSpPr>
        <p:grpSpPr>
          <a:xfrm>
            <a:off x="1594275" y="1715351"/>
            <a:ext cx="4145040" cy="3150000"/>
            <a:chOff x="1594275" y="1715351"/>
            <a:chExt cx="4145040" cy="31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833ADD4-8E4B-6A1B-07E5-08D480A162D1}"/>
                    </a:ext>
                  </a:extLst>
                </p14:cNvPr>
                <p14:cNvContentPartPr/>
                <p14:nvPr/>
              </p14:nvContentPartPr>
              <p14:xfrm>
                <a:off x="1594275" y="2136191"/>
                <a:ext cx="4128120" cy="2225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833ADD4-8E4B-6A1B-07E5-08D480A162D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85275" y="2127551"/>
                  <a:ext cx="4145760" cy="22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EB5A91B-212D-5D46-8E10-F5E39E9E6C49}"/>
                    </a:ext>
                  </a:extLst>
                </p14:cNvPr>
                <p14:cNvContentPartPr/>
                <p14:nvPr/>
              </p14:nvContentPartPr>
              <p14:xfrm>
                <a:off x="2204115" y="1715351"/>
                <a:ext cx="3535200" cy="3150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EB5A91B-212D-5D46-8E10-F5E39E9E6C4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95115" y="1706711"/>
                  <a:ext cx="3552840" cy="3167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0389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767</Words>
  <Application>Microsoft Macintosh PowerPoint</Application>
  <PresentationFormat>Widescreen</PresentationFormat>
  <Paragraphs>259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Symbol</vt:lpstr>
      <vt:lpstr>Times New Roman</vt:lpstr>
      <vt:lpstr>Office Theme</vt:lpstr>
      <vt:lpstr>Statistical Genomics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Invalid procedure create artifact prediction accuracy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46</cp:revision>
  <dcterms:created xsi:type="dcterms:W3CDTF">2023-07-27T18:58:58Z</dcterms:created>
  <dcterms:modified xsi:type="dcterms:W3CDTF">2023-09-10T00:31:03Z</dcterms:modified>
</cp:coreProperties>
</file>