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307" r:id="rId2"/>
    <p:sldId id="282" r:id="rId3"/>
    <p:sldId id="260" r:id="rId4"/>
    <p:sldId id="261" r:id="rId5"/>
    <p:sldId id="329" r:id="rId6"/>
    <p:sldId id="258" r:id="rId7"/>
    <p:sldId id="296" r:id="rId8"/>
    <p:sldId id="297" r:id="rId9"/>
    <p:sldId id="298" r:id="rId10"/>
    <p:sldId id="309" r:id="rId11"/>
    <p:sldId id="320" r:id="rId12"/>
    <p:sldId id="325" r:id="rId13"/>
    <p:sldId id="321" r:id="rId14"/>
    <p:sldId id="322" r:id="rId15"/>
    <p:sldId id="323" r:id="rId16"/>
    <p:sldId id="324" r:id="rId17"/>
    <p:sldId id="310" r:id="rId18"/>
    <p:sldId id="327" r:id="rId19"/>
    <p:sldId id="328" r:id="rId20"/>
    <p:sldId id="299" r:id="rId21"/>
    <p:sldId id="273" r:id="rId22"/>
    <p:sldId id="316" r:id="rId23"/>
    <p:sldId id="308" r:id="rId24"/>
    <p:sldId id="313" r:id="rId25"/>
    <p:sldId id="314" r:id="rId26"/>
    <p:sldId id="317" r:id="rId27"/>
    <p:sldId id="315" r:id="rId28"/>
    <p:sldId id="326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297"/>
    <p:restoredTop sz="99514" autoAdjust="0"/>
  </p:normalViewPr>
  <p:slideViewPr>
    <p:cSldViewPr snapToGrid="0" snapToObjects="1">
      <p:cViewPr>
        <p:scale>
          <a:sx n="100" d="100"/>
          <a:sy n="100" d="100"/>
        </p:scale>
        <p:origin x="1400" y="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5/21/16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SG_GS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3238" cy="6858000"/>
          </a:xfrm>
          <a:prstGeom prst="rect">
            <a:avLst/>
          </a:prstGeom>
        </p:spPr>
      </p:pic>
      <p:pic>
        <p:nvPicPr>
          <p:cNvPr id="10" name="Picture 9" descr="SG_GWAS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0495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3844955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44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Hypotheses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did you observed (Results)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replicate your findings (Method)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Presentation: Description, figures and </a:t>
            </a:r>
            <a:r>
              <a:rPr lang="en-US" dirty="0" smtClean="0"/>
              <a:t>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R source code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 components</a:t>
            </a:r>
            <a:br>
              <a:rPr lang="en-US" dirty="0" smtClean="0"/>
            </a:br>
            <a:r>
              <a:rPr lang="en-US" dirty="0" smtClean="0"/>
              <a:t>each takes 20%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(demo)</a:t>
            </a:r>
            <a:endParaRPr lang="en-US" dirty="0"/>
          </a:p>
        </p:txBody>
      </p:sp>
      <p:pic>
        <p:nvPicPr>
          <p:cNvPr id="5" name="Picture 4" descr="Screen Shot 2015-09-10 at 9.27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7"/>
          <a:stretch/>
        </p:blipFill>
        <p:spPr>
          <a:xfrm>
            <a:off x="0" y="3557355"/>
            <a:ext cx="9144000" cy="13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(demo)</a:t>
            </a:r>
            <a:endParaRPr lang="en-US" dirty="0"/>
          </a:p>
        </p:txBody>
      </p:sp>
      <p:pic>
        <p:nvPicPr>
          <p:cNvPr id="5" name="Picture 4" descr="Screen Shot 2015-09-10 at 9.27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6"/>
          <a:stretch/>
        </p:blipFill>
        <p:spPr>
          <a:xfrm>
            <a:off x="0" y="2819399"/>
            <a:ext cx="9144000" cy="229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(demo)</a:t>
            </a:r>
            <a:endParaRPr lang="en-US" dirty="0"/>
          </a:p>
        </p:txBody>
      </p:sp>
      <p:pic>
        <p:nvPicPr>
          <p:cNvPr id="6" name="Picture 5" descr="Screen Shot 2015-09-10 at 9.31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9516"/>
            <a:ext cx="9144000" cy="24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76475"/>
          </a:xfrm>
        </p:spPr>
        <p:txBody>
          <a:bodyPr/>
          <a:lstStyle/>
          <a:p>
            <a:r>
              <a:rPr lang="en-US" dirty="0" smtClean="0"/>
              <a:t>Presentation (demo)</a:t>
            </a:r>
            <a:endParaRPr lang="en-US" dirty="0"/>
          </a:p>
        </p:txBody>
      </p:sp>
      <p:pic>
        <p:nvPicPr>
          <p:cNvPr id="4" name="Picture 3" descr="Screen Shot 2015-09-10 at 9.3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4" y="2853743"/>
            <a:ext cx="8686800" cy="4004257"/>
          </a:xfrm>
          <a:prstGeom prst="rect">
            <a:avLst/>
          </a:prstGeom>
        </p:spPr>
      </p:pic>
      <p:pic>
        <p:nvPicPr>
          <p:cNvPr id="5" name="Picture 4" descr="Screen Shot 2015-09-10 at 9.44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21" y="1350042"/>
            <a:ext cx="6259309" cy="150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4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9-29 at 10.3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9-29 at 10.4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8-25 at 2.33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837" y="1724789"/>
            <a:ext cx="3346805" cy="47098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440927"/>
            <a:ext cx="4568084" cy="878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link.springer.com</a:t>
            </a:r>
            <a:r>
              <a:rPr lang="en-US" dirty="0"/>
              <a:t>/book/10.1007%2F978-1-62703-447-</a:t>
            </a:r>
            <a:r>
              <a:rPr lang="en-US" dirty="0" smtClean="0"/>
              <a:t>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book</a:t>
            </a:r>
            <a:endParaRPr lang="en-US" dirty="0"/>
          </a:p>
        </p:txBody>
      </p:sp>
      <p:pic>
        <p:nvPicPr>
          <p:cNvPr id="5" name="Picture 4" descr="Screen Shot 2015-08-25 at 2.35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2273587"/>
            <a:ext cx="3872384" cy="30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41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 (examples)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1379578"/>
            <a:ext cx="8724900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400" dirty="0" err="1" smtClean="0"/>
              <a:t>Meuwissen</a:t>
            </a:r>
            <a:r>
              <a:rPr lang="en-US" sz="1400" dirty="0"/>
              <a:t>, T. H., Hayes, B. J. &amp; Goddard, M. E. Prediction of total genetic value using genome-wide dense marker maps. </a:t>
            </a:r>
            <a:r>
              <a:rPr lang="en-US" sz="1400" i="1" dirty="0"/>
              <a:t>Genetics</a:t>
            </a:r>
            <a:r>
              <a:rPr lang="en-US" sz="1400" dirty="0"/>
              <a:t> </a:t>
            </a:r>
            <a:r>
              <a:rPr lang="en-US" sz="1400" b="1" dirty="0"/>
              <a:t>157,</a:t>
            </a:r>
            <a:r>
              <a:rPr lang="en-US" sz="1400" dirty="0"/>
              <a:t> 1819–1829 (2001).</a:t>
            </a:r>
          </a:p>
          <a:p>
            <a:pPr marL="228600" indent="-228600">
              <a:buAutoNum type="arabicPeriod" startAt="2"/>
            </a:pPr>
            <a:r>
              <a:rPr lang="en-US" sz="1400" dirty="0" err="1" smtClean="0"/>
              <a:t>Elshire</a:t>
            </a:r>
            <a:r>
              <a:rPr lang="en-US" sz="1400" dirty="0"/>
              <a:t>, R. J. </a:t>
            </a:r>
            <a:r>
              <a:rPr lang="en-US" sz="1400" i="1" dirty="0"/>
              <a:t>et al.</a:t>
            </a:r>
            <a:r>
              <a:rPr lang="en-US" sz="1400" dirty="0"/>
              <a:t> A robust, simple genotyping-by-sequencing (GBS) approach for high diversity species. </a:t>
            </a:r>
            <a:r>
              <a:rPr lang="en-US" sz="1400" i="1" dirty="0" err="1"/>
              <a:t>PLoS</a:t>
            </a:r>
            <a:r>
              <a:rPr lang="en-US" sz="1400" i="1" dirty="0"/>
              <a:t> One</a:t>
            </a:r>
            <a:r>
              <a:rPr lang="en-US" sz="1400" dirty="0"/>
              <a:t> </a:t>
            </a:r>
            <a:r>
              <a:rPr lang="en-US" sz="1400" b="1" dirty="0"/>
              <a:t>6,</a:t>
            </a:r>
            <a:r>
              <a:rPr lang="en-US" sz="1400" dirty="0"/>
              <a:t> e19379 (2011)</a:t>
            </a:r>
            <a:r>
              <a:rPr lang="en-US" sz="1400" dirty="0" smtClean="0"/>
              <a:t>.</a:t>
            </a:r>
            <a:endParaRPr lang="en-US" sz="1400" dirty="0"/>
          </a:p>
          <a:p>
            <a:pPr marL="228600" indent="-228600">
              <a:buAutoNum type="arabicPeriod" startAt="3"/>
            </a:pPr>
            <a:r>
              <a:rPr lang="en-US" sz="1400" dirty="0" err="1" smtClean="0"/>
              <a:t>Marchini</a:t>
            </a:r>
            <a:r>
              <a:rPr lang="en-US" sz="1400" dirty="0"/>
              <a:t>, J. &amp; </a:t>
            </a:r>
            <a:r>
              <a:rPr lang="en-US" sz="1400" dirty="0" err="1"/>
              <a:t>Howie</a:t>
            </a:r>
            <a:r>
              <a:rPr lang="en-US" sz="1400" dirty="0"/>
              <a:t>, B. Genotype imputation for genome-wide association studies. </a:t>
            </a:r>
            <a:r>
              <a:rPr lang="en-US" sz="1400" i="1" dirty="0"/>
              <a:t>Nat Rev Genet</a:t>
            </a:r>
            <a:r>
              <a:rPr lang="en-US" sz="1400" dirty="0"/>
              <a:t> </a:t>
            </a:r>
            <a:r>
              <a:rPr lang="en-US" sz="1400" b="1" dirty="0"/>
              <a:t>11,</a:t>
            </a:r>
            <a:r>
              <a:rPr lang="en-US" sz="1400" dirty="0"/>
              <a:t> 499–511 (2010)</a:t>
            </a:r>
            <a:r>
              <a:rPr lang="en-US" sz="1400" dirty="0" smtClean="0"/>
              <a:t>.</a:t>
            </a:r>
            <a:endParaRPr lang="en-US" sz="1400" dirty="0"/>
          </a:p>
          <a:p>
            <a:pPr marL="228600" indent="-228600">
              <a:buAutoNum type="arabicPeriod" startAt="4"/>
            </a:pPr>
            <a:r>
              <a:rPr lang="en-US" sz="1400" dirty="0" smtClean="0"/>
              <a:t>Yu</a:t>
            </a:r>
            <a:r>
              <a:rPr lang="en-US" sz="1400" dirty="0"/>
              <a:t>, J. </a:t>
            </a:r>
            <a:r>
              <a:rPr lang="en-US" sz="1400" i="1" dirty="0"/>
              <a:t>et al.</a:t>
            </a:r>
            <a:r>
              <a:rPr lang="en-US" sz="1400" dirty="0"/>
              <a:t> A unified mixed-model method for association mapping that accounts for multiple levels of relatedness. </a:t>
            </a:r>
            <a:r>
              <a:rPr lang="en-US" sz="1400" i="1" dirty="0"/>
              <a:t>Nat. Genet.</a:t>
            </a:r>
            <a:r>
              <a:rPr lang="en-US" sz="1400" dirty="0"/>
              <a:t> </a:t>
            </a:r>
            <a:r>
              <a:rPr lang="en-US" sz="1400" b="1" dirty="0"/>
              <a:t>38,</a:t>
            </a:r>
            <a:r>
              <a:rPr lang="en-US" sz="1400" dirty="0"/>
              <a:t> 203–208 (2006)</a:t>
            </a:r>
            <a:r>
              <a:rPr lang="en-US" sz="1400" dirty="0" smtClean="0"/>
              <a:t>.</a:t>
            </a:r>
            <a:endParaRPr lang="en-US" sz="1400" dirty="0"/>
          </a:p>
          <a:p>
            <a:pPr marL="228600" indent="-228600">
              <a:buAutoNum type="arabicPeriod" startAt="5"/>
            </a:pPr>
            <a:r>
              <a:rPr lang="en-US" sz="1400" dirty="0" smtClean="0"/>
              <a:t>Kang</a:t>
            </a:r>
            <a:r>
              <a:rPr lang="en-US" sz="1400" dirty="0"/>
              <a:t>, H. M. </a:t>
            </a:r>
            <a:r>
              <a:rPr lang="en-US" sz="1400" i="1" dirty="0"/>
              <a:t>et al.</a:t>
            </a:r>
            <a:r>
              <a:rPr lang="en-US" sz="1400" dirty="0"/>
              <a:t> Efficient control of population structure in model organism association mapping. </a:t>
            </a:r>
            <a:r>
              <a:rPr lang="en-US" sz="1400" i="1" dirty="0"/>
              <a:t>Genetics</a:t>
            </a:r>
            <a:r>
              <a:rPr lang="en-US" sz="1400" dirty="0"/>
              <a:t> </a:t>
            </a:r>
            <a:r>
              <a:rPr lang="en-US" sz="1400" b="1" dirty="0"/>
              <a:t>178,</a:t>
            </a:r>
            <a:r>
              <a:rPr lang="en-US" sz="1400" dirty="0"/>
              <a:t> 1709–1723 (2008)</a:t>
            </a:r>
            <a:r>
              <a:rPr lang="en-US" sz="1400" dirty="0" smtClean="0"/>
              <a:t>.</a:t>
            </a:r>
            <a:endParaRPr lang="en-US" sz="1400" dirty="0"/>
          </a:p>
          <a:p>
            <a:pPr marL="228600" indent="-228600">
              <a:buAutoNum type="arabicPeriod" startAt="6"/>
            </a:pPr>
            <a:r>
              <a:rPr lang="en-US" sz="1400" dirty="0" smtClean="0"/>
              <a:t>Zhang</a:t>
            </a:r>
            <a:r>
              <a:rPr lang="en-US" sz="1400" dirty="0"/>
              <a:t>, Z. </a:t>
            </a:r>
            <a:r>
              <a:rPr lang="en-US" sz="1400" i="1" dirty="0"/>
              <a:t>et al.</a:t>
            </a:r>
            <a:r>
              <a:rPr lang="en-US" sz="1400" dirty="0"/>
              <a:t> Mixed linear model approach adapted for genome-wide association studies. </a:t>
            </a:r>
            <a:r>
              <a:rPr lang="en-US" sz="1400" i="1" dirty="0"/>
              <a:t>Nat Genet</a:t>
            </a:r>
            <a:r>
              <a:rPr lang="en-US" sz="1400" dirty="0"/>
              <a:t> </a:t>
            </a:r>
            <a:r>
              <a:rPr lang="en-US" sz="1400" b="1" dirty="0"/>
              <a:t>42,</a:t>
            </a:r>
            <a:r>
              <a:rPr lang="en-US" sz="1400" dirty="0"/>
              <a:t> 355–360 (2010)</a:t>
            </a:r>
            <a:r>
              <a:rPr lang="en-US" sz="1400" dirty="0" smtClean="0"/>
              <a:t>.</a:t>
            </a:r>
            <a:endParaRPr lang="en-US" sz="1400" dirty="0"/>
          </a:p>
          <a:p>
            <a:pPr marL="228600" indent="-228600">
              <a:buAutoNum type="arabicPeriod" startAt="7"/>
            </a:pPr>
            <a:r>
              <a:rPr lang="en-US" sz="1400" dirty="0" smtClean="0"/>
              <a:t>Kang</a:t>
            </a:r>
            <a:r>
              <a:rPr lang="en-US" sz="1400" dirty="0"/>
              <a:t>, H. M. </a:t>
            </a:r>
            <a:r>
              <a:rPr lang="en-US" sz="1400" i="1" dirty="0"/>
              <a:t>et al.</a:t>
            </a:r>
            <a:r>
              <a:rPr lang="en-US" sz="1400" dirty="0"/>
              <a:t> Variance component model to account for sample structure in genome-wide association studies. </a:t>
            </a:r>
            <a:r>
              <a:rPr lang="en-US" sz="1400" i="1" dirty="0"/>
              <a:t>Nat Genet</a:t>
            </a:r>
            <a:r>
              <a:rPr lang="en-US" sz="1400" dirty="0"/>
              <a:t> </a:t>
            </a:r>
            <a:r>
              <a:rPr lang="en-US" sz="1400" b="1" dirty="0"/>
              <a:t>42,</a:t>
            </a:r>
            <a:r>
              <a:rPr lang="en-US" sz="1400" dirty="0"/>
              <a:t> 348–354 (2010)</a:t>
            </a:r>
            <a:r>
              <a:rPr lang="en-US" sz="1400" dirty="0" smtClean="0"/>
              <a:t>.</a:t>
            </a:r>
            <a:endParaRPr lang="en-US" sz="1400" dirty="0"/>
          </a:p>
          <a:p>
            <a:pPr marL="228600" indent="-228600">
              <a:buAutoNum type="arabicPeriod" startAt="8"/>
            </a:pPr>
            <a:r>
              <a:rPr lang="en-US" sz="1400" dirty="0" smtClean="0"/>
              <a:t>Wang</a:t>
            </a:r>
            <a:r>
              <a:rPr lang="en-US" sz="1400" dirty="0"/>
              <a:t>, Q., </a:t>
            </a:r>
            <a:r>
              <a:rPr lang="en-US" sz="1400" dirty="0" err="1"/>
              <a:t>Tian</a:t>
            </a:r>
            <a:r>
              <a:rPr lang="en-US" sz="1400" dirty="0"/>
              <a:t>, F., Pan, Y., Buckler, E. S. &amp; Zhang, Z. A SUPER Powerful Method for Genome Wide Association Study. </a:t>
            </a:r>
            <a:r>
              <a:rPr lang="en-US" sz="1400" i="1" dirty="0" err="1"/>
              <a:t>PLoS</a:t>
            </a:r>
            <a:r>
              <a:rPr lang="en-US" sz="1400" i="1" dirty="0"/>
              <a:t> One</a:t>
            </a:r>
            <a:r>
              <a:rPr lang="en-US" sz="1400" dirty="0"/>
              <a:t> </a:t>
            </a:r>
            <a:r>
              <a:rPr lang="en-US" sz="1400" b="1" dirty="0"/>
              <a:t>9,</a:t>
            </a:r>
            <a:r>
              <a:rPr lang="en-US" sz="1400" dirty="0"/>
              <a:t> e107684 (2014)</a:t>
            </a:r>
            <a:r>
              <a:rPr lang="en-US" sz="1400" dirty="0" smtClean="0"/>
              <a:t>.</a:t>
            </a:r>
            <a:endParaRPr lang="en-US" sz="1400" dirty="0"/>
          </a:p>
          <a:p>
            <a:pPr marL="228600" indent="-228600">
              <a:buAutoNum type="arabicPeriod" startAt="9"/>
            </a:pPr>
            <a:r>
              <a:rPr lang="en-US" sz="1400" dirty="0" err="1" smtClean="0"/>
              <a:t>Lippert</a:t>
            </a:r>
            <a:r>
              <a:rPr lang="en-US" sz="1400" dirty="0"/>
              <a:t>, C. </a:t>
            </a:r>
            <a:r>
              <a:rPr lang="en-US" sz="1400" i="1" dirty="0"/>
              <a:t>et al.</a:t>
            </a:r>
            <a:r>
              <a:rPr lang="en-US" sz="1400" dirty="0"/>
              <a:t> </a:t>
            </a:r>
            <a:r>
              <a:rPr lang="en-US" sz="1400" dirty="0" err="1"/>
              <a:t>FaST</a:t>
            </a:r>
            <a:r>
              <a:rPr lang="en-US" sz="1400" dirty="0"/>
              <a:t> linear mixed models for genome-wide association studies. </a:t>
            </a:r>
            <a:r>
              <a:rPr lang="en-US" sz="1400" i="1" dirty="0"/>
              <a:t>Nature Methods</a:t>
            </a:r>
            <a:r>
              <a:rPr lang="en-US" sz="1400" dirty="0"/>
              <a:t> </a:t>
            </a:r>
            <a:r>
              <a:rPr lang="en-US" sz="1400" b="1" dirty="0"/>
              <a:t>8,</a:t>
            </a:r>
            <a:r>
              <a:rPr lang="en-US" sz="1400" dirty="0"/>
              <a:t> 833–835 (2011)</a:t>
            </a:r>
            <a:r>
              <a:rPr lang="en-US" sz="1400" dirty="0" smtClean="0"/>
              <a:t>.</a:t>
            </a:r>
            <a:endParaRPr lang="en-US" sz="1400" dirty="0"/>
          </a:p>
          <a:p>
            <a:pPr marL="228600" indent="-228600">
              <a:buAutoNum type="arabicPeriod" startAt="10"/>
            </a:pPr>
            <a:r>
              <a:rPr lang="en-US" sz="1400" dirty="0" smtClean="0"/>
              <a:t>Segura</a:t>
            </a:r>
            <a:r>
              <a:rPr lang="en-US" sz="1400" dirty="0"/>
              <a:t>, V. </a:t>
            </a:r>
            <a:r>
              <a:rPr lang="en-US" sz="1400" i="1" dirty="0"/>
              <a:t>et al.</a:t>
            </a:r>
            <a:r>
              <a:rPr lang="en-US" sz="1400" dirty="0"/>
              <a:t> An efficient multi-locus mixed-model approach for genome-wide association studies in structured populations. </a:t>
            </a:r>
            <a:r>
              <a:rPr lang="en-US" sz="1400" i="1" dirty="0"/>
              <a:t>Nature Genetics</a:t>
            </a:r>
            <a:r>
              <a:rPr lang="en-US" sz="1400" dirty="0"/>
              <a:t> </a:t>
            </a:r>
            <a:r>
              <a:rPr lang="en-US" sz="1400" b="1" dirty="0"/>
              <a:t>44,</a:t>
            </a:r>
            <a:r>
              <a:rPr lang="en-US" sz="1400" dirty="0"/>
              <a:t> 825–830 (2012)</a:t>
            </a:r>
            <a:r>
              <a:rPr lang="en-US" sz="1400" dirty="0" smtClean="0"/>
              <a:t>.</a:t>
            </a:r>
            <a:endParaRPr lang="en-US" sz="1400" dirty="0"/>
          </a:p>
          <a:p>
            <a:pPr marL="228600" indent="-228600">
              <a:buAutoNum type="arabicPeriod" startAt="11"/>
            </a:pPr>
            <a:r>
              <a:rPr lang="en-US" sz="1400" dirty="0" smtClean="0"/>
              <a:t>Zhang</a:t>
            </a:r>
            <a:r>
              <a:rPr lang="en-US" sz="1400" dirty="0"/>
              <a:t>, Z., </a:t>
            </a:r>
            <a:r>
              <a:rPr lang="en-US" sz="1400" dirty="0" err="1"/>
              <a:t>Todhunter</a:t>
            </a:r>
            <a:r>
              <a:rPr lang="en-US" sz="1400" dirty="0"/>
              <a:t>, R. J., Buckler, E. S. &amp; Van </a:t>
            </a:r>
            <a:r>
              <a:rPr lang="en-US" sz="1400" dirty="0" err="1"/>
              <a:t>Vleck</a:t>
            </a:r>
            <a:r>
              <a:rPr lang="en-US" sz="1400" dirty="0"/>
              <a:t>, L. D. Technical note: Use of marker-based relationships with multiple-trait derivative-free restricted maximal likelihood. </a:t>
            </a:r>
            <a:r>
              <a:rPr lang="en-US" sz="1400" i="1" dirty="0"/>
              <a:t>J. Anim. Sci.</a:t>
            </a:r>
            <a:r>
              <a:rPr lang="en-US" sz="1400" dirty="0"/>
              <a:t> </a:t>
            </a:r>
            <a:r>
              <a:rPr lang="en-US" sz="1400" b="1" dirty="0"/>
              <a:t>85,</a:t>
            </a:r>
            <a:r>
              <a:rPr lang="en-US" sz="1400" dirty="0"/>
              <a:t> 881–885 (2007)</a:t>
            </a:r>
            <a:r>
              <a:rPr lang="en-US" sz="1400" dirty="0" smtClean="0"/>
              <a:t>.</a:t>
            </a:r>
            <a:endParaRPr lang="en-US" sz="1400" dirty="0"/>
          </a:p>
          <a:p>
            <a:pPr marL="228600" indent="-228600">
              <a:buAutoNum type="arabicPeriod" startAt="12"/>
            </a:pPr>
            <a:r>
              <a:rPr lang="en-US" sz="1400" dirty="0" err="1" smtClean="0"/>
              <a:t>VanRaden</a:t>
            </a:r>
            <a:r>
              <a:rPr lang="en-US" sz="1400" dirty="0"/>
              <a:t>, P. M. Efficient methods to compute genomic predictions. </a:t>
            </a:r>
            <a:r>
              <a:rPr lang="en-US" sz="1400" i="1" dirty="0"/>
              <a:t>J Dairy </a:t>
            </a:r>
            <a:r>
              <a:rPr lang="en-US" sz="1400" i="1" dirty="0" err="1"/>
              <a:t>Sci</a:t>
            </a:r>
            <a:r>
              <a:rPr lang="en-US" sz="1400" dirty="0"/>
              <a:t> </a:t>
            </a:r>
            <a:r>
              <a:rPr lang="en-US" sz="1400" b="1" dirty="0"/>
              <a:t>91,</a:t>
            </a:r>
            <a:r>
              <a:rPr lang="en-US" sz="1400" dirty="0"/>
              <a:t> 4414–4423 (2008)</a:t>
            </a:r>
            <a:r>
              <a:rPr lang="en-US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05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69772"/>
          </a:xfrm>
        </p:spPr>
        <p:txBody>
          <a:bodyPr/>
          <a:lstStyle/>
          <a:p>
            <a:r>
              <a:rPr lang="en-US" dirty="0" smtClean="0"/>
              <a:t>Books at </a:t>
            </a:r>
            <a:r>
              <a:rPr lang="en-US" dirty="0" err="1" smtClean="0"/>
              <a:t>ZZLab</a:t>
            </a:r>
            <a:endParaRPr lang="en-US" dirty="0"/>
          </a:p>
        </p:txBody>
      </p:sp>
      <p:pic>
        <p:nvPicPr>
          <p:cNvPr id="4" name="Picture 3" descr="2016-01-13 08.20.0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7" b="7037"/>
          <a:stretch/>
        </p:blipFill>
        <p:spPr>
          <a:xfrm>
            <a:off x="1797050" y="1308100"/>
            <a:ext cx="51435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</a:p>
          <a:p>
            <a:r>
              <a:rPr lang="en-US" dirty="0" smtClean="0"/>
              <a:t>Why this course</a:t>
            </a:r>
          </a:p>
          <a:p>
            <a:r>
              <a:rPr lang="en-US" dirty="0" smtClean="0"/>
              <a:t>Overview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hiwu\Dropbox\Current\job2010\Washington\Interview\nih-cost-gen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http://luckyrobot.com/wp-content/uploads/2013/04/nih-cost-genome.jpg</a:t>
            </a:r>
          </a:p>
        </p:txBody>
      </p:sp>
      <p:sp>
        <p:nvSpPr>
          <p:cNvPr id="3" name="Up Arrow 2"/>
          <p:cNvSpPr/>
          <p:nvPr/>
        </p:nvSpPr>
        <p:spPr>
          <a:xfrm>
            <a:off x="956338" y="1677750"/>
            <a:ext cx="2351650" cy="254014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</a:t>
            </a:r>
          </a:p>
          <a:p>
            <a:pPr algn="ctr"/>
            <a:r>
              <a:rPr lang="en-US" dirty="0" smtClean="0"/>
              <a:t>genome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3307988" y="2947822"/>
            <a:ext cx="2810680" cy="2540145"/>
          </a:xfrm>
          <a:prstGeom prst="upArrow">
            <a:avLst/>
          </a:prstGeom>
          <a:gradFill>
            <a:gsLst>
              <a:gs pos="0">
                <a:srgbClr val="FF66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pPr algn="ctr"/>
            <a:r>
              <a:rPr lang="en-US" dirty="0" smtClean="0"/>
              <a:t>Generation Sequencing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38200"/>
            <a:ext cx="74866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73E87"/>
                </a:solidFill>
              </a:rPr>
              <a:t>More Research on GWAS and GS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0" y="6324834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By May 31,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233" y="1783807"/>
            <a:ext cx="8763883" cy="379581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Computing difficulties: millions of markers, individuals, and traits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False </a:t>
            </a:r>
            <a:r>
              <a:rPr lang="en-US" sz="3200" dirty="0">
                <a:solidFill>
                  <a:schemeClr val="bg1"/>
                </a:solidFill>
              </a:rPr>
              <a:t>positives, ex: “Amgen scientists tried to replicate </a:t>
            </a:r>
            <a:r>
              <a:rPr lang="en-US" sz="3200" dirty="0">
                <a:solidFill>
                  <a:srgbClr val="FFFF00"/>
                </a:solidFill>
              </a:rPr>
              <a:t>53</a:t>
            </a:r>
            <a:r>
              <a:rPr lang="en-US" sz="3200" dirty="0">
                <a:solidFill>
                  <a:schemeClr val="bg1"/>
                </a:solidFill>
              </a:rPr>
              <a:t> high-profile cancer research findings, but could only replicate </a:t>
            </a:r>
            <a:r>
              <a:rPr lang="en-US" sz="3200" dirty="0">
                <a:solidFill>
                  <a:srgbClr val="FFFF00"/>
                </a:solidFill>
              </a:rPr>
              <a:t>6</a:t>
            </a:r>
            <a:r>
              <a:rPr lang="en-US" sz="3200" dirty="0">
                <a:solidFill>
                  <a:schemeClr val="bg1"/>
                </a:solidFill>
              </a:rPr>
              <a:t>”, Nature, 2012, 483: 531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False negatives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Problems in GWAS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Screen Shot 2015-11-17 at 3.14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83" y="5579618"/>
            <a:ext cx="7315200" cy="1121009"/>
          </a:xfrm>
          <a:prstGeom prst="rect">
            <a:avLst/>
          </a:prstGeom>
        </p:spPr>
      </p:pic>
      <p:pic>
        <p:nvPicPr>
          <p:cNvPr id="6" name="Picture 5" descr="Screen Shot 2015-11-17 at 3.21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83" y="5530675"/>
            <a:ext cx="7315200" cy="132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0"/>
            <a:ext cx="6701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060738"/>
              </p:ext>
            </p:extLst>
          </p:nvPr>
        </p:nvGraphicFramePr>
        <p:xfrm>
          <a:off x="247650" y="2870200"/>
          <a:ext cx="8649692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" r:id="rId4" imgW="6083300" imgH="2438400" progId="Word.Document.12">
                  <p:embed/>
                </p:oleObj>
              </mc:Choice>
              <mc:Fallback>
                <p:oleObj name="Document" r:id="rId4" imgW="6083300" imgH="243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650" y="2870200"/>
                        <a:ext cx="8649692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1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685938"/>
              </p:ext>
            </p:extLst>
          </p:nvPr>
        </p:nvGraphicFramePr>
        <p:xfrm>
          <a:off x="222250" y="2838449"/>
          <a:ext cx="8642350" cy="369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Document" r:id="rId4" imgW="6083300" imgH="2603500" progId="Word.Document.12">
                  <p:embed/>
                </p:oleObj>
              </mc:Choice>
              <mc:Fallback>
                <p:oleObj name="Document" r:id="rId4" imgW="6083300" imgH="260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50" y="2838449"/>
                        <a:ext cx="8642350" cy="369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5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01" y="0"/>
            <a:ext cx="6858000" cy="6858000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 rot="16200000">
            <a:off x="-2802636" y="2802636"/>
            <a:ext cx="68580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584D3"/>
                </a:solidFill>
              </a:rPr>
              <a:t>Associations on flowering time</a:t>
            </a:r>
            <a:endParaRPr lang="en-US" sz="3600" dirty="0">
              <a:solidFill>
                <a:srgbClr val="4584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prediction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553792"/>
              </p:ext>
            </p:extLst>
          </p:nvPr>
        </p:nvGraphicFramePr>
        <p:xfrm>
          <a:off x="222249" y="2959100"/>
          <a:ext cx="8644689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Document" r:id="rId4" imgW="6083300" imgH="2413000" progId="Word.Document.12">
                  <p:embed/>
                </p:oleObj>
              </mc:Choice>
              <mc:Fallback>
                <p:oleObj name="Document" r:id="rId4" imgW="6083300" imgH="241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49" y="2959100"/>
                        <a:ext cx="8644689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05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83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4584D3"/>
                </a:solidFill>
              </a:rPr>
              <a:t>Genomic prediction</a:t>
            </a:r>
            <a:endParaRPr lang="en-US" dirty="0">
              <a:solidFill>
                <a:srgbClr val="4584D3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464056"/>
            <a:ext cx="7747000" cy="52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29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101" y="2675467"/>
            <a:ext cx="8623300" cy="3450696"/>
          </a:xfrm>
        </p:spPr>
        <p:txBody>
          <a:bodyPr/>
          <a:lstStyle/>
          <a:p>
            <a:r>
              <a:rPr lang="en-US" dirty="0" smtClean="0"/>
              <a:t>Active participation + 6 HWs + Midterm/Final exam</a:t>
            </a:r>
          </a:p>
          <a:p>
            <a:r>
              <a:rPr lang="en-US" dirty="0" smtClean="0"/>
              <a:t>GWAS and GS: Very active for research and application</a:t>
            </a:r>
          </a:p>
          <a:p>
            <a:r>
              <a:rPr lang="en-US" dirty="0" smtClean="0"/>
              <a:t>Rapid development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GWAS/GS: mechanism, pros and cons</a:t>
            </a:r>
          </a:p>
          <a:p>
            <a:r>
              <a:rPr lang="en-US" dirty="0" smtClean="0"/>
              <a:t>Experiment design: false discoveries, power and accuracy</a:t>
            </a:r>
          </a:p>
          <a:p>
            <a:r>
              <a:rPr lang="en-US" dirty="0" smtClean="0"/>
              <a:t>Analyses: methods and tools</a:t>
            </a:r>
          </a:p>
          <a:p>
            <a:r>
              <a:rPr lang="en-US" dirty="0" smtClean="0"/>
              <a:t>Reasoning and critical thinking</a:t>
            </a:r>
          </a:p>
          <a:p>
            <a:r>
              <a:rPr lang="en-US" dirty="0" smtClean="0"/>
              <a:t>Motivated through reinventing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/>
            <a:r>
              <a:rPr lang="en-US" dirty="0" smtClean="0"/>
              <a:t>Registered</a:t>
            </a:r>
          </a:p>
          <a:p>
            <a:pPr marL="668020" lvl="2" indent="-342900">
              <a:buFont typeface="Wingdings" charset="2"/>
              <a:buChar char="ü"/>
            </a:pPr>
            <a:r>
              <a:rPr lang="en-US" dirty="0" smtClean="0"/>
              <a:t>Graduate </a:t>
            </a:r>
            <a:r>
              <a:rPr lang="en-US" dirty="0"/>
              <a:t>students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Faculty and staff (</a:t>
            </a:r>
            <a:r>
              <a:rPr lang="en-US" dirty="0"/>
              <a:t>WSU employee benefit</a:t>
            </a:r>
            <a:r>
              <a:rPr lang="en-US" dirty="0" smtClean="0"/>
              <a:t>)</a:t>
            </a:r>
          </a:p>
          <a:p>
            <a:r>
              <a:rPr lang="en-US" dirty="0" smtClean="0"/>
              <a:t>Visitors (permission required from both host and instructor)</a:t>
            </a:r>
            <a:endParaRPr lang="en-US" dirty="0"/>
          </a:p>
          <a:p>
            <a:r>
              <a:rPr lang="en-US" dirty="0" smtClean="0"/>
              <a:t>Equal opportunity: Speak, homework, and exam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1-13 at 9.51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3967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7167" y="6463376"/>
            <a:ext cx="7408333" cy="3946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Email and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9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6071"/>
          <a:stretch/>
        </p:blipFill>
        <p:spPr>
          <a:xfrm>
            <a:off x="1841500" y="1498600"/>
            <a:ext cx="7302500" cy="477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62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4584D3"/>
                </a:solidFill>
              </a:rPr>
              <a:t>Grade</a:t>
            </a:r>
            <a:endParaRPr lang="en-US" dirty="0">
              <a:solidFill>
                <a:srgbClr val="4584D3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93255"/>
              </p:ext>
            </p:extLst>
          </p:nvPr>
        </p:nvGraphicFramePr>
        <p:xfrm>
          <a:off x="0" y="1591056"/>
          <a:ext cx="2730500" cy="3898896"/>
        </p:xfrm>
        <a:graphic>
          <a:graphicData uri="http://schemas.openxmlformats.org/drawingml/2006/table">
            <a:tbl>
              <a:tblPr/>
              <a:tblGrid>
                <a:gridCol w="1720214"/>
                <a:gridCol w="1010286"/>
              </a:tblGrid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Percentage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Letter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93%-100%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90%-93%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87%-90%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83%-87%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80%-83%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77%-80%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73%-77%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70%-73%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66%-70%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60%-66%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0%-60%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5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classes: January 11-April 29</a:t>
            </a:r>
          </a:p>
          <a:p>
            <a:r>
              <a:rPr lang="en-US" dirty="0" smtClean="0"/>
              <a:t>Twice a week: W/F, 3:10-4:25 </a:t>
            </a:r>
            <a:r>
              <a:rPr lang="en-US" dirty="0"/>
              <a:t>P</a:t>
            </a:r>
            <a:r>
              <a:rPr lang="en-US" dirty="0" smtClean="0"/>
              <a:t>M</a:t>
            </a:r>
          </a:p>
          <a:p>
            <a:r>
              <a:rPr lang="en-US" dirty="0" smtClean="0"/>
              <a:t>Late: ¼ off</a:t>
            </a:r>
            <a:endParaRPr lang="en-US" dirty="0"/>
          </a:p>
          <a:p>
            <a:r>
              <a:rPr lang="en-US" dirty="0" smtClean="0"/>
              <a:t>Leave earlier: ¼ off</a:t>
            </a:r>
          </a:p>
          <a:p>
            <a:r>
              <a:rPr lang="en-US" dirty="0" smtClean="0"/>
              <a:t>Observed without excuse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articipation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904872"/>
              </p:ext>
            </p:extLst>
          </p:nvPr>
        </p:nvGraphicFramePr>
        <p:xfrm>
          <a:off x="871538" y="2674938"/>
          <a:ext cx="74088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6306"/>
                <a:gridCol w="185255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question, no</a:t>
                      </a:r>
                      <a:r>
                        <a:rPr lang="en-US" baseline="0" dirty="0" smtClean="0"/>
                        <a:t> discussion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 or discussion occasionally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Question actively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Discussion actively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 AND discussion actively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7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 six in total</a:t>
            </a:r>
          </a:p>
          <a:p>
            <a:r>
              <a:rPr lang="en-US" dirty="0"/>
              <a:t>Due Wednesday 3:10PM every other week, except spring break and final</a:t>
            </a:r>
          </a:p>
          <a:p>
            <a:r>
              <a:rPr lang="en-US" dirty="0"/>
              <a:t>Submit by email</a:t>
            </a:r>
          </a:p>
          <a:p>
            <a:r>
              <a:rPr lang="en-US" dirty="0"/>
              <a:t>PDF Report and R source code only</a:t>
            </a:r>
          </a:p>
          <a:p>
            <a:r>
              <a:rPr lang="en-US" dirty="0"/>
              <a:t>PDF report is limited to five pages.</a:t>
            </a:r>
          </a:p>
          <a:p>
            <a:r>
              <a:rPr lang="en-US" dirty="0"/>
              <a:t>No late submission accepted. Answers are given </a:t>
            </a:r>
            <a:r>
              <a:rPr lang="en-US" smtClean="0"/>
              <a:t>on Friday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790</TotalTime>
  <Words>763</Words>
  <Application>Microsoft Macintosh PowerPoint</Application>
  <PresentationFormat>On-screen Show (4:3)</PresentationFormat>
  <Paragraphs>116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Candara</vt:lpstr>
      <vt:lpstr>Symbol</vt:lpstr>
      <vt:lpstr>Wingdings</vt:lpstr>
      <vt:lpstr>Waveform</vt:lpstr>
      <vt:lpstr>Document</vt:lpstr>
      <vt:lpstr>Statistical Genomics</vt:lpstr>
      <vt:lpstr>Outline</vt:lpstr>
      <vt:lpstr>Objectives</vt:lpstr>
      <vt:lpstr>Attendants</vt:lpstr>
      <vt:lpstr>PowerPoint Presentation</vt:lpstr>
      <vt:lpstr>Grade</vt:lpstr>
      <vt:lpstr>Present</vt:lpstr>
      <vt:lpstr>Participation</vt:lpstr>
      <vt:lpstr>Homework</vt:lpstr>
      <vt:lpstr>Homework components each takes 20%</vt:lpstr>
      <vt:lpstr>Hypothesis (demo)</vt:lpstr>
      <vt:lpstr>Result (demo)</vt:lpstr>
      <vt:lpstr>Method (demo)</vt:lpstr>
      <vt:lpstr>Presentation (demo)</vt:lpstr>
      <vt:lpstr>PowerPoint Presentation</vt:lpstr>
      <vt:lpstr>PowerPoint Presentation</vt:lpstr>
      <vt:lpstr>Text book</vt:lpstr>
      <vt:lpstr>References (examples)</vt:lpstr>
      <vt:lpstr>Books at ZZLab</vt:lpstr>
      <vt:lpstr>PowerPoint Presentation</vt:lpstr>
      <vt:lpstr>More Research on GWAS and GS</vt:lpstr>
      <vt:lpstr>Problems in GWAS</vt:lpstr>
      <vt:lpstr>PowerPoint Presentation</vt:lpstr>
      <vt:lpstr>Fundamental</vt:lpstr>
      <vt:lpstr>GWAS</vt:lpstr>
      <vt:lpstr>Associations on flowering time</vt:lpstr>
      <vt:lpstr>Genomic prediction</vt:lpstr>
      <vt:lpstr>Genomic prediction</vt:lpstr>
      <vt:lpstr>Highlight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91</cp:revision>
  <dcterms:created xsi:type="dcterms:W3CDTF">2013-08-24T13:03:35Z</dcterms:created>
  <dcterms:modified xsi:type="dcterms:W3CDTF">2016-05-22T04:27:58Z</dcterms:modified>
</cp:coreProperties>
</file>