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370" r:id="rId2"/>
    <p:sldId id="371" r:id="rId3"/>
    <p:sldId id="378" r:id="rId4"/>
    <p:sldId id="376" r:id="rId5"/>
    <p:sldId id="372" r:id="rId6"/>
    <p:sldId id="373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60" r:id="rId15"/>
    <p:sldId id="374" r:id="rId16"/>
    <p:sldId id="377" r:id="rId17"/>
    <p:sldId id="34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/>
    <p:restoredTop sz="94759"/>
  </p:normalViewPr>
  <p:slideViewPr>
    <p:cSldViewPr snapToGrid="0" snapToObjects="1">
      <p:cViewPr>
        <p:scale>
          <a:sx n="81" d="100"/>
          <a:sy n="81" d="100"/>
        </p:scale>
        <p:origin x="3560" y="2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2: Programming in R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myNQTL</a:t>
            </a:r>
            <a:r>
              <a:rPr lang="en-US" dirty="0"/>
              <a:t>=c</a:t>
            </a:r>
            <a:r>
              <a:rPr lang="en-US"/>
              <a:t>(</a:t>
            </a:r>
            <a:r>
              <a:rPr lang="en-US" smtClean="0"/>
              <a:t>3,10,20,50,100,200)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for(</a:t>
            </a:r>
            <a:r>
              <a:rPr lang="en-US" dirty="0" err="1"/>
              <a:t>i</a:t>
            </a:r>
            <a:r>
              <a:rPr lang="en-US" dirty="0"/>
              <a:t> in 1:length(</a:t>
            </a:r>
            <a:r>
              <a:rPr lang="en-US" dirty="0" err="1"/>
              <a:t>myNQTL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err="1"/>
              <a:t>myv</a:t>
            </a:r>
            <a:r>
              <a:rPr lang="en-US" dirty="0"/>
              <a:t>=validation(n=</a:t>
            </a:r>
            <a:r>
              <a:rPr lang="en-US" dirty="0" err="1"/>
              <a:t>n,m</a:t>
            </a:r>
            <a:r>
              <a:rPr lang="en-US" dirty="0"/>
              <a:t>=</a:t>
            </a:r>
            <a:r>
              <a:rPr lang="en-US" dirty="0" err="1"/>
              <a:t>m,y</a:t>
            </a:r>
            <a:r>
              <a:rPr lang="en-US" dirty="0"/>
              <a:t>=</a:t>
            </a:r>
            <a:r>
              <a:rPr lang="en-US" dirty="0" err="1"/>
              <a:t>myps$y,X</a:t>
            </a:r>
            <a:r>
              <a:rPr lang="en-US" dirty="0"/>
              <a:t>=</a:t>
            </a:r>
            <a:r>
              <a:rPr lang="en-US" dirty="0" err="1"/>
              <a:t>X,residual</a:t>
            </a:r>
            <a:r>
              <a:rPr lang="en-US" dirty="0"/>
              <a:t>=</a:t>
            </a:r>
            <a:r>
              <a:rPr lang="en-US" dirty="0" err="1"/>
              <a:t>myps$residual,effect</a:t>
            </a:r>
            <a:r>
              <a:rPr lang="en-US" dirty="0"/>
              <a:t>=</a:t>
            </a:r>
            <a:r>
              <a:rPr lang="en-US" dirty="0" err="1"/>
              <a:t>myps$add,QTN.position</a:t>
            </a:r>
            <a:r>
              <a:rPr lang="en-US" dirty="0"/>
              <a:t>=</a:t>
            </a:r>
            <a:r>
              <a:rPr lang="en-US" dirty="0" err="1"/>
              <a:t>myps$QTN.position,addeffect</a:t>
            </a:r>
            <a:r>
              <a:rPr lang="en-US" dirty="0"/>
              <a:t>=</a:t>
            </a:r>
            <a:r>
              <a:rPr lang="en-US" dirty="0" err="1"/>
              <a:t>myps$addeffect,NQTL</a:t>
            </a:r>
            <a:r>
              <a:rPr lang="en-US" dirty="0"/>
              <a:t>=</a:t>
            </a:r>
            <a:r>
              <a:rPr lang="en-US" dirty="0" err="1"/>
              <a:t>myNQTL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	</a:t>
            </a:r>
          </a:p>
          <a:p>
            <a:pPr marL="0" indent="0">
              <a:buNone/>
            </a:pPr>
            <a:r>
              <a:rPr lang="en-US" dirty="0"/>
              <a:t> print(c(</a:t>
            </a:r>
            <a:r>
              <a:rPr lang="en-US" dirty="0" err="1"/>
              <a:t>i,myNQTL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</a:t>
            </a:r>
            <a:r>
              <a:rPr lang="en-US" dirty="0" err="1"/>
              <a:t>myv$fit,myv$accuracy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8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069571" cy="1252728"/>
          </a:xfrm>
        </p:spPr>
        <p:txBody>
          <a:bodyPr>
            <a:normAutofit/>
          </a:bodyPr>
          <a:lstStyle/>
          <a:p>
            <a:r>
              <a:rPr lang="en-US" b="1" dirty="0"/>
              <a:t>Circular Migration Flow Plots in 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719" y="2286000"/>
            <a:ext cx="41679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library("</a:t>
            </a:r>
            <a:r>
              <a:rPr lang="en-US" sz="1200" dirty="0" err="1"/>
              <a:t>migest</a:t>
            </a:r>
            <a:r>
              <a:rPr lang="en-US" sz="1200" dirty="0"/>
              <a:t>")</a:t>
            </a:r>
          </a:p>
          <a:p>
            <a:r>
              <a:rPr lang="en-US" sz="1200" dirty="0"/>
              <a:t>demo(</a:t>
            </a:r>
            <a:r>
              <a:rPr lang="en-US" sz="1200" dirty="0" err="1"/>
              <a:t>cfplot_reg</a:t>
            </a:r>
            <a:r>
              <a:rPr lang="en-US" sz="1200" dirty="0"/>
              <a:t>, package = "</a:t>
            </a:r>
            <a:r>
              <a:rPr lang="en-US" sz="1200" dirty="0" err="1"/>
              <a:t>migest</a:t>
            </a:r>
            <a:r>
              <a:rPr lang="en-US" sz="1200" dirty="0"/>
              <a:t>", ask = </a:t>
            </a:r>
            <a:r>
              <a:rPr lang="en-US" sz="1200" b="1" dirty="0"/>
              <a:t>FALSE</a:t>
            </a:r>
            <a:r>
              <a:rPr lang="en-US" sz="1200" dirty="0" smtClean="0"/>
              <a:t>)</a:t>
            </a:r>
          </a:p>
          <a:p>
            <a:endParaRPr lang="en-US" sz="1200" dirty="0"/>
          </a:p>
          <a:p>
            <a:r>
              <a:rPr lang="en-US" sz="1200" dirty="0" smtClean="0"/>
              <a:t>#You </a:t>
            </a:r>
            <a:r>
              <a:rPr lang="en-US" sz="1200" dirty="0"/>
              <a:t>can save the PDF version of the plot (which looks much </a:t>
            </a:r>
            <a:r>
              <a:rPr lang="en-US" sz="1200" dirty="0" smtClean="0"/>
              <a:t>#better </a:t>
            </a:r>
            <a:r>
              <a:rPr lang="en-US" sz="1200" dirty="0"/>
              <a:t>than what comes up in my R graphics device) </a:t>
            </a:r>
            <a:r>
              <a:rPr lang="en-US" sz="1200" dirty="0" smtClean="0"/>
              <a:t>using</a:t>
            </a:r>
          </a:p>
          <a:p>
            <a:r>
              <a:rPr lang="en-US" sz="1200" dirty="0" smtClean="0"/>
              <a:t>:</a:t>
            </a:r>
            <a:endParaRPr lang="en-US" sz="1200" dirty="0"/>
          </a:p>
          <a:p>
            <a:r>
              <a:rPr lang="en-US" sz="1200" dirty="0" smtClean="0"/>
              <a:t>dev.copy2pdf(file </a:t>
            </a:r>
            <a:r>
              <a:rPr lang="en-US" sz="1200" dirty="0"/>
              <a:t>= "</a:t>
            </a:r>
            <a:r>
              <a:rPr lang="en-US" sz="1200" dirty="0" err="1"/>
              <a:t>cfplot_reg.pdf</a:t>
            </a:r>
            <a:r>
              <a:rPr lang="en-US" sz="1200" dirty="0"/>
              <a:t>", height=10, width=10)	</a:t>
            </a:r>
          </a:p>
          <a:p>
            <a:r>
              <a:rPr lang="en-US" sz="1200" dirty="0" smtClean="0"/>
              <a:t>#If </a:t>
            </a:r>
            <a:r>
              <a:rPr lang="en-US" sz="1200" dirty="0"/>
              <a:t>you want to view the R script:</a:t>
            </a:r>
          </a:p>
          <a:p>
            <a:r>
              <a:rPr lang="en-US" sz="1200" dirty="0" err="1" smtClean="0"/>
              <a:t>file.show</a:t>
            </a:r>
            <a:r>
              <a:rPr lang="en-US" sz="1200" dirty="0" smtClean="0"/>
              <a:t>(</a:t>
            </a:r>
            <a:r>
              <a:rPr lang="en-US" sz="1200" dirty="0" err="1" smtClean="0"/>
              <a:t>system.file</a:t>
            </a:r>
            <a:r>
              <a:rPr lang="en-US" sz="1200" dirty="0"/>
              <a:t>("demo/</a:t>
            </a:r>
            <a:r>
              <a:rPr lang="en-US" sz="1200" dirty="0" err="1"/>
              <a:t>cfplot_reg.R</a:t>
            </a:r>
            <a:r>
              <a:rPr lang="en-US" sz="1200" dirty="0"/>
              <a:t>", package = "</a:t>
            </a:r>
            <a:r>
              <a:rPr lang="en-US" sz="1200" dirty="0" err="1"/>
              <a:t>migest</a:t>
            </a:r>
            <a:r>
              <a:rPr lang="en-US" sz="1200" dirty="0"/>
              <a:t>"))	</a:t>
            </a:r>
          </a:p>
          <a:p>
            <a:endParaRPr lang="pl-PL" sz="1200" dirty="0" smtClean="0"/>
          </a:p>
          <a:p>
            <a:endParaRPr lang="pl-PL" sz="1200" dirty="0"/>
          </a:p>
        </p:txBody>
      </p:sp>
      <p:sp>
        <p:nvSpPr>
          <p:cNvPr id="4" name="Rectangle 3"/>
          <p:cNvSpPr/>
          <p:nvPr/>
        </p:nvSpPr>
        <p:spPr>
          <a:xfrm>
            <a:off x="-1" y="1614898"/>
            <a:ext cx="9069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gjabel.wordpress.com</a:t>
            </a:r>
            <a:r>
              <a:rPr lang="en-US" dirty="0"/>
              <a:t>/2014/03/28/circular-migration-flow-plots-in-r/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553" y="218882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069571" cy="1252728"/>
          </a:xfrm>
        </p:spPr>
        <p:txBody>
          <a:bodyPr>
            <a:normAutofit fontScale="90000"/>
          </a:bodyPr>
          <a:lstStyle/>
          <a:p>
            <a:r>
              <a:rPr lang="en-US"/>
              <a:t>RG#98: Horizon plot (time series data)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719" y="2286000"/>
            <a:ext cx="41679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require(</a:t>
            </a:r>
            <a:r>
              <a:rPr lang="en-US" sz="1200" dirty="0" err="1"/>
              <a:t>latticeExtra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/>
              <a:t>#example data </a:t>
            </a:r>
          </a:p>
          <a:p>
            <a:r>
              <a:rPr lang="nb-NO" sz="1200" dirty="0" err="1"/>
              <a:t>set.seed</a:t>
            </a:r>
            <a:r>
              <a:rPr lang="nb-NO" sz="1200" dirty="0"/>
              <a:t>(123)</a:t>
            </a:r>
          </a:p>
          <a:p>
            <a:r>
              <a:rPr lang="tr-TR" sz="1200" dirty="0" err="1"/>
              <a:t>mydat</a:t>
            </a:r>
            <a:r>
              <a:rPr lang="tr-TR" sz="1200" dirty="0"/>
              <a:t> &lt;- </a:t>
            </a:r>
            <a:r>
              <a:rPr lang="tr-TR" sz="1200" dirty="0" err="1"/>
              <a:t>ts</a:t>
            </a:r>
            <a:r>
              <a:rPr lang="tr-TR" sz="1200" dirty="0"/>
              <a:t>(</a:t>
            </a:r>
            <a:r>
              <a:rPr lang="tr-TR" sz="1200" dirty="0" err="1"/>
              <a:t>matrix</a:t>
            </a:r>
            <a:r>
              <a:rPr lang="tr-TR" sz="1200" dirty="0"/>
              <a:t>(</a:t>
            </a:r>
            <a:r>
              <a:rPr lang="tr-TR" sz="1200" dirty="0" err="1"/>
              <a:t>cumsum</a:t>
            </a:r>
            <a:r>
              <a:rPr lang="tr-TR" sz="1200" dirty="0"/>
              <a:t>(</a:t>
            </a:r>
            <a:r>
              <a:rPr lang="tr-TR" sz="1200" dirty="0" err="1"/>
              <a:t>rnorm</a:t>
            </a:r>
            <a:r>
              <a:rPr lang="tr-TR" sz="1200" dirty="0"/>
              <a:t>(150 * 10)), </a:t>
            </a:r>
            <a:r>
              <a:rPr lang="tr-TR" sz="1200" dirty="0" err="1"/>
              <a:t>ncol</a:t>
            </a:r>
            <a:r>
              <a:rPr lang="tr-TR" sz="1200" dirty="0"/>
              <a:t> = 10))</a:t>
            </a:r>
          </a:p>
          <a:p>
            <a:r>
              <a:rPr lang="tr-TR" sz="1200" dirty="0" err="1"/>
              <a:t>colnames</a:t>
            </a:r>
            <a:r>
              <a:rPr lang="tr-TR" sz="1200" dirty="0"/>
              <a:t>(</a:t>
            </a:r>
            <a:r>
              <a:rPr lang="tr-TR" sz="1200" dirty="0" err="1"/>
              <a:t>mydat</a:t>
            </a:r>
            <a:r>
              <a:rPr lang="tr-TR" sz="1200" dirty="0"/>
              <a:t>) &lt;- </a:t>
            </a:r>
            <a:r>
              <a:rPr lang="tr-TR" sz="1200" dirty="0" err="1"/>
              <a:t>paste</a:t>
            </a:r>
            <a:r>
              <a:rPr lang="tr-TR" sz="1200" dirty="0"/>
              <a:t>("TS", </a:t>
            </a:r>
            <a:r>
              <a:rPr lang="tr-TR" sz="1200" dirty="0" err="1"/>
              <a:t>letters</a:t>
            </a:r>
            <a:r>
              <a:rPr lang="tr-TR" sz="1200" dirty="0"/>
              <a:t>[1:10], </a:t>
            </a:r>
            <a:r>
              <a:rPr lang="tr-TR" sz="1200" dirty="0" err="1"/>
              <a:t>sep</a:t>
            </a:r>
            <a:r>
              <a:rPr lang="tr-TR" sz="1200" dirty="0"/>
              <a:t> = "-")</a:t>
            </a:r>
          </a:p>
          <a:p>
            <a:endParaRPr lang="tr-TR" sz="1200" dirty="0"/>
          </a:p>
          <a:p>
            <a:r>
              <a:rPr lang="tr-TR" sz="1200" dirty="0"/>
              <a:t>#</a:t>
            </a:r>
            <a:r>
              <a:rPr lang="tr-TR" sz="1200" dirty="0" err="1"/>
              <a:t>simple</a:t>
            </a:r>
            <a:r>
              <a:rPr lang="tr-TR" sz="1200" dirty="0"/>
              <a:t> </a:t>
            </a:r>
            <a:r>
              <a:rPr lang="tr-TR" sz="1200" dirty="0" err="1"/>
              <a:t>line</a:t>
            </a:r>
            <a:r>
              <a:rPr lang="tr-TR" sz="1200" dirty="0"/>
              <a:t> </a:t>
            </a:r>
            <a:r>
              <a:rPr lang="tr-TR" sz="1200" dirty="0" err="1"/>
              <a:t>plot</a:t>
            </a:r>
            <a:endParaRPr lang="tr-TR" sz="1200" dirty="0"/>
          </a:p>
          <a:p>
            <a:r>
              <a:rPr lang="tr-TR" sz="1200" dirty="0" err="1"/>
              <a:t>xyplot</a:t>
            </a:r>
            <a:r>
              <a:rPr lang="tr-TR" sz="1200" dirty="0"/>
              <a:t>(</a:t>
            </a:r>
            <a:r>
              <a:rPr lang="tr-TR" sz="1200" dirty="0" err="1"/>
              <a:t>mydat</a:t>
            </a:r>
            <a:r>
              <a:rPr lang="tr-TR" sz="1200" dirty="0"/>
              <a:t>, </a:t>
            </a:r>
            <a:r>
              <a:rPr lang="tr-TR" sz="1200" dirty="0" err="1"/>
              <a:t>scales</a:t>
            </a:r>
            <a:r>
              <a:rPr lang="tr-TR" sz="1200" dirty="0"/>
              <a:t> = </a:t>
            </a:r>
            <a:r>
              <a:rPr lang="tr-TR" sz="1200" dirty="0" err="1"/>
              <a:t>list</a:t>
            </a:r>
            <a:r>
              <a:rPr lang="tr-TR" sz="1200" dirty="0"/>
              <a:t>(y = "</a:t>
            </a:r>
            <a:r>
              <a:rPr lang="tr-TR" sz="1200" dirty="0" err="1"/>
              <a:t>same</a:t>
            </a:r>
            <a:r>
              <a:rPr lang="tr-TR" sz="1200" dirty="0"/>
              <a:t>"))</a:t>
            </a:r>
          </a:p>
          <a:p>
            <a:endParaRPr lang="tr-TR" sz="1200" dirty="0"/>
          </a:p>
          <a:p>
            <a:endParaRPr lang="tr-TR" sz="1200" dirty="0"/>
          </a:p>
          <a:p>
            <a:r>
              <a:rPr lang="tr-TR" sz="1200" dirty="0"/>
              <a:t># panel </a:t>
            </a:r>
            <a:r>
              <a:rPr lang="tr-TR" sz="1200" dirty="0" err="1"/>
              <a:t>with</a:t>
            </a:r>
            <a:r>
              <a:rPr lang="tr-TR" sz="1200" dirty="0"/>
              <a:t> </a:t>
            </a:r>
            <a:r>
              <a:rPr lang="tr-TR" sz="1200" dirty="0" err="1"/>
              <a:t>different</a:t>
            </a:r>
            <a:r>
              <a:rPr lang="tr-TR" sz="1200" dirty="0"/>
              <a:t> </a:t>
            </a:r>
            <a:r>
              <a:rPr lang="tr-TR" sz="1200" dirty="0" err="1"/>
              <a:t>origin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scale</a:t>
            </a:r>
            <a:r>
              <a:rPr lang="tr-TR" sz="1200" dirty="0"/>
              <a:t>:</a:t>
            </a:r>
          </a:p>
          <a:p>
            <a:r>
              <a:rPr lang="tr-TR" sz="1200" dirty="0" err="1"/>
              <a:t>horizonplot</a:t>
            </a:r>
            <a:r>
              <a:rPr lang="tr-TR" sz="1200" dirty="0"/>
              <a:t>(</a:t>
            </a:r>
            <a:r>
              <a:rPr lang="tr-TR" sz="1200" dirty="0" err="1"/>
              <a:t>mydat</a:t>
            </a:r>
            <a:r>
              <a:rPr lang="tr-TR" sz="1200" dirty="0"/>
              <a:t>, </a:t>
            </a:r>
            <a:r>
              <a:rPr lang="tr-TR" sz="1200" dirty="0" err="1"/>
              <a:t>layout</a:t>
            </a:r>
            <a:r>
              <a:rPr lang="tr-TR" sz="1200" dirty="0"/>
              <a:t> = c(1,12), </a:t>
            </a:r>
            <a:r>
              <a:rPr lang="tr-TR" sz="1200" dirty="0" err="1"/>
              <a:t>colorkey</a:t>
            </a:r>
            <a:r>
              <a:rPr lang="tr-TR" sz="1200" dirty="0"/>
              <a:t> = TRUE) +  </a:t>
            </a:r>
          </a:p>
          <a:p>
            <a:r>
              <a:rPr lang="tr-TR" sz="1200" dirty="0"/>
              <a:t> </a:t>
            </a:r>
            <a:r>
              <a:rPr lang="tr-TR" sz="1200" dirty="0" err="1"/>
              <a:t>layer</a:t>
            </a:r>
            <a:r>
              <a:rPr lang="tr-TR" sz="1200" dirty="0"/>
              <a:t>(</a:t>
            </a:r>
            <a:r>
              <a:rPr lang="tr-TR" sz="1200" dirty="0" err="1"/>
              <a:t>panel.scaleArrow</a:t>
            </a:r>
            <a:r>
              <a:rPr lang="tr-TR" sz="1200" dirty="0"/>
              <a:t>(x = 0.99, </a:t>
            </a:r>
            <a:r>
              <a:rPr lang="tr-TR" sz="1200" dirty="0" err="1"/>
              <a:t>digits</a:t>
            </a:r>
            <a:r>
              <a:rPr lang="tr-TR" sz="1200" dirty="0"/>
              <a:t> = 1, </a:t>
            </a:r>
            <a:r>
              <a:rPr lang="tr-TR" sz="1200" dirty="0" err="1"/>
              <a:t>col</a:t>
            </a:r>
            <a:r>
              <a:rPr lang="tr-TR" sz="1200" dirty="0"/>
              <a:t> = "</a:t>
            </a:r>
            <a:r>
              <a:rPr lang="tr-TR" sz="1200" dirty="0" err="1"/>
              <a:t>grey</a:t>
            </a:r>
            <a:r>
              <a:rPr lang="tr-TR" sz="1200" dirty="0"/>
              <a:t>",</a:t>
            </a:r>
          </a:p>
          <a:p>
            <a:r>
              <a:rPr lang="ro-RO" sz="1200" dirty="0"/>
              <a:t>                         </a:t>
            </a:r>
            <a:r>
              <a:rPr lang="ro-RO" sz="1200" dirty="0" err="1"/>
              <a:t>srt</a:t>
            </a:r>
            <a:r>
              <a:rPr lang="ro-RO" sz="1200" dirty="0"/>
              <a:t> = 90, </a:t>
            </a:r>
            <a:r>
              <a:rPr lang="ro-RO" sz="1200" dirty="0" err="1"/>
              <a:t>cex</a:t>
            </a:r>
            <a:r>
              <a:rPr lang="ro-RO" sz="1200" dirty="0"/>
              <a:t> = 0.7)) +</a:t>
            </a:r>
          </a:p>
          <a:p>
            <a:r>
              <a:rPr lang="ro-RO" sz="1200" dirty="0"/>
              <a:t>  </a:t>
            </a:r>
            <a:r>
              <a:rPr lang="ro-RO" sz="1200" dirty="0" err="1"/>
              <a:t>layer</a:t>
            </a:r>
            <a:r>
              <a:rPr lang="ro-RO" sz="1200" dirty="0"/>
              <a:t>(</a:t>
            </a:r>
            <a:r>
              <a:rPr lang="ro-RO" sz="1200" dirty="0" err="1"/>
              <a:t>lim</a:t>
            </a:r>
            <a:r>
              <a:rPr lang="ro-RO" sz="1200" dirty="0"/>
              <a:t> &lt;- </a:t>
            </a:r>
            <a:r>
              <a:rPr lang="ro-RO" sz="1200" dirty="0" err="1"/>
              <a:t>current.panel.limits</a:t>
            </a:r>
            <a:r>
              <a:rPr lang="ro-RO" sz="1200" dirty="0"/>
              <a:t>(),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panel.text</a:t>
            </a:r>
            <a:r>
              <a:rPr lang="en-US" sz="1200" dirty="0"/>
              <a:t>(</a:t>
            </a:r>
            <a:r>
              <a:rPr lang="en-US" sz="1200" dirty="0" err="1"/>
              <a:t>lim$x</a:t>
            </a:r>
            <a:r>
              <a:rPr lang="en-US" sz="1200" dirty="0"/>
              <a:t>[1], </a:t>
            </a:r>
            <a:r>
              <a:rPr lang="en-US" sz="1200" dirty="0" err="1"/>
              <a:t>lim$y</a:t>
            </a:r>
            <a:r>
              <a:rPr lang="en-US" sz="1200" dirty="0"/>
              <a:t>[1], round(</a:t>
            </a:r>
            <a:r>
              <a:rPr lang="en-US" sz="1200" dirty="0" err="1"/>
              <a:t>lim$y</a:t>
            </a:r>
            <a:r>
              <a:rPr lang="en-US" sz="1200" dirty="0"/>
              <a:t>[1],1), font = 2,</a:t>
            </a:r>
          </a:p>
          <a:p>
            <a:r>
              <a:rPr lang="ro-RO" sz="1200" dirty="0"/>
              <a:t>        </a:t>
            </a:r>
            <a:r>
              <a:rPr lang="ro-RO" sz="1200" dirty="0" err="1"/>
              <a:t>cex</a:t>
            </a:r>
            <a:r>
              <a:rPr lang="ro-RO" sz="1200" dirty="0"/>
              <a:t> = 0.7, adj = c(-0.5,-0.5), col = "</a:t>
            </a:r>
            <a:r>
              <a:rPr lang="ro-RO" sz="1200" dirty="0" err="1"/>
              <a:t>blue</a:t>
            </a:r>
            <a:r>
              <a:rPr lang="ro-RO" sz="1200" dirty="0"/>
              <a:t>")) </a:t>
            </a:r>
            <a:endParaRPr lang="pl-PL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79" y="2286000"/>
            <a:ext cx="4572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4128" y="1221724"/>
            <a:ext cx="6305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rgraphgallery.blogspot.com</a:t>
            </a:r>
            <a:r>
              <a:rPr lang="en-US" dirty="0"/>
              <a:t>/2013_05_01_archive.html</a:t>
            </a:r>
          </a:p>
        </p:txBody>
      </p:sp>
    </p:spTree>
    <p:extLst>
      <p:ext uri="{BB962C8B-B14F-4D97-AF65-F5344CB8AC3E}">
        <p14:creationId xmlns:p14="http://schemas.microsoft.com/office/powerpoint/2010/main" val="20295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" y="257219"/>
            <a:ext cx="8463515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RG#100: Trellis map plot with </a:t>
            </a:r>
            <a:r>
              <a:rPr lang="en-US" dirty="0" err="1"/>
              <a:t>heatmap</a:t>
            </a:r>
            <a:r>
              <a:rPr lang="en-US" dirty="0"/>
              <a:t> colors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19" y="2286000"/>
            <a:ext cx="4167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require(maps)</a:t>
            </a:r>
          </a:p>
          <a:p>
            <a:r>
              <a:rPr lang="en-US" sz="1200" dirty="0"/>
              <a:t>library(</a:t>
            </a:r>
            <a:r>
              <a:rPr lang="en-US" sz="1200" dirty="0" err="1"/>
              <a:t>mapproj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 err="1"/>
              <a:t>worldmap</a:t>
            </a:r>
            <a:r>
              <a:rPr lang="en-US" sz="1200" dirty="0"/>
              <a:t> &lt;- map('world', plot = FALSE, fill = FALSE,  projection = "</a:t>
            </a:r>
            <a:r>
              <a:rPr lang="en-US" sz="1200" dirty="0" err="1"/>
              <a:t>azequalarea</a:t>
            </a:r>
            <a:r>
              <a:rPr lang="en-US" sz="1200" dirty="0"/>
              <a:t>")</a:t>
            </a:r>
          </a:p>
          <a:p>
            <a:r>
              <a:rPr lang="en-US" sz="1200" dirty="0"/>
              <a:t>country = </a:t>
            </a:r>
            <a:r>
              <a:rPr lang="en-US" sz="1200" dirty="0" err="1"/>
              <a:t>worldmap$names</a:t>
            </a:r>
            <a:endParaRPr lang="en-US" sz="1200" dirty="0"/>
          </a:p>
          <a:p>
            <a:r>
              <a:rPr lang="nb-NO" sz="1200" dirty="0" err="1"/>
              <a:t>set.seed</a:t>
            </a:r>
            <a:r>
              <a:rPr lang="nb-NO" sz="1200" dirty="0"/>
              <a:t>(1234)</a:t>
            </a:r>
          </a:p>
          <a:p>
            <a:r>
              <a:rPr lang="en-US" sz="1200" dirty="0"/>
              <a:t>var.2010 = </a:t>
            </a:r>
            <a:r>
              <a:rPr lang="en-US" sz="1200" dirty="0" err="1"/>
              <a:t>rnorm</a:t>
            </a:r>
            <a:r>
              <a:rPr lang="en-US" sz="1200" dirty="0"/>
              <a:t> (length (country), 20, 10)</a:t>
            </a:r>
          </a:p>
          <a:p>
            <a:r>
              <a:rPr lang="en-US" sz="1200" dirty="0"/>
              <a:t>var.2011 = var.2010*1.1 + </a:t>
            </a:r>
            <a:r>
              <a:rPr lang="en-US" sz="1200" dirty="0" err="1"/>
              <a:t>rnorm</a:t>
            </a:r>
            <a:r>
              <a:rPr lang="en-US" sz="1200" dirty="0"/>
              <a:t> (length (country), 0, 1)</a:t>
            </a:r>
          </a:p>
          <a:p>
            <a:r>
              <a:rPr lang="en-US" sz="1200" dirty="0"/>
              <a:t>var.2012 = var.2011*0.98 + </a:t>
            </a:r>
            <a:r>
              <a:rPr lang="en-US" sz="1200" dirty="0" err="1"/>
              <a:t>rnorm</a:t>
            </a:r>
            <a:r>
              <a:rPr lang="en-US" sz="1200" dirty="0"/>
              <a:t> (length (country), 0, 4)</a:t>
            </a:r>
          </a:p>
          <a:p>
            <a:r>
              <a:rPr lang="en-US" sz="1200" dirty="0"/>
              <a:t>var.2013 = var.2011*0.98 + </a:t>
            </a:r>
            <a:r>
              <a:rPr lang="en-US" sz="1200" dirty="0" err="1"/>
              <a:t>rnorm</a:t>
            </a:r>
            <a:r>
              <a:rPr lang="en-US" sz="1200" dirty="0"/>
              <a:t> (length (country), 0, 30)</a:t>
            </a:r>
          </a:p>
          <a:p>
            <a:r>
              <a:rPr lang="nb-NO" sz="1200" dirty="0" err="1"/>
              <a:t>worldt</a:t>
            </a:r>
            <a:r>
              <a:rPr lang="nb-NO" sz="1200" dirty="0"/>
              <a:t> &lt;- </a:t>
            </a:r>
            <a:r>
              <a:rPr lang="nb-NO" sz="1200" dirty="0" err="1"/>
              <a:t>data.frame</a:t>
            </a:r>
            <a:r>
              <a:rPr lang="nb-NO" sz="1200" dirty="0"/>
              <a:t> (country, var.2010, var.2011, var.2012, var.2013)</a:t>
            </a:r>
          </a:p>
          <a:p>
            <a:endParaRPr lang="nb-NO" sz="1200" dirty="0"/>
          </a:p>
          <a:p>
            <a:r>
              <a:rPr lang="nb-NO" sz="1200" dirty="0" err="1"/>
              <a:t>mapplot</a:t>
            </a:r>
            <a:r>
              <a:rPr lang="nb-NO" sz="1200" dirty="0"/>
              <a:t>(country ~ var.2011, </a:t>
            </a:r>
            <a:r>
              <a:rPr lang="nb-NO" sz="1200" dirty="0" err="1"/>
              <a:t>worldt</a:t>
            </a:r>
            <a:r>
              <a:rPr lang="nb-NO" sz="1200" dirty="0"/>
              <a:t>, </a:t>
            </a:r>
            <a:r>
              <a:rPr lang="nb-NO" sz="1200" dirty="0" err="1"/>
              <a:t>map</a:t>
            </a:r>
            <a:r>
              <a:rPr lang="nb-NO" sz="1200" dirty="0"/>
              <a:t> = </a:t>
            </a:r>
            <a:r>
              <a:rPr lang="nb-NO" sz="1200" dirty="0" err="1"/>
              <a:t>map</a:t>
            </a:r>
            <a:r>
              <a:rPr lang="nb-NO" sz="1200" dirty="0"/>
              <a:t>("</a:t>
            </a:r>
            <a:r>
              <a:rPr lang="nb-NO" sz="1200" dirty="0" err="1"/>
              <a:t>world</a:t>
            </a:r>
            <a:r>
              <a:rPr lang="nb-NO" sz="1200" dirty="0"/>
              <a:t>",     plot = FALSE, </a:t>
            </a:r>
            <a:r>
              <a:rPr lang="nb-NO" sz="1200" dirty="0" err="1"/>
              <a:t>fill</a:t>
            </a:r>
            <a:r>
              <a:rPr lang="nb-NO" sz="1200" dirty="0"/>
              <a:t> = TRUE))</a:t>
            </a:r>
            <a:endParaRPr lang="pl-PL" sz="1200" dirty="0"/>
          </a:p>
        </p:txBody>
      </p:sp>
      <p:sp>
        <p:nvSpPr>
          <p:cNvPr id="4" name="Rectangle 3"/>
          <p:cNvSpPr/>
          <p:nvPr/>
        </p:nvSpPr>
        <p:spPr>
          <a:xfrm>
            <a:off x="1414128" y="1459592"/>
            <a:ext cx="6305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rgraphgallery.blogspot.com</a:t>
            </a:r>
            <a:r>
              <a:rPr lang="en-US" dirty="0"/>
              <a:t>/2013_05_01_archive.html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602" y="2702274"/>
            <a:ext cx="4572000" cy="26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15 at 11.2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15 at 11.0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4" y="0"/>
            <a:ext cx="7368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Demonstration</a:t>
            </a:r>
          </a:p>
        </p:txBody>
      </p:sp>
      <p:pic>
        <p:nvPicPr>
          <p:cNvPr id="45058" name="Picture 4" descr="tassel de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438400"/>
            <a:ext cx="3162300" cy="2647950"/>
          </a:xfr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19400" y="1982788"/>
            <a:ext cx="3656013" cy="3656012"/>
            <a:chOff x="1776" y="1249"/>
            <a:chExt cx="2303" cy="2303"/>
          </a:xfrm>
        </p:grpSpPr>
        <p:sp>
          <p:nvSpPr>
            <p:cNvPr id="45060" name="Oval 6"/>
            <p:cNvSpPr>
              <a:spLocks noChangeArrowheads="1"/>
            </p:cNvSpPr>
            <p:nvPr/>
          </p:nvSpPr>
          <p:spPr bwMode="auto">
            <a:xfrm>
              <a:off x="1776" y="1249"/>
              <a:ext cx="2303" cy="230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7"/>
            <p:cNvSpPr>
              <a:spLocks noChangeArrowheads="1"/>
            </p:cNvSpPr>
            <p:nvPr/>
          </p:nvSpPr>
          <p:spPr bwMode="auto">
            <a:xfrm>
              <a:off x="2112" y="1536"/>
              <a:ext cx="1727" cy="1727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8"/>
            <p:cNvSpPr>
              <a:spLocks noChangeArrowheads="1"/>
            </p:cNvSpPr>
            <p:nvPr/>
          </p:nvSpPr>
          <p:spPr bwMode="auto">
            <a:xfrm>
              <a:off x="2400" y="1824"/>
              <a:ext cx="1152" cy="1152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9"/>
            <p:cNvSpPr>
              <a:spLocks noChangeArrowheads="1"/>
            </p:cNvSpPr>
            <p:nvPr/>
          </p:nvSpPr>
          <p:spPr bwMode="auto">
            <a:xfrm>
              <a:off x="2688" y="2112"/>
              <a:ext cx="576" cy="576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2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nstantia" charset="0"/>
              </a:rPr>
              <a:t>File input and output</a:t>
            </a:r>
          </a:p>
          <a:p>
            <a:r>
              <a:rPr lang="en-US" dirty="0" smtClean="0">
                <a:latin typeface="Constantia" charset="0"/>
              </a:rPr>
              <a:t>R objects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Constantia" charset="0"/>
              </a:rPr>
              <a:t>n</a:t>
            </a:r>
            <a:r>
              <a:rPr lang="en-US" dirty="0" smtClean="0">
                <a:latin typeface="Constantia" charset="0"/>
              </a:rPr>
              <a:t>umeric vs. character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Constantia" charset="0"/>
              </a:rPr>
              <a:t>vector, matrix, and </a:t>
            </a:r>
            <a:r>
              <a:rPr lang="en-US" dirty="0" err="1" smtClean="0">
                <a:latin typeface="Constantia" charset="0"/>
              </a:rPr>
              <a:t>data.frame</a:t>
            </a:r>
            <a:r>
              <a:rPr lang="en-US" dirty="0" smtClean="0">
                <a:latin typeface="Constantia" charset="0"/>
              </a:rPr>
              <a:t>, list</a:t>
            </a:r>
          </a:p>
          <a:p>
            <a:r>
              <a:rPr lang="en-US" dirty="0" err="1" smtClean="0">
                <a:latin typeface="Constantia" charset="0"/>
              </a:rPr>
              <a:t>myF$p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IF and Loop</a:t>
            </a:r>
          </a:p>
          <a:p>
            <a:r>
              <a:rPr lang="en-US" dirty="0" smtClean="0">
                <a:latin typeface="Constantia" charset="0"/>
              </a:rPr>
              <a:t>Apply</a:t>
            </a:r>
          </a:p>
          <a:p>
            <a:r>
              <a:rPr lang="en-US" dirty="0" smtClean="0">
                <a:latin typeface="Constantia" charset="0"/>
              </a:rPr>
              <a:t>Graph</a:t>
            </a:r>
          </a:p>
          <a:p>
            <a:r>
              <a:rPr lang="en-US" dirty="0" smtClean="0">
                <a:latin typeface="Constantia" charset="0"/>
              </a:rPr>
              <a:t>Function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Syllabus</a:t>
            </a:r>
          </a:p>
          <a:p>
            <a:pPr lvl="1"/>
            <a:r>
              <a:rPr lang="en-US" dirty="0"/>
              <a:t>Homework</a:t>
            </a:r>
          </a:p>
          <a:p>
            <a:pPr lvl="1"/>
            <a:r>
              <a:rPr lang="en-US" dirty="0"/>
              <a:t>Exam</a:t>
            </a:r>
          </a:p>
          <a:p>
            <a:pPr lvl="1"/>
            <a:r>
              <a:rPr lang="en-US" dirty="0"/>
              <a:t>Grade distribution</a:t>
            </a:r>
          </a:p>
          <a:p>
            <a:pPr lvl="1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Documents are on Blackboard for previous course </a:t>
            </a:r>
          </a:p>
        </p:txBody>
      </p:sp>
    </p:spTree>
    <p:extLst>
      <p:ext uri="{BB962C8B-B14F-4D97-AF65-F5344CB8AC3E}">
        <p14:creationId xmlns:p14="http://schemas.microsoft.com/office/powerpoint/2010/main" val="36178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"By </a:t>
            </a:r>
            <a:r>
              <a:rPr lang="en-US" dirty="0"/>
              <a:t>2018, the US alone could face a shortage of </a:t>
            </a:r>
            <a:r>
              <a:rPr lang="en-US" i="1" dirty="0" smtClean="0"/>
              <a:t>1.5 </a:t>
            </a:r>
            <a:r>
              <a:rPr lang="en-US" i="1" dirty="0"/>
              <a:t>million managers and analysts</a:t>
            </a:r>
            <a:r>
              <a:rPr lang="en-US" dirty="0"/>
              <a:t> with the know-how to investigate big data to make effective </a:t>
            </a:r>
            <a:r>
              <a:rPr lang="en-US" dirty="0" smtClean="0"/>
              <a:t>decisions"</a:t>
            </a:r>
          </a:p>
          <a:p>
            <a:pPr marL="0" indent="0">
              <a:buNone/>
            </a:pPr>
            <a:r>
              <a:rPr lang="en-US" dirty="0" smtClean="0"/>
              <a:t>		 -McKinsey </a:t>
            </a:r>
            <a:r>
              <a:rPr lang="en-US" dirty="0"/>
              <a:t>Global Institute, 2014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future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_1b_rvsas_2014-2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591056"/>
            <a:ext cx="8128000" cy="4533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R</a:t>
            </a:r>
            <a:r>
              <a:rPr lang="en-US" dirty="0" smtClean="0"/>
              <a:t>eady for R?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080" y="6396335"/>
            <a:ext cx="7620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www.analyticsvidhya.com</a:t>
            </a:r>
            <a:r>
              <a:rPr lang="en-US" dirty="0"/>
              <a:t>/blog/2014/03/</a:t>
            </a:r>
            <a:r>
              <a:rPr lang="en-US" dirty="0" err="1"/>
              <a:t>sas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-python-tool-learn/</a:t>
            </a:r>
          </a:p>
        </p:txBody>
      </p:sp>
    </p:spTree>
    <p:extLst>
      <p:ext uri="{BB962C8B-B14F-4D97-AF65-F5344CB8AC3E}">
        <p14:creationId xmlns:p14="http://schemas.microsoft.com/office/powerpoint/2010/main" val="3094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1-15 at 7.45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056"/>
            <a:ext cx="9144000" cy="42980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R</a:t>
            </a:r>
            <a:r>
              <a:rPr lang="en-US" dirty="0" smtClean="0"/>
              <a:t>eady for R?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229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www.analyticsvidhya.com</a:t>
            </a:r>
            <a:r>
              <a:rPr lang="en-US" dirty="0"/>
              <a:t>/blog/2014/03/</a:t>
            </a:r>
            <a:r>
              <a:rPr lang="en-US" dirty="0" err="1"/>
              <a:t>sas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-python-tool-learn/</a:t>
            </a:r>
          </a:p>
        </p:txBody>
      </p:sp>
    </p:spTree>
    <p:extLst>
      <p:ext uri="{BB962C8B-B14F-4D97-AF65-F5344CB8AC3E}">
        <p14:creationId xmlns:p14="http://schemas.microsoft.com/office/powerpoint/2010/main" val="19042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606" y="2145849"/>
            <a:ext cx="3125738" cy="4471071"/>
          </a:xfrm>
        </p:spPr>
        <p:txBody>
          <a:bodyPr/>
          <a:lstStyle/>
          <a:p>
            <a:r>
              <a:rPr lang="en-US" dirty="0" smtClean="0"/>
              <a:t>Start with S in 1996</a:t>
            </a:r>
          </a:p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Open packages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6700" dirty="0">
                <a:solidFill>
                  <a:srgbClr val="FFFF00"/>
                </a:solidFill>
              </a:rPr>
              <a:t>R</a:t>
            </a:r>
            <a:r>
              <a:rPr lang="en-US" dirty="0"/>
              <a:t>obert </a:t>
            </a:r>
            <a:r>
              <a:rPr lang="en-US" dirty="0" smtClean="0"/>
              <a:t>Gentleman </a:t>
            </a:r>
            <a:r>
              <a:rPr lang="en-US" dirty="0"/>
              <a:t>and </a:t>
            </a:r>
            <a:r>
              <a:rPr lang="en-US" sz="6700" dirty="0">
                <a:solidFill>
                  <a:srgbClr val="FFFF00"/>
                </a:solidFill>
              </a:rPr>
              <a:t>R</a:t>
            </a:r>
            <a:r>
              <a:rPr lang="en-US" dirty="0"/>
              <a:t>oss </a:t>
            </a:r>
            <a:r>
              <a:rPr lang="en-US" dirty="0" err="1"/>
              <a:t>Ihaka</a:t>
            </a:r>
            <a:endParaRPr lang="en-US" dirty="0"/>
          </a:p>
        </p:txBody>
      </p:sp>
      <p:pic>
        <p:nvPicPr>
          <p:cNvPr id="5" name="Picture 4" descr="Screen Shot 2016-01-15 at 7.5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43" y="2098810"/>
            <a:ext cx="5598299" cy="39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</a:t>
            </a:r>
            <a:r>
              <a:rPr lang="en-US" dirty="0"/>
              <a:t>(distribution=="norm")</a:t>
            </a:r>
          </a:p>
          <a:p>
            <a:pPr marL="0" indent="0">
              <a:buNone/>
            </a:pPr>
            <a:r>
              <a:rPr lang="en-US" dirty="0"/>
              <a:t>	{</a:t>
            </a:r>
            <a:r>
              <a:rPr lang="en-US" dirty="0" err="1"/>
              <a:t>addeffect</a:t>
            </a:r>
            <a:r>
              <a:rPr lang="en-US" dirty="0"/>
              <a:t>=</a:t>
            </a:r>
            <a:r>
              <a:rPr lang="en-US" dirty="0" err="1"/>
              <a:t>rnorm</a:t>
            </a:r>
            <a:r>
              <a:rPr lang="en-US" dirty="0"/>
              <a:t>(NQTN,0,1)</a:t>
            </a:r>
          </a:p>
          <a:p>
            <a:pPr marL="0" indent="0">
              <a:buNone/>
            </a:pPr>
            <a:r>
              <a:rPr lang="en-US" dirty="0"/>
              <a:t>	}else</a:t>
            </a:r>
          </a:p>
          <a:p>
            <a:pPr marL="0" indent="0">
              <a:buNone/>
            </a:pPr>
            <a:r>
              <a:rPr lang="en-US" dirty="0"/>
              <a:t>	{</a:t>
            </a:r>
            <a:r>
              <a:rPr lang="en-US" dirty="0" err="1"/>
              <a:t>addeffect</a:t>
            </a:r>
            <a:r>
              <a:rPr lang="en-US" dirty="0"/>
              <a:t>=alpha^(1:NQTN)}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phenoSimu</a:t>
            </a:r>
            <a:r>
              <a:rPr lang="en-US" dirty="0"/>
              <a:t>=function(X,h2,alpha,NQTN,distibution,seed)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Define function here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return(list(</a:t>
            </a:r>
            <a:r>
              <a:rPr lang="en-US" dirty="0" err="1"/>
              <a:t>addeffect</a:t>
            </a:r>
            <a:r>
              <a:rPr lang="en-US" dirty="0"/>
              <a:t> = </a:t>
            </a:r>
            <a:r>
              <a:rPr lang="en-US" dirty="0" err="1"/>
              <a:t>addeffect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</a:t>
            </a:r>
            <a:r>
              <a:rPr lang="en-US" dirty="0"/>
              <a:t>=y,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add </a:t>
            </a:r>
            <a:r>
              <a:rPr lang="en-US" dirty="0"/>
              <a:t>= effect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residual </a:t>
            </a:r>
            <a:r>
              <a:rPr lang="en-US" dirty="0"/>
              <a:t>= residual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QTN.position</a:t>
            </a:r>
            <a:r>
              <a:rPr lang="en-US" dirty="0"/>
              <a:t>=</a:t>
            </a:r>
            <a:r>
              <a:rPr lang="en-US" dirty="0" err="1" smtClean="0"/>
              <a:t>QTN.position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SNPQ=SNPQ)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0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1429</TotalTime>
  <Words>409</Words>
  <Application>Microsoft Macintosh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Candara</vt:lpstr>
      <vt:lpstr>Constantia</vt:lpstr>
      <vt:lpstr>Symbol</vt:lpstr>
      <vt:lpstr>Wingdings</vt:lpstr>
      <vt:lpstr>Waveform</vt:lpstr>
      <vt:lpstr>Statistical Genomics</vt:lpstr>
      <vt:lpstr>Documents are on Blackboard for previous course </vt:lpstr>
      <vt:lpstr>Current and future needs</vt:lpstr>
      <vt:lpstr>R You Ready for R?</vt:lpstr>
      <vt:lpstr>R You Ready for R?</vt:lpstr>
      <vt:lpstr> Robert Gentleman and Ross Ihaka</vt:lpstr>
      <vt:lpstr>IF</vt:lpstr>
      <vt:lpstr>Function</vt:lpstr>
      <vt:lpstr>List</vt:lpstr>
      <vt:lpstr>Loop</vt:lpstr>
      <vt:lpstr>Circular Migration Flow Plots in R</vt:lpstr>
      <vt:lpstr>RG#98: Horizon plot (time series data)</vt:lpstr>
      <vt:lpstr>RG#100: Trellis map plot with heatmap colors</vt:lpstr>
      <vt:lpstr>PowerPoint Presentation</vt:lpstr>
      <vt:lpstr>PowerPoint Presentation</vt:lpstr>
      <vt:lpstr>Demonstration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137</cp:revision>
  <cp:lastPrinted>2015-09-01T19:21:20Z</cp:lastPrinted>
  <dcterms:created xsi:type="dcterms:W3CDTF">2013-08-24T13:03:35Z</dcterms:created>
  <dcterms:modified xsi:type="dcterms:W3CDTF">2016-05-12T08:01:04Z</dcterms:modified>
</cp:coreProperties>
</file>