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340" r:id="rId2"/>
    <p:sldId id="336" r:id="rId3"/>
    <p:sldId id="341" r:id="rId4"/>
    <p:sldId id="342" r:id="rId5"/>
    <p:sldId id="343" r:id="rId6"/>
    <p:sldId id="344" r:id="rId7"/>
    <p:sldId id="345" r:id="rId8"/>
    <p:sldId id="346" r:id="rId9"/>
    <p:sldId id="347" r:id="rId10"/>
    <p:sldId id="348" r:id="rId11"/>
    <p:sldId id="349" r:id="rId12"/>
    <p:sldId id="350" r:id="rId13"/>
    <p:sldId id="359" r:id="rId14"/>
    <p:sldId id="351" r:id="rId15"/>
    <p:sldId id="352" r:id="rId16"/>
    <p:sldId id="353" r:id="rId17"/>
    <p:sldId id="354" r:id="rId18"/>
    <p:sldId id="355" r:id="rId19"/>
    <p:sldId id="361" r:id="rId20"/>
    <p:sldId id="356" r:id="rId21"/>
    <p:sldId id="357" r:id="rId22"/>
    <p:sldId id="35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802"/>
    <a:srgbClr val="FF4331"/>
    <a:srgbClr val="FF8976"/>
    <a:srgbClr val="FFAA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8"/>
    <p:restoredTop sz="96997"/>
  </p:normalViewPr>
  <p:slideViewPr>
    <p:cSldViewPr snapToGrid="0" snapToObjects="1">
      <p:cViewPr>
        <p:scale>
          <a:sx n="136" d="100"/>
          <a:sy n="136" d="100"/>
        </p:scale>
        <p:origin x="5224" y="1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C4908-2A04-9943-9FD7-65929F5D9E3B}" type="datetimeFigureOut">
              <a:rPr lang="en-US" smtClean="0"/>
              <a:t>4/27/17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A5107-B47F-A942-A7B4-FB0CAFAD1557}" type="slidenum">
              <a:rPr lang="en-US" smtClean="0"/>
              <a:t>‹#›</a:t>
            </a:fld>
            <a:endParaRPr lang="en-US"/>
          </a:p>
        </p:txBody>
      </p:sp>
    </p:spTree>
    <p:extLst>
      <p:ext uri="{BB962C8B-B14F-4D97-AF65-F5344CB8AC3E}">
        <p14:creationId xmlns:p14="http://schemas.microsoft.com/office/powerpoint/2010/main" val="1465485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4/27/17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4/27/17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4/27/17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4/27/17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4/27/17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4/27/17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4/27/17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4/27/17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4/27/17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4/27/17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4/27/17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9744" y="2791299"/>
            <a:ext cx="8857883" cy="1072859"/>
          </a:xfrm>
        </p:spPr>
        <p:txBody>
          <a:bodyPr>
            <a:normAutofit/>
          </a:bodyPr>
          <a:lstStyle/>
          <a:p>
            <a:r>
              <a:rPr lang="en-US" sz="3800" b="1" dirty="0" smtClean="0">
                <a:solidFill>
                  <a:schemeClr val="bg2">
                    <a:lumMod val="75000"/>
                  </a:schemeClr>
                </a:solidFill>
              </a:rPr>
              <a:t>Statistical Genomics</a:t>
            </a:r>
            <a:endParaRPr lang="en-US" sz="3800" b="1" dirty="0">
              <a:solidFill>
                <a:schemeClr val="accent2"/>
              </a:solidFill>
            </a:endParaRPr>
          </a:p>
        </p:txBody>
      </p:sp>
      <p:pic>
        <p:nvPicPr>
          <p:cNvPr id="4" name="Picture 7" descr="Washington_State_Couga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886" y="5316238"/>
            <a:ext cx="14335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ubtitle 2"/>
          <p:cNvSpPr txBox="1">
            <a:spLocks/>
          </p:cNvSpPr>
          <p:nvPr/>
        </p:nvSpPr>
        <p:spPr>
          <a:xfrm>
            <a:off x="1512699" y="4249255"/>
            <a:ext cx="6400800" cy="1066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smtClean="0"/>
              <a:t>Zhiwu Zhang</a:t>
            </a:r>
          </a:p>
          <a:p>
            <a:pPr marL="0" indent="0" algn="ctr">
              <a:buNone/>
            </a:pPr>
            <a:r>
              <a:rPr lang="en-US" sz="2800" dirty="0" smtClean="0"/>
              <a:t>Washington State University</a:t>
            </a:r>
            <a:endParaRPr lang="en-US" sz="2800" dirty="0"/>
          </a:p>
        </p:txBody>
      </p:sp>
      <p:sp>
        <p:nvSpPr>
          <p:cNvPr id="8" name="Title 2"/>
          <p:cNvSpPr txBox="1">
            <a:spLocks/>
          </p:cNvSpPr>
          <p:nvPr/>
        </p:nvSpPr>
        <p:spPr bwMode="auto">
          <a:xfrm>
            <a:off x="894721" y="3597458"/>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smtClean="0">
                <a:solidFill>
                  <a:schemeClr val="bg2">
                    <a:lumMod val="50000"/>
                  </a:schemeClr>
                </a:solidFill>
              </a:rPr>
              <a:t>Lecture 5: Linear Algebra</a:t>
            </a:r>
            <a:endParaRPr lang="en-US" sz="2800" b="1" dirty="0">
              <a:solidFill>
                <a:schemeClr val="bg2">
                  <a:lumMod val="50000"/>
                </a:schemeClr>
              </a:solidFill>
            </a:endParaRPr>
          </a:p>
        </p:txBody>
      </p:sp>
    </p:spTree>
    <p:extLst>
      <p:ext uri="{BB962C8B-B14F-4D97-AF65-F5344CB8AC3E}">
        <p14:creationId xmlns:p14="http://schemas.microsoft.com/office/powerpoint/2010/main" val="697581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Covariance</a:t>
            </a:r>
            <a:endParaRPr lang="en-US" dirty="0"/>
          </a:p>
        </p:txBody>
      </p:sp>
      <p:pic>
        <p:nvPicPr>
          <p:cNvPr id="4" name="Picture 3"/>
          <p:cNvPicPr>
            <a:picLocks noChangeAspect="1"/>
          </p:cNvPicPr>
          <p:nvPr/>
        </p:nvPicPr>
        <p:blipFill>
          <a:blip r:embed="rId2"/>
          <a:stretch>
            <a:fillRect/>
          </a:stretch>
        </p:blipFill>
        <p:spPr>
          <a:xfrm>
            <a:off x="3657600" y="1371600"/>
            <a:ext cx="5486400" cy="5486400"/>
          </a:xfrm>
          <a:prstGeom prst="rect">
            <a:avLst/>
          </a:prstGeom>
        </p:spPr>
      </p:pic>
      <p:sp>
        <p:nvSpPr>
          <p:cNvPr id="5" name="Rectangle 4"/>
          <p:cNvSpPr/>
          <p:nvPr/>
        </p:nvSpPr>
        <p:spPr>
          <a:xfrm>
            <a:off x="190500" y="1916204"/>
            <a:ext cx="3467100" cy="2308324"/>
          </a:xfrm>
          <a:prstGeom prst="rect">
            <a:avLst/>
          </a:prstGeom>
        </p:spPr>
        <p:txBody>
          <a:bodyPr wrap="square">
            <a:spAutoFit/>
          </a:bodyPr>
          <a:lstStyle/>
          <a:p>
            <a:r>
              <a:rPr lang="is-IS" dirty="0">
                <a:solidFill>
                  <a:srgbClr val="000000"/>
                </a:solidFill>
                <a:latin typeface="Candara" charset="0"/>
              </a:rPr>
              <a:t>n</a:t>
            </a:r>
            <a:r>
              <a:rPr lang="is-IS" dirty="0">
                <a:solidFill>
                  <a:srgbClr val="060087"/>
                </a:solidFill>
                <a:latin typeface="Candara" charset="0"/>
              </a:rPr>
              <a:t>=</a:t>
            </a:r>
            <a:r>
              <a:rPr lang="is-IS" dirty="0">
                <a:solidFill>
                  <a:srgbClr val="0B4213"/>
                </a:solidFill>
                <a:latin typeface="Candara" charset="0"/>
              </a:rPr>
              <a:t>10000</a:t>
            </a:r>
            <a:endParaRPr lang="is-IS" dirty="0">
              <a:solidFill>
                <a:srgbClr val="000000"/>
              </a:solidFill>
              <a:latin typeface="Candara" charset="0"/>
            </a:endParaRPr>
          </a:p>
          <a:p>
            <a:r>
              <a:rPr lang="fi-FI" dirty="0">
                <a:solidFill>
                  <a:srgbClr val="000000"/>
                </a:solidFill>
                <a:latin typeface="Candara" charset="0"/>
              </a:rPr>
              <a:t>x</a:t>
            </a:r>
            <a:r>
              <a:rPr lang="fi-FI" dirty="0">
                <a:solidFill>
                  <a:srgbClr val="060087"/>
                </a:solidFill>
                <a:latin typeface="Candara" charset="0"/>
              </a:rPr>
              <a:t>=</a:t>
            </a:r>
            <a:r>
              <a:rPr lang="fi-FI" dirty="0" err="1">
                <a:solidFill>
                  <a:srgbClr val="060087"/>
                </a:solidFill>
                <a:latin typeface="Candara" charset="0"/>
              </a:rPr>
              <a:t>rpois</a:t>
            </a:r>
            <a:r>
              <a:rPr lang="fi-FI" dirty="0">
                <a:solidFill>
                  <a:srgbClr val="060087"/>
                </a:solidFill>
                <a:latin typeface="Candara" charset="0"/>
              </a:rPr>
              <a:t>(</a:t>
            </a:r>
            <a:r>
              <a:rPr lang="fi-FI" dirty="0">
                <a:solidFill>
                  <a:srgbClr val="000000"/>
                </a:solidFill>
                <a:latin typeface="Candara" charset="0"/>
              </a:rPr>
              <a:t>n</a:t>
            </a:r>
            <a:r>
              <a:rPr lang="fi-FI" dirty="0">
                <a:solidFill>
                  <a:srgbClr val="060087"/>
                </a:solidFill>
                <a:latin typeface="Candara" charset="0"/>
              </a:rPr>
              <a:t>,</a:t>
            </a:r>
            <a:r>
              <a:rPr lang="fi-FI" dirty="0">
                <a:solidFill>
                  <a:srgbClr val="000000"/>
                </a:solidFill>
                <a:latin typeface="Candara" charset="0"/>
              </a:rPr>
              <a:t> </a:t>
            </a:r>
            <a:r>
              <a:rPr lang="fi-FI" dirty="0">
                <a:solidFill>
                  <a:srgbClr val="0B4213"/>
                </a:solidFill>
                <a:latin typeface="Candara" charset="0"/>
              </a:rPr>
              <a:t>100</a:t>
            </a:r>
            <a:r>
              <a:rPr lang="fi-FI" dirty="0">
                <a:solidFill>
                  <a:srgbClr val="060087"/>
                </a:solidFill>
                <a:latin typeface="Candara" charset="0"/>
              </a:rPr>
              <a:t>)</a:t>
            </a:r>
            <a:endParaRPr lang="fi-FI" dirty="0">
              <a:solidFill>
                <a:srgbClr val="000000"/>
              </a:solidFill>
              <a:latin typeface="Candara" charset="0"/>
            </a:endParaRPr>
          </a:p>
          <a:p>
            <a:r>
              <a:rPr lang="fi-FI" dirty="0">
                <a:solidFill>
                  <a:srgbClr val="000000"/>
                </a:solidFill>
                <a:latin typeface="Candara" charset="0"/>
              </a:rPr>
              <a:t>y</a:t>
            </a:r>
            <a:r>
              <a:rPr lang="fi-FI" dirty="0">
                <a:solidFill>
                  <a:srgbClr val="060087"/>
                </a:solidFill>
                <a:latin typeface="Candara" charset="0"/>
              </a:rPr>
              <a:t>=</a:t>
            </a:r>
            <a:r>
              <a:rPr lang="fi-FI" dirty="0" err="1">
                <a:solidFill>
                  <a:srgbClr val="060087"/>
                </a:solidFill>
                <a:latin typeface="Candara" charset="0"/>
              </a:rPr>
              <a:t>rchisq</a:t>
            </a:r>
            <a:r>
              <a:rPr lang="fi-FI" dirty="0">
                <a:solidFill>
                  <a:srgbClr val="060087"/>
                </a:solidFill>
                <a:latin typeface="Candara" charset="0"/>
              </a:rPr>
              <a:t>(</a:t>
            </a:r>
            <a:r>
              <a:rPr lang="fi-FI" dirty="0">
                <a:solidFill>
                  <a:srgbClr val="000000"/>
                </a:solidFill>
                <a:latin typeface="Candara" charset="0"/>
              </a:rPr>
              <a:t>n</a:t>
            </a:r>
            <a:r>
              <a:rPr lang="fi-FI" dirty="0">
                <a:solidFill>
                  <a:srgbClr val="060087"/>
                </a:solidFill>
                <a:latin typeface="Candara" charset="0"/>
              </a:rPr>
              <a:t>,</a:t>
            </a:r>
            <a:r>
              <a:rPr lang="fi-FI" dirty="0">
                <a:solidFill>
                  <a:srgbClr val="0B4213"/>
                </a:solidFill>
                <a:latin typeface="Candara" charset="0"/>
              </a:rPr>
              <a:t>5</a:t>
            </a:r>
            <a:r>
              <a:rPr lang="fi-FI" dirty="0">
                <a:solidFill>
                  <a:srgbClr val="060087"/>
                </a:solidFill>
                <a:latin typeface="Candara" charset="0"/>
              </a:rPr>
              <a:t>)</a:t>
            </a:r>
            <a:endParaRPr lang="fi-FI" dirty="0">
              <a:solidFill>
                <a:srgbClr val="000000"/>
              </a:solidFill>
              <a:latin typeface="Candara" charset="0"/>
            </a:endParaRPr>
          </a:p>
          <a:p>
            <a:r>
              <a:rPr lang="is-IS" dirty="0">
                <a:solidFill>
                  <a:srgbClr val="000000"/>
                </a:solidFill>
                <a:latin typeface="Candara" charset="0"/>
              </a:rPr>
              <a:t>z</a:t>
            </a:r>
            <a:r>
              <a:rPr lang="is-IS" dirty="0">
                <a:solidFill>
                  <a:srgbClr val="060087"/>
                </a:solidFill>
                <a:latin typeface="Candara" charset="0"/>
              </a:rPr>
              <a:t>=rt(</a:t>
            </a:r>
            <a:r>
              <a:rPr lang="is-IS" dirty="0">
                <a:solidFill>
                  <a:srgbClr val="000000"/>
                </a:solidFill>
                <a:latin typeface="Candara" charset="0"/>
              </a:rPr>
              <a:t>n</a:t>
            </a:r>
            <a:r>
              <a:rPr lang="is-IS" dirty="0">
                <a:solidFill>
                  <a:srgbClr val="060087"/>
                </a:solidFill>
                <a:latin typeface="Candara" charset="0"/>
              </a:rPr>
              <a:t>,</a:t>
            </a:r>
            <a:r>
              <a:rPr lang="is-IS" dirty="0">
                <a:solidFill>
                  <a:srgbClr val="0B4213"/>
                </a:solidFill>
                <a:latin typeface="Candara" charset="0"/>
              </a:rPr>
              <a:t>100</a:t>
            </a:r>
            <a:r>
              <a:rPr lang="is-IS" dirty="0">
                <a:solidFill>
                  <a:srgbClr val="060087"/>
                </a:solidFill>
                <a:latin typeface="Candara" charset="0"/>
              </a:rPr>
              <a:t>)</a:t>
            </a:r>
            <a:endParaRPr lang="is-IS" dirty="0">
              <a:solidFill>
                <a:srgbClr val="000000"/>
              </a:solidFill>
              <a:latin typeface="Candara" charset="0"/>
            </a:endParaRPr>
          </a:p>
          <a:p>
            <a:r>
              <a:rPr lang="en-US" dirty="0">
                <a:solidFill>
                  <a:srgbClr val="060087"/>
                </a:solidFill>
                <a:latin typeface="Candara" charset="0"/>
              </a:rPr>
              <a:t>par(</a:t>
            </a:r>
            <a:r>
              <a:rPr lang="en-US" dirty="0" err="1">
                <a:solidFill>
                  <a:srgbClr val="000000"/>
                </a:solidFill>
                <a:latin typeface="Candara" charset="0"/>
              </a:rPr>
              <a:t>mfrow</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00000"/>
                </a:solidFill>
                <a:latin typeface="Candara" charset="0"/>
              </a:rPr>
              <a:t>mar </a:t>
            </a:r>
            <a:r>
              <a:rPr lang="en-US" dirty="0">
                <a:solidFill>
                  <a:srgbClr val="060087"/>
                </a:solidFill>
                <a:latin typeface="Candara" charset="0"/>
              </a:rPr>
              <a:t>=</a:t>
            </a:r>
            <a:r>
              <a:rPr lang="en-US" dirty="0">
                <a:solidFill>
                  <a:srgbClr val="000000"/>
                </a:solidFill>
                <a:latin typeface="Candara" charset="0"/>
              </a:rPr>
              <a:t> </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4</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y</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y</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p>
        </p:txBody>
      </p:sp>
      <p:sp>
        <p:nvSpPr>
          <p:cNvPr id="6" name="Rectangle 5"/>
          <p:cNvSpPr/>
          <p:nvPr/>
        </p:nvSpPr>
        <p:spPr>
          <a:xfrm>
            <a:off x="190500" y="4481604"/>
            <a:ext cx="1104900" cy="1754326"/>
          </a:xfrm>
          <a:prstGeom prst="rect">
            <a:avLst/>
          </a:prstGeom>
        </p:spPr>
        <p:txBody>
          <a:bodyPr wrap="square">
            <a:spAutoFit/>
          </a:bodyPr>
          <a:lstStyle/>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x</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y</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3619500"/>
            <a:ext cx="1816100" cy="2857500"/>
          </a:xfrm>
          <a:prstGeom prst="rect">
            <a:avLst/>
          </a:prstGeom>
        </p:spPr>
      </p:pic>
    </p:spTree>
    <p:extLst>
      <p:ext uri="{BB962C8B-B14F-4D97-AF65-F5344CB8AC3E}">
        <p14:creationId xmlns:p14="http://schemas.microsoft.com/office/powerpoint/2010/main" val="18292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Covariance</a:t>
            </a:r>
            <a:endParaRPr lang="en-US" dirty="0"/>
          </a:p>
        </p:txBody>
      </p:sp>
      <p:sp>
        <p:nvSpPr>
          <p:cNvPr id="5" name="Rectangle 4"/>
          <p:cNvSpPr/>
          <p:nvPr/>
        </p:nvSpPr>
        <p:spPr>
          <a:xfrm>
            <a:off x="190500" y="1916204"/>
            <a:ext cx="3467100" cy="2585323"/>
          </a:xfrm>
          <a:prstGeom prst="rect">
            <a:avLst/>
          </a:prstGeom>
        </p:spPr>
        <p:txBody>
          <a:bodyPr wrap="square">
            <a:spAutoFit/>
          </a:bodyPr>
          <a:lstStyle/>
          <a:p>
            <a:r>
              <a:rPr lang="is-IS" dirty="0" smtClean="0">
                <a:solidFill>
                  <a:srgbClr val="000000"/>
                </a:solidFill>
                <a:latin typeface="Candara" charset="0"/>
              </a:rPr>
              <a:t>n</a:t>
            </a:r>
            <a:r>
              <a:rPr lang="is-IS" dirty="0" smtClean="0">
                <a:solidFill>
                  <a:srgbClr val="060087"/>
                </a:solidFill>
                <a:latin typeface="Candara" charset="0"/>
              </a:rPr>
              <a:t>=</a:t>
            </a:r>
            <a:r>
              <a:rPr lang="is-IS" dirty="0" smtClean="0">
                <a:solidFill>
                  <a:srgbClr val="0B4213"/>
                </a:solidFill>
                <a:latin typeface="Candara" charset="0"/>
              </a:rPr>
              <a:t>10000</a:t>
            </a:r>
          </a:p>
          <a:p>
            <a:r>
              <a:rPr lang="is-IS" dirty="0" smtClean="0">
                <a:solidFill>
                  <a:srgbClr val="0B4213"/>
                </a:solidFill>
                <a:latin typeface="Candara" charset="0"/>
              </a:rPr>
              <a:t>a=rnorm(n,100,5)</a:t>
            </a:r>
            <a:endParaRPr lang="is-IS" dirty="0">
              <a:solidFill>
                <a:srgbClr val="000000"/>
              </a:solidFill>
              <a:latin typeface="Candara" charset="0"/>
            </a:endParaRPr>
          </a:p>
          <a:p>
            <a:r>
              <a:rPr lang="fi-FI" dirty="0" smtClean="0">
                <a:solidFill>
                  <a:srgbClr val="000000"/>
                </a:solidFill>
                <a:latin typeface="Candara" charset="0"/>
              </a:rPr>
              <a:t>x</a:t>
            </a:r>
            <a:r>
              <a:rPr lang="fi-FI" dirty="0" smtClean="0">
                <a:solidFill>
                  <a:srgbClr val="060087"/>
                </a:solidFill>
                <a:latin typeface="Candara" charset="0"/>
              </a:rPr>
              <a:t>=</a:t>
            </a:r>
            <a:r>
              <a:rPr lang="fi-FI" dirty="0" err="1" smtClean="0">
                <a:solidFill>
                  <a:srgbClr val="060087"/>
                </a:solidFill>
                <a:latin typeface="Candara" charset="0"/>
              </a:rPr>
              <a:t>a+rpois</a:t>
            </a:r>
            <a:r>
              <a:rPr lang="fi-FI" dirty="0" smtClean="0">
                <a:solidFill>
                  <a:srgbClr val="060087"/>
                </a:solidFill>
                <a:latin typeface="Candara" charset="0"/>
              </a:rPr>
              <a:t>(</a:t>
            </a:r>
            <a:r>
              <a:rPr lang="fi-FI" dirty="0" smtClean="0">
                <a:solidFill>
                  <a:srgbClr val="000000"/>
                </a:solidFill>
                <a:latin typeface="Candara" charset="0"/>
              </a:rPr>
              <a:t>n</a:t>
            </a:r>
            <a:r>
              <a:rPr lang="fi-FI" dirty="0">
                <a:solidFill>
                  <a:srgbClr val="060087"/>
                </a:solidFill>
                <a:latin typeface="Candara" charset="0"/>
              </a:rPr>
              <a:t>,</a:t>
            </a:r>
            <a:r>
              <a:rPr lang="fi-FI" dirty="0">
                <a:solidFill>
                  <a:srgbClr val="000000"/>
                </a:solidFill>
                <a:latin typeface="Candara" charset="0"/>
              </a:rPr>
              <a:t> </a:t>
            </a:r>
            <a:r>
              <a:rPr lang="fi-FI" dirty="0">
                <a:solidFill>
                  <a:srgbClr val="0B4213"/>
                </a:solidFill>
                <a:latin typeface="Candara" charset="0"/>
              </a:rPr>
              <a:t>100</a:t>
            </a:r>
            <a:r>
              <a:rPr lang="fi-FI" dirty="0">
                <a:solidFill>
                  <a:srgbClr val="060087"/>
                </a:solidFill>
                <a:latin typeface="Candara" charset="0"/>
              </a:rPr>
              <a:t>)</a:t>
            </a:r>
            <a:endParaRPr lang="fi-FI" dirty="0">
              <a:solidFill>
                <a:srgbClr val="000000"/>
              </a:solidFill>
              <a:latin typeface="Candara" charset="0"/>
            </a:endParaRPr>
          </a:p>
          <a:p>
            <a:r>
              <a:rPr lang="fi-FI" dirty="0" smtClean="0">
                <a:solidFill>
                  <a:srgbClr val="000000"/>
                </a:solidFill>
                <a:latin typeface="Candara" charset="0"/>
              </a:rPr>
              <a:t>y</a:t>
            </a:r>
            <a:r>
              <a:rPr lang="fi-FI" dirty="0" smtClean="0">
                <a:solidFill>
                  <a:srgbClr val="060087"/>
                </a:solidFill>
                <a:latin typeface="Candara" charset="0"/>
              </a:rPr>
              <a:t>=</a:t>
            </a:r>
            <a:r>
              <a:rPr lang="fi-FI" dirty="0" err="1" smtClean="0">
                <a:solidFill>
                  <a:srgbClr val="060087"/>
                </a:solidFill>
                <a:latin typeface="Candara" charset="0"/>
              </a:rPr>
              <a:t>a+rchisq</a:t>
            </a:r>
            <a:r>
              <a:rPr lang="fi-FI" dirty="0" smtClean="0">
                <a:solidFill>
                  <a:srgbClr val="060087"/>
                </a:solidFill>
                <a:latin typeface="Candara" charset="0"/>
              </a:rPr>
              <a:t>(</a:t>
            </a:r>
            <a:r>
              <a:rPr lang="fi-FI" dirty="0" smtClean="0">
                <a:solidFill>
                  <a:srgbClr val="000000"/>
                </a:solidFill>
                <a:latin typeface="Candara" charset="0"/>
              </a:rPr>
              <a:t>n</a:t>
            </a:r>
            <a:r>
              <a:rPr lang="fi-FI" dirty="0" smtClean="0">
                <a:solidFill>
                  <a:srgbClr val="060087"/>
                </a:solidFill>
                <a:latin typeface="Candara" charset="0"/>
              </a:rPr>
              <a:t>,</a:t>
            </a:r>
            <a:r>
              <a:rPr lang="fi-FI" dirty="0" smtClean="0">
                <a:solidFill>
                  <a:srgbClr val="0B4213"/>
                </a:solidFill>
                <a:latin typeface="Candara" charset="0"/>
              </a:rPr>
              <a:t>5</a:t>
            </a:r>
            <a:r>
              <a:rPr lang="fi-FI" dirty="0">
                <a:solidFill>
                  <a:srgbClr val="060087"/>
                </a:solidFill>
                <a:latin typeface="Candara" charset="0"/>
              </a:rPr>
              <a:t>)</a:t>
            </a:r>
            <a:endParaRPr lang="fi-FI" dirty="0">
              <a:solidFill>
                <a:srgbClr val="000000"/>
              </a:solidFill>
              <a:latin typeface="Candara" charset="0"/>
            </a:endParaRPr>
          </a:p>
          <a:p>
            <a:r>
              <a:rPr lang="is-IS" dirty="0" smtClean="0">
                <a:solidFill>
                  <a:srgbClr val="000000"/>
                </a:solidFill>
                <a:latin typeface="Candara" charset="0"/>
              </a:rPr>
              <a:t>z</a:t>
            </a:r>
            <a:r>
              <a:rPr lang="is-IS" dirty="0" smtClean="0">
                <a:solidFill>
                  <a:srgbClr val="060087"/>
                </a:solidFill>
                <a:latin typeface="Candara" charset="0"/>
              </a:rPr>
              <a:t>=a+rt(</a:t>
            </a:r>
            <a:r>
              <a:rPr lang="is-IS" dirty="0" smtClean="0">
                <a:solidFill>
                  <a:srgbClr val="000000"/>
                </a:solidFill>
                <a:latin typeface="Candara" charset="0"/>
              </a:rPr>
              <a:t>n</a:t>
            </a:r>
            <a:r>
              <a:rPr lang="is-IS" dirty="0" smtClean="0">
                <a:solidFill>
                  <a:srgbClr val="060087"/>
                </a:solidFill>
                <a:latin typeface="Candara" charset="0"/>
              </a:rPr>
              <a:t>,</a:t>
            </a:r>
            <a:r>
              <a:rPr lang="is-IS" dirty="0" smtClean="0">
                <a:solidFill>
                  <a:srgbClr val="0B4213"/>
                </a:solidFill>
                <a:latin typeface="Candara" charset="0"/>
              </a:rPr>
              <a:t>100</a:t>
            </a:r>
            <a:r>
              <a:rPr lang="is-IS" dirty="0">
                <a:solidFill>
                  <a:srgbClr val="060087"/>
                </a:solidFill>
                <a:latin typeface="Candara" charset="0"/>
              </a:rPr>
              <a:t>)</a:t>
            </a:r>
            <a:endParaRPr lang="is-IS" dirty="0">
              <a:solidFill>
                <a:srgbClr val="000000"/>
              </a:solidFill>
              <a:latin typeface="Candara" charset="0"/>
            </a:endParaRPr>
          </a:p>
          <a:p>
            <a:r>
              <a:rPr lang="en-US" dirty="0">
                <a:solidFill>
                  <a:srgbClr val="060087"/>
                </a:solidFill>
                <a:latin typeface="Candara" charset="0"/>
              </a:rPr>
              <a:t>par(</a:t>
            </a:r>
            <a:r>
              <a:rPr lang="en-US" dirty="0" err="1">
                <a:solidFill>
                  <a:srgbClr val="000000"/>
                </a:solidFill>
                <a:latin typeface="Candara" charset="0"/>
              </a:rPr>
              <a:t>mfrow</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00000"/>
                </a:solidFill>
                <a:latin typeface="Candara" charset="0"/>
              </a:rPr>
              <a:t>mar </a:t>
            </a:r>
            <a:r>
              <a:rPr lang="en-US" dirty="0">
                <a:solidFill>
                  <a:srgbClr val="060087"/>
                </a:solidFill>
                <a:latin typeface="Candara" charset="0"/>
              </a:rPr>
              <a:t>=</a:t>
            </a:r>
            <a:r>
              <a:rPr lang="en-US" dirty="0">
                <a:solidFill>
                  <a:srgbClr val="000000"/>
                </a:solidFill>
                <a:latin typeface="Candara" charset="0"/>
              </a:rPr>
              <a:t> </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4</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y</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y</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p>
        </p:txBody>
      </p:sp>
      <p:sp>
        <p:nvSpPr>
          <p:cNvPr id="6" name="Rectangle 5"/>
          <p:cNvSpPr/>
          <p:nvPr/>
        </p:nvSpPr>
        <p:spPr>
          <a:xfrm>
            <a:off x="190500" y="4481604"/>
            <a:ext cx="1104900" cy="1754326"/>
          </a:xfrm>
          <a:prstGeom prst="rect">
            <a:avLst/>
          </a:prstGeom>
        </p:spPr>
        <p:txBody>
          <a:bodyPr wrap="square">
            <a:spAutoFit/>
          </a:bodyPr>
          <a:lstStyle/>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x</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y</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endParaRPr lang="en-US" dirty="0"/>
          </a:p>
        </p:txBody>
      </p:sp>
      <p:pic>
        <p:nvPicPr>
          <p:cNvPr id="2" name="Picture 1"/>
          <p:cNvPicPr>
            <a:picLocks noChangeAspect="1"/>
          </p:cNvPicPr>
          <p:nvPr/>
        </p:nvPicPr>
        <p:blipFill>
          <a:blip r:embed="rId2"/>
          <a:stretch>
            <a:fillRect/>
          </a:stretch>
        </p:blipFill>
        <p:spPr>
          <a:xfrm>
            <a:off x="3556000" y="1371600"/>
            <a:ext cx="5486400" cy="5486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550" y="3885567"/>
            <a:ext cx="1549400" cy="2946400"/>
          </a:xfrm>
          <a:prstGeom prst="rect">
            <a:avLst/>
          </a:prstGeom>
        </p:spPr>
      </p:pic>
    </p:spTree>
    <p:extLst>
      <p:ext uri="{BB962C8B-B14F-4D97-AF65-F5344CB8AC3E}">
        <p14:creationId xmlns:p14="http://schemas.microsoft.com/office/powerpoint/2010/main" val="3243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7408333" cy="664633"/>
          </a:xfrm>
        </p:spPr>
        <p:txBody>
          <a:bodyPr/>
          <a:lstStyle/>
          <a:p>
            <a:r>
              <a:rPr lang="en-US" dirty="0" err="1" smtClean="0"/>
              <a:t>Cov</a:t>
            </a:r>
            <a:r>
              <a:rPr lang="en-US" dirty="0" smtClean="0"/>
              <a:t>(</a:t>
            </a:r>
            <a:r>
              <a:rPr lang="en-US" dirty="0" err="1" smtClean="0"/>
              <a:t>x,y</a:t>
            </a:r>
            <a:r>
              <a:rPr lang="en-US" dirty="0" smtClean="0"/>
              <a:t>)= sum(  (x- mean(x)) * (y- mean(y))    )/(n-1)</a:t>
            </a:r>
            <a:endParaRPr lang="en-US" dirty="0"/>
          </a:p>
        </p:txBody>
      </p:sp>
      <p:sp>
        <p:nvSpPr>
          <p:cNvPr id="3" name="Title 2"/>
          <p:cNvSpPr>
            <a:spLocks noGrp="1"/>
          </p:cNvSpPr>
          <p:nvPr>
            <p:ph type="title"/>
          </p:nvPr>
        </p:nvSpPr>
        <p:spPr/>
        <p:txBody>
          <a:bodyPr/>
          <a:lstStyle/>
          <a:p>
            <a:r>
              <a:rPr lang="en-US" dirty="0" smtClean="0"/>
              <a:t>Formula of covariance</a:t>
            </a:r>
            <a:endParaRPr lang="en-US" dirty="0"/>
          </a:p>
        </p:txBody>
      </p:sp>
      <p:sp>
        <p:nvSpPr>
          <p:cNvPr id="5" name="Rectangle 4"/>
          <p:cNvSpPr/>
          <p:nvPr/>
        </p:nvSpPr>
        <p:spPr>
          <a:xfrm>
            <a:off x="3708400" y="3365500"/>
            <a:ext cx="4572000" cy="923330"/>
          </a:xfrm>
          <a:prstGeom prst="rect">
            <a:avLst/>
          </a:prstGeom>
        </p:spPr>
        <p:txBody>
          <a:bodyPr>
            <a:spAutoFit/>
          </a:bodyPr>
          <a:lstStyle/>
          <a:p>
            <a:r>
              <a:rPr lang="en-US" dirty="0">
                <a:solidFill>
                  <a:srgbClr val="060087"/>
                </a:solidFill>
                <a:latin typeface="Candara" charset="0"/>
              </a:rPr>
              <a:t>sum((</a:t>
            </a:r>
            <a:r>
              <a:rPr lang="en-US" dirty="0">
                <a:solidFill>
                  <a:srgbClr val="000000"/>
                </a:solidFill>
                <a:latin typeface="Candara" charset="0"/>
              </a:rPr>
              <a:t>x</a:t>
            </a:r>
            <a:r>
              <a:rPr lang="en-US" dirty="0">
                <a:solidFill>
                  <a:srgbClr val="060087"/>
                </a:solidFill>
                <a:latin typeface="Candara" charset="0"/>
              </a:rPr>
              <a:t>-mean(</a:t>
            </a:r>
            <a:r>
              <a:rPr lang="en-US" dirty="0">
                <a:solidFill>
                  <a:srgbClr val="000000"/>
                </a:solidFill>
                <a:latin typeface="Candara" charset="0"/>
              </a:rPr>
              <a:t>x</a:t>
            </a:r>
            <a:r>
              <a:rPr lang="en-US" dirty="0">
                <a:solidFill>
                  <a:srgbClr val="060087"/>
                </a:solidFill>
                <a:latin typeface="Candara" charset="0"/>
              </a:rPr>
              <a:t>))*(</a:t>
            </a:r>
            <a:r>
              <a:rPr lang="en-US" dirty="0">
                <a:solidFill>
                  <a:srgbClr val="000000"/>
                </a:solidFill>
                <a:latin typeface="Candara" charset="0"/>
              </a:rPr>
              <a:t>y</a:t>
            </a:r>
            <a:r>
              <a:rPr lang="en-US" dirty="0">
                <a:solidFill>
                  <a:srgbClr val="060087"/>
                </a:solidFill>
                <a:latin typeface="Candara" charset="0"/>
              </a:rPr>
              <a:t>-mean(</a:t>
            </a:r>
            <a:r>
              <a:rPr lang="en-US" dirty="0">
                <a:solidFill>
                  <a:srgbClr val="000000"/>
                </a:solidFill>
                <a:latin typeface="Candara" charset="0"/>
              </a:rPr>
              <a:t>y</a:t>
            </a:r>
            <a:r>
              <a:rPr lang="en-US" dirty="0" smtClean="0">
                <a:solidFill>
                  <a:srgbClr val="060087"/>
                </a:solidFill>
                <a:latin typeface="Candara" charset="0"/>
              </a:rPr>
              <a:t>)))/(</a:t>
            </a:r>
            <a:r>
              <a:rPr lang="en-US" dirty="0" smtClean="0">
                <a:solidFill>
                  <a:srgbClr val="000000"/>
                </a:solidFill>
                <a:latin typeface="Candara" charset="0"/>
              </a:rPr>
              <a:t>n-1)</a:t>
            </a:r>
            <a:endParaRPr lang="en-US" dirty="0">
              <a:solidFill>
                <a:prstClr val="black"/>
              </a:solidFill>
              <a:latin typeface="Candara" charset="0"/>
            </a:endParaRPr>
          </a:p>
          <a:p>
            <a:r>
              <a:rPr lang="en-US" dirty="0">
                <a:solidFill>
                  <a:srgbClr val="060087"/>
                </a:solidFill>
                <a:latin typeface="Candara" charset="0"/>
              </a:rPr>
              <a:t>sum((</a:t>
            </a:r>
            <a:r>
              <a:rPr lang="en-US" dirty="0">
                <a:solidFill>
                  <a:srgbClr val="000000"/>
                </a:solidFill>
                <a:latin typeface="Candara" charset="0"/>
              </a:rPr>
              <a:t>x</a:t>
            </a:r>
            <a:r>
              <a:rPr lang="en-US" dirty="0">
                <a:solidFill>
                  <a:srgbClr val="060087"/>
                </a:solidFill>
                <a:latin typeface="Candara" charset="0"/>
              </a:rPr>
              <a:t>-mean(</a:t>
            </a:r>
            <a:r>
              <a:rPr lang="en-US" dirty="0">
                <a:solidFill>
                  <a:srgbClr val="000000"/>
                </a:solidFill>
                <a:latin typeface="Candara" charset="0"/>
              </a:rPr>
              <a:t>x</a:t>
            </a:r>
            <a:r>
              <a:rPr lang="en-US" dirty="0">
                <a:solidFill>
                  <a:srgbClr val="060087"/>
                </a:solidFill>
                <a:latin typeface="Candara" charset="0"/>
              </a:rPr>
              <a:t>))*(</a:t>
            </a:r>
            <a:r>
              <a:rPr lang="en-US" dirty="0">
                <a:solidFill>
                  <a:srgbClr val="000000"/>
                </a:solidFill>
                <a:latin typeface="Candara" charset="0"/>
              </a:rPr>
              <a:t>z</a:t>
            </a:r>
            <a:r>
              <a:rPr lang="en-US" dirty="0">
                <a:solidFill>
                  <a:srgbClr val="060087"/>
                </a:solidFill>
                <a:latin typeface="Candara" charset="0"/>
              </a:rPr>
              <a:t>-mean(</a:t>
            </a:r>
            <a:r>
              <a:rPr lang="en-US" dirty="0">
                <a:solidFill>
                  <a:srgbClr val="000000"/>
                </a:solidFill>
                <a:latin typeface="Candara" charset="0"/>
              </a:rPr>
              <a:t>z</a:t>
            </a:r>
            <a:r>
              <a:rPr lang="en-US" dirty="0">
                <a:solidFill>
                  <a:srgbClr val="060087"/>
                </a:solidFill>
                <a:latin typeface="Candara" charset="0"/>
              </a:rPr>
              <a:t>)))/(</a:t>
            </a:r>
            <a:r>
              <a:rPr lang="en-US" dirty="0">
                <a:solidFill>
                  <a:srgbClr val="000000"/>
                </a:solidFill>
                <a:latin typeface="Candara" charset="0"/>
              </a:rPr>
              <a:t>n-1)</a:t>
            </a:r>
            <a:endParaRPr lang="en-US" dirty="0">
              <a:solidFill>
                <a:prstClr val="black"/>
              </a:solidFill>
              <a:latin typeface="Candara" charset="0"/>
            </a:endParaRPr>
          </a:p>
          <a:p>
            <a:r>
              <a:rPr lang="en-US" dirty="0">
                <a:solidFill>
                  <a:srgbClr val="060087"/>
                </a:solidFill>
                <a:latin typeface="Candara" charset="0"/>
              </a:rPr>
              <a:t>sum((</a:t>
            </a:r>
            <a:r>
              <a:rPr lang="en-US" dirty="0">
                <a:solidFill>
                  <a:srgbClr val="000000"/>
                </a:solidFill>
                <a:latin typeface="Candara" charset="0"/>
              </a:rPr>
              <a:t>y</a:t>
            </a:r>
            <a:r>
              <a:rPr lang="en-US" dirty="0">
                <a:solidFill>
                  <a:srgbClr val="060087"/>
                </a:solidFill>
                <a:latin typeface="Candara" charset="0"/>
              </a:rPr>
              <a:t>-mean(</a:t>
            </a:r>
            <a:r>
              <a:rPr lang="en-US" dirty="0">
                <a:solidFill>
                  <a:srgbClr val="000000"/>
                </a:solidFill>
                <a:latin typeface="Candara" charset="0"/>
              </a:rPr>
              <a:t>y</a:t>
            </a:r>
            <a:r>
              <a:rPr lang="en-US" dirty="0">
                <a:solidFill>
                  <a:srgbClr val="060087"/>
                </a:solidFill>
                <a:latin typeface="Candara" charset="0"/>
              </a:rPr>
              <a:t>))*(</a:t>
            </a:r>
            <a:r>
              <a:rPr lang="en-US" dirty="0">
                <a:solidFill>
                  <a:srgbClr val="000000"/>
                </a:solidFill>
                <a:latin typeface="Candara" charset="0"/>
              </a:rPr>
              <a:t>z</a:t>
            </a:r>
            <a:r>
              <a:rPr lang="en-US" dirty="0">
                <a:solidFill>
                  <a:srgbClr val="060087"/>
                </a:solidFill>
                <a:latin typeface="Candara" charset="0"/>
              </a:rPr>
              <a:t>-mean(</a:t>
            </a:r>
            <a:r>
              <a:rPr lang="en-US" dirty="0">
                <a:solidFill>
                  <a:srgbClr val="000000"/>
                </a:solidFill>
                <a:latin typeface="Candara" charset="0"/>
              </a:rPr>
              <a:t>z</a:t>
            </a:r>
            <a:r>
              <a:rPr lang="en-US" dirty="0">
                <a:solidFill>
                  <a:srgbClr val="060087"/>
                </a:solidFill>
                <a:latin typeface="Candara" charset="0"/>
              </a:rPr>
              <a:t>)))/(</a:t>
            </a:r>
            <a:r>
              <a:rPr lang="en-US" dirty="0">
                <a:solidFill>
                  <a:srgbClr val="000000"/>
                </a:solidFill>
                <a:latin typeface="Candara" charset="0"/>
              </a:rPr>
              <a:t>n-1)</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023" y="4574580"/>
            <a:ext cx="4241800" cy="1498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67" y="4632345"/>
            <a:ext cx="1651000" cy="1447800"/>
          </a:xfrm>
          <a:prstGeom prst="rect">
            <a:avLst/>
          </a:prstGeom>
        </p:spPr>
      </p:pic>
    </p:spTree>
    <p:extLst>
      <p:ext uri="{BB962C8B-B14F-4D97-AF65-F5344CB8AC3E}">
        <p14:creationId xmlns:p14="http://schemas.microsoft.com/office/powerpoint/2010/main" val="39664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Calculation in R</a:t>
            </a:r>
            <a:endParaRPr lang="en-US" dirty="0"/>
          </a:p>
        </p:txBody>
      </p:sp>
      <p:sp>
        <p:nvSpPr>
          <p:cNvPr id="4" name="Rectangle 3"/>
          <p:cNvSpPr/>
          <p:nvPr/>
        </p:nvSpPr>
        <p:spPr>
          <a:xfrm>
            <a:off x="901700" y="2796739"/>
            <a:ext cx="3149600" cy="1200329"/>
          </a:xfrm>
          <a:prstGeom prst="rect">
            <a:avLst/>
          </a:prstGeom>
        </p:spPr>
        <p:txBody>
          <a:bodyPr wrap="square">
            <a:spAutoFit/>
          </a:bodyPr>
          <a:lstStyle/>
          <a:p>
            <a:r>
              <a:rPr lang="en-US" dirty="0" smtClean="0">
                <a:solidFill>
                  <a:srgbClr val="000000"/>
                </a:solidFill>
                <a:latin typeface="Candara" charset="0"/>
              </a:rPr>
              <a:t>W=</a:t>
            </a:r>
            <a:r>
              <a:rPr lang="en-US" dirty="0" err="1" smtClean="0">
                <a:solidFill>
                  <a:srgbClr val="000000"/>
                </a:solidFill>
                <a:latin typeface="Candara" charset="0"/>
              </a:rPr>
              <a:t>cbind</a:t>
            </a:r>
            <a:r>
              <a:rPr lang="en-US" dirty="0" smtClean="0">
                <a:solidFill>
                  <a:srgbClr val="000000"/>
                </a:solidFill>
                <a:latin typeface="Candara" charset="0"/>
              </a:rPr>
              <a:t>(</a:t>
            </a:r>
            <a:r>
              <a:rPr lang="en-US" dirty="0" err="1" smtClean="0">
                <a:solidFill>
                  <a:srgbClr val="000000"/>
                </a:solidFill>
                <a:latin typeface="Candara" charset="0"/>
              </a:rPr>
              <a:t>x,y,z</a:t>
            </a:r>
            <a:r>
              <a:rPr lang="en-US" dirty="0" smtClean="0">
                <a:solidFill>
                  <a:srgbClr val="000000"/>
                </a:solidFill>
                <a:latin typeface="Candara" charset="0"/>
              </a:rPr>
              <a:t>)</a:t>
            </a:r>
          </a:p>
          <a:p>
            <a:r>
              <a:rPr lang="en-US" dirty="0" smtClean="0">
                <a:solidFill>
                  <a:srgbClr val="000000"/>
                </a:solidFill>
                <a:latin typeface="Candara" charset="0"/>
              </a:rPr>
              <a:t>dim(W)</a:t>
            </a:r>
          </a:p>
          <a:p>
            <a:r>
              <a:rPr lang="en-US" dirty="0" err="1" smtClean="0">
                <a:solidFill>
                  <a:srgbClr val="000000"/>
                </a:solidFill>
                <a:latin typeface="Candara" charset="0"/>
              </a:rPr>
              <a:t>cov</a:t>
            </a:r>
            <a:r>
              <a:rPr lang="en-US" dirty="0" smtClean="0">
                <a:solidFill>
                  <a:srgbClr val="000000"/>
                </a:solidFill>
                <a:latin typeface="Candara" charset="0"/>
              </a:rPr>
              <a:t>(W)</a:t>
            </a:r>
          </a:p>
          <a:p>
            <a:r>
              <a:rPr lang="en-US" dirty="0" err="1" smtClean="0">
                <a:solidFill>
                  <a:srgbClr val="000000"/>
                </a:solidFill>
                <a:latin typeface="Candara" charset="0"/>
              </a:rPr>
              <a:t>var</a:t>
            </a:r>
            <a:r>
              <a:rPr lang="en-US" dirty="0" smtClean="0">
                <a:solidFill>
                  <a:srgbClr val="000000"/>
                </a:solidFill>
                <a:latin typeface="Candara" charset="0"/>
              </a:rPr>
              <a:t>(W)</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463" y="2796739"/>
            <a:ext cx="3454400" cy="3187700"/>
          </a:xfrm>
          <a:prstGeom prst="rect">
            <a:avLst/>
          </a:prstGeom>
        </p:spPr>
      </p:pic>
    </p:spTree>
    <p:extLst>
      <p:ext uri="{BB962C8B-B14F-4D97-AF65-F5344CB8AC3E}">
        <p14:creationId xmlns:p14="http://schemas.microsoft.com/office/powerpoint/2010/main" val="1112179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2607733" cy="3450696"/>
          </a:xfrm>
        </p:spPr>
        <p:txBody>
          <a:bodyPr/>
          <a:lstStyle/>
          <a:p>
            <a:r>
              <a:rPr lang="en-US" dirty="0" smtClean="0"/>
              <a:t>Add/</a:t>
            </a:r>
          </a:p>
          <a:p>
            <a:r>
              <a:rPr lang="en-US" dirty="0" smtClean="0"/>
              <a:t>subtraction </a:t>
            </a:r>
          </a:p>
          <a:p>
            <a:r>
              <a:rPr lang="en-US" dirty="0" smtClean="0"/>
              <a:t>(dot)product</a:t>
            </a:r>
            <a:endParaRPr lang="en-US" dirty="0"/>
          </a:p>
          <a:p>
            <a:r>
              <a:rPr lang="en-US" dirty="0" smtClean="0"/>
              <a:t>(dot)division</a:t>
            </a:r>
          </a:p>
        </p:txBody>
      </p:sp>
      <p:sp>
        <p:nvSpPr>
          <p:cNvPr id="3" name="Title 2"/>
          <p:cNvSpPr>
            <a:spLocks noGrp="1"/>
          </p:cNvSpPr>
          <p:nvPr>
            <p:ph type="title"/>
          </p:nvPr>
        </p:nvSpPr>
        <p:spPr/>
        <p:txBody>
          <a:bodyPr>
            <a:normAutofit fontScale="90000"/>
          </a:bodyPr>
          <a:lstStyle/>
          <a:p>
            <a:r>
              <a:rPr lang="en-US" dirty="0" smtClean="0"/>
              <a:t>Element-wise Matrix manipulations</a:t>
            </a:r>
            <a:endParaRPr lang="en-US" dirty="0"/>
          </a:p>
        </p:txBody>
      </p:sp>
      <p:sp>
        <p:nvSpPr>
          <p:cNvPr id="4" name="Rectangle 3"/>
          <p:cNvSpPr/>
          <p:nvPr/>
        </p:nvSpPr>
        <p:spPr>
          <a:xfrm>
            <a:off x="3479800" y="2675467"/>
            <a:ext cx="4572000" cy="2308324"/>
          </a:xfrm>
          <a:prstGeom prst="rect">
            <a:avLst/>
          </a:prstGeom>
        </p:spPr>
        <p:txBody>
          <a:bodyPr>
            <a:spAutoFit/>
          </a:bodyPr>
          <a:lstStyle/>
          <a:p>
            <a:r>
              <a:rPr lang="it-IT" dirty="0">
                <a:solidFill>
                  <a:srgbClr val="000000"/>
                </a:solidFill>
                <a:latin typeface="Candara" charset="0"/>
              </a:rPr>
              <a:t>a</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a:t>
            </a:r>
            <a:r>
              <a:rPr lang="it-IT" dirty="0" err="1">
                <a:solidFill>
                  <a:srgbClr val="060087"/>
                </a:solidFill>
                <a:latin typeface="Candara" charset="0"/>
              </a:rPr>
              <a:t>seq</a:t>
            </a:r>
            <a:r>
              <a:rPr lang="it-IT" dirty="0">
                <a:solidFill>
                  <a:srgbClr val="060087"/>
                </a:solidFill>
                <a:latin typeface="Candara" charset="0"/>
              </a:rPr>
              <a:t>(</a:t>
            </a:r>
            <a:r>
              <a:rPr lang="it-IT" dirty="0">
                <a:solidFill>
                  <a:srgbClr val="0B4213"/>
                </a:solidFill>
                <a:latin typeface="Candara" charset="0"/>
              </a:rPr>
              <a:t>10</a:t>
            </a:r>
            <a:r>
              <a:rPr lang="it-IT" dirty="0">
                <a:solidFill>
                  <a:srgbClr val="060087"/>
                </a:solidFill>
                <a:latin typeface="Candara" charset="0"/>
              </a:rPr>
              <a:t>,</a:t>
            </a:r>
            <a:r>
              <a:rPr lang="it-IT" dirty="0">
                <a:solidFill>
                  <a:srgbClr val="0B4213"/>
                </a:solidFill>
                <a:latin typeface="Candara" charset="0"/>
              </a:rPr>
              <a:t>60</a:t>
            </a:r>
            <a:r>
              <a:rPr lang="it-IT" dirty="0">
                <a:solidFill>
                  <a:srgbClr val="060087"/>
                </a:solidFill>
                <a:latin typeface="Candara" charset="0"/>
              </a:rPr>
              <a:t>,</a:t>
            </a:r>
            <a:r>
              <a:rPr lang="it-IT" dirty="0">
                <a:solidFill>
                  <a:srgbClr val="0B4213"/>
                </a:solidFill>
                <a:latin typeface="Candara" charset="0"/>
              </a:rPr>
              <a:t>10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a:solidFill>
                  <a:srgbClr val="060087"/>
                </a:solidFill>
                <a:latin typeface="Candara" charset="0"/>
              </a:rPr>
              <a:t>)</a:t>
            </a:r>
            <a:endParaRPr lang="it-IT" dirty="0">
              <a:solidFill>
                <a:prstClr val="black"/>
              </a:solidFill>
              <a:latin typeface="Candara" charset="0"/>
            </a:endParaRPr>
          </a:p>
          <a:p>
            <a:r>
              <a:rPr lang="it-IT" dirty="0">
                <a:solidFill>
                  <a:srgbClr val="000000"/>
                </a:solidFill>
                <a:latin typeface="Candara" charset="0"/>
              </a:rPr>
              <a:t>b</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a:t>
            </a:r>
            <a:r>
              <a:rPr lang="it-IT" dirty="0" err="1">
                <a:solidFill>
                  <a:srgbClr val="060087"/>
                </a:solidFill>
                <a:latin typeface="Candara" charset="0"/>
              </a:rPr>
              <a:t>seq</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6</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smtClean="0">
                <a:solidFill>
                  <a:srgbClr val="060087"/>
                </a:solidFill>
                <a:latin typeface="Candara" charset="0"/>
              </a:rPr>
              <a:t>)</a:t>
            </a:r>
          </a:p>
          <a:p>
            <a:r>
              <a:rPr lang="it-IT" dirty="0" smtClean="0">
                <a:solidFill>
                  <a:srgbClr val="060087"/>
                </a:solidFill>
                <a:latin typeface="Candara" charset="0"/>
              </a:rPr>
              <a:t>a</a:t>
            </a:r>
          </a:p>
          <a:p>
            <a:r>
              <a:rPr lang="it-IT" dirty="0" smtClean="0">
                <a:solidFill>
                  <a:srgbClr val="060087"/>
                </a:solidFill>
                <a:latin typeface="Candara" charset="0"/>
              </a:rPr>
              <a:t>b</a:t>
            </a:r>
            <a:endParaRPr lang="it-IT" dirty="0">
              <a:solidFill>
                <a:prstClr val="black"/>
              </a:solidFill>
              <a:latin typeface="Candara" charset="0"/>
            </a:endParaRPr>
          </a:p>
          <a:p>
            <a:r>
              <a:rPr lang="it-IT" dirty="0" err="1">
                <a:solidFill>
                  <a:srgbClr val="000000"/>
                </a:solidFill>
                <a:latin typeface="Candara" charset="0"/>
              </a:rPr>
              <a:t>a</a:t>
            </a:r>
            <a:r>
              <a:rPr lang="it-IT" dirty="0" err="1">
                <a:solidFill>
                  <a:srgbClr val="060087"/>
                </a:solidFill>
                <a:latin typeface="Candara" charset="0"/>
              </a:rPr>
              <a:t>+</a:t>
            </a:r>
            <a:r>
              <a:rPr lang="it-IT" dirty="0" err="1">
                <a:solidFill>
                  <a:srgbClr val="000000"/>
                </a:solidFill>
                <a:latin typeface="Candara" charset="0"/>
              </a:rPr>
              <a:t>b</a:t>
            </a:r>
            <a:endParaRPr lang="it-IT" dirty="0">
              <a:solidFill>
                <a:prstClr val="black"/>
              </a:solidFill>
              <a:latin typeface="Candara" charset="0"/>
            </a:endParaRPr>
          </a:p>
          <a:p>
            <a:r>
              <a:rPr lang="hu-HU" dirty="0">
                <a:solidFill>
                  <a:srgbClr val="000000"/>
                </a:solidFill>
                <a:latin typeface="Candara" charset="0"/>
              </a:rPr>
              <a:t>a</a:t>
            </a:r>
            <a:r>
              <a:rPr lang="hu-HU" dirty="0">
                <a:solidFill>
                  <a:srgbClr val="060087"/>
                </a:solidFill>
                <a:latin typeface="Candara" charset="0"/>
              </a:rPr>
              <a:t>-</a:t>
            </a:r>
            <a:r>
              <a:rPr lang="hu-HU" dirty="0">
                <a:solidFill>
                  <a:srgbClr val="000000"/>
                </a:solidFill>
                <a:latin typeface="Candara" charset="0"/>
              </a:rPr>
              <a:t>b</a:t>
            </a:r>
            <a:endParaRPr lang="hu-HU" dirty="0">
              <a:solidFill>
                <a:prstClr val="black"/>
              </a:solidFill>
              <a:latin typeface="Candara" charset="0"/>
            </a:endParaRPr>
          </a:p>
          <a:p>
            <a:r>
              <a:rPr lang="en-US" dirty="0">
                <a:solidFill>
                  <a:srgbClr val="000000"/>
                </a:solidFill>
                <a:latin typeface="Candara" charset="0"/>
              </a:rPr>
              <a:t>a</a:t>
            </a:r>
            <a:r>
              <a:rPr lang="en-US" dirty="0">
                <a:solidFill>
                  <a:srgbClr val="060087"/>
                </a:solidFill>
                <a:latin typeface="Candara" charset="0"/>
              </a:rPr>
              <a:t>*</a:t>
            </a:r>
            <a:r>
              <a:rPr lang="en-US" dirty="0">
                <a:solidFill>
                  <a:srgbClr val="000000"/>
                </a:solidFill>
                <a:latin typeface="Candara" charset="0"/>
              </a:rPr>
              <a:t>b</a:t>
            </a:r>
            <a:endParaRPr lang="en-US" dirty="0">
              <a:solidFill>
                <a:prstClr val="black"/>
              </a:solidFill>
              <a:latin typeface="Candara" charset="0"/>
            </a:endParaRPr>
          </a:p>
          <a:p>
            <a:r>
              <a:rPr lang="en-US" dirty="0">
                <a:solidFill>
                  <a:srgbClr val="000000"/>
                </a:solidFill>
                <a:latin typeface="Candara" charset="0"/>
              </a:rPr>
              <a:t>a</a:t>
            </a:r>
            <a:r>
              <a:rPr lang="en-US" dirty="0">
                <a:solidFill>
                  <a:srgbClr val="060087"/>
                </a:solidFill>
                <a:latin typeface="Candara" charset="0"/>
              </a:rPr>
              <a:t>/</a:t>
            </a:r>
            <a:r>
              <a:rPr lang="en-US" dirty="0">
                <a:solidFill>
                  <a:srgbClr val="000000"/>
                </a:solidFill>
                <a:latin typeface="Candara" charset="0"/>
              </a:rPr>
              <a:t>b</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591056"/>
            <a:ext cx="1828800" cy="5194300"/>
          </a:xfrm>
          <a:prstGeom prst="rect">
            <a:avLst/>
          </a:prstGeom>
        </p:spPr>
      </p:pic>
    </p:spTree>
    <p:extLst>
      <p:ext uri="{BB962C8B-B14F-4D97-AF65-F5344CB8AC3E}">
        <p14:creationId xmlns:p14="http://schemas.microsoft.com/office/powerpoint/2010/main" val="19015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Multiplication</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118303966"/>
              </p:ext>
            </p:extLst>
          </p:nvPr>
        </p:nvGraphicFramePr>
        <p:xfrm>
          <a:off x="714375" y="3125686"/>
          <a:ext cx="2940051" cy="1016001"/>
        </p:xfrm>
        <a:graphic>
          <a:graphicData uri="http://schemas.openxmlformats.org/drawingml/2006/table">
            <a:tbl>
              <a:tblPr/>
              <a:tblGrid>
                <a:gridCol w="980017"/>
                <a:gridCol w="980017"/>
                <a:gridCol w="980017"/>
              </a:tblGrid>
              <a:tr h="338667">
                <a:tc>
                  <a:txBody>
                    <a:bodyPr/>
                    <a:lstStyle/>
                    <a:p>
                      <a:pPr algn="ctr" fontAlgn="b"/>
                      <a:r>
                        <a:rPr lang="en-US" sz="1800" b="0" i="0" u="none" strike="noStrike">
                          <a:solidFill>
                            <a:srgbClr val="000000"/>
                          </a:solidFill>
                          <a:effectLst/>
                          <a:latin typeface="Calibri" charset="0"/>
                        </a:rPr>
                        <a:t>Mean</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charset="0"/>
                        </a:rPr>
                        <a:t>Education</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charset="0"/>
                        </a:rPr>
                        <a:t>Age</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r>
              <a:tr h="338667">
                <a:tc>
                  <a:txBody>
                    <a:bodyPr/>
                    <a:lstStyle/>
                    <a:p>
                      <a:pPr algn="ctr" fontAlgn="b"/>
                      <a:r>
                        <a:rPr lang="en-US" sz="1800" b="0" i="0" u="none" strike="noStrike" dirty="0">
                          <a:solidFill>
                            <a:srgbClr val="000000"/>
                          </a:solidFill>
                          <a:effectLst/>
                          <a:latin typeface="Calibri" charset="0"/>
                        </a:rPr>
                        <a:t>1</a:t>
                      </a:r>
                    </a:p>
                  </a:txBody>
                  <a:tcPr marL="12700" marR="12700" marT="127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solidFill>
                  </a:tcPr>
                </a:tc>
                <a:tc>
                  <a:txBody>
                    <a:bodyPr/>
                    <a:lstStyle/>
                    <a:p>
                      <a:pPr algn="ctr" fontAlgn="b"/>
                      <a:r>
                        <a:rPr lang="en-US" sz="1800" b="0" i="0" u="none" strike="noStrike" dirty="0">
                          <a:solidFill>
                            <a:srgbClr val="000000"/>
                          </a:solidFill>
                          <a:effectLst/>
                          <a:latin typeface="Calibri" charset="0"/>
                        </a:rPr>
                        <a:t>1</a:t>
                      </a: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solidFill>
                      <a:schemeClr val="accent4"/>
                    </a:solidFill>
                  </a:tcPr>
                </a:tc>
                <a:tc>
                  <a:txBody>
                    <a:bodyPr/>
                    <a:lstStyle/>
                    <a:p>
                      <a:pPr algn="ctr" fontAlgn="b"/>
                      <a:r>
                        <a:rPr lang="en-US" sz="1800" b="0" i="0" u="none" strike="noStrike" dirty="0">
                          <a:solidFill>
                            <a:srgbClr val="000000"/>
                          </a:solidFill>
                          <a:effectLst/>
                          <a:latin typeface="Calibri" charset="0"/>
                        </a:rPr>
                        <a:t>30</a:t>
                      </a:r>
                    </a:p>
                  </a:txBody>
                  <a:tcPr marL="12700" marR="12700" marT="1270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solidFill>
                  </a:tcPr>
                </a:tc>
              </a:tr>
              <a:tr h="338667">
                <a:tc>
                  <a:txBody>
                    <a:bodyPr/>
                    <a:lstStyle/>
                    <a:p>
                      <a:pPr algn="ctr" fontAlgn="b"/>
                      <a:r>
                        <a:rPr lang="en-US" sz="1800" b="0" i="0" u="none" strike="noStrike" dirty="0">
                          <a:solidFill>
                            <a:srgbClr val="000000"/>
                          </a:solidFill>
                          <a:effectLst/>
                          <a:latin typeface="Calibri" charset="0"/>
                        </a:rPr>
                        <a:t>1</a:t>
                      </a:r>
                    </a:p>
                  </a:txBody>
                  <a:tcPr marL="12700" marR="12700" marT="127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effectLst/>
                          <a:latin typeface="Calibri" charset="0"/>
                        </a:rPr>
                        <a:t>4</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effectLst/>
                          <a:latin typeface="Calibri" charset="0"/>
                        </a:rPr>
                        <a:t>50</a:t>
                      </a:r>
                    </a:p>
                  </a:txBody>
                  <a:tcPr marL="12700" marR="12700" marT="1270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00"/>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690981"/>
              </p:ext>
            </p:extLst>
          </p:nvPr>
        </p:nvGraphicFramePr>
        <p:xfrm>
          <a:off x="3809364" y="4688288"/>
          <a:ext cx="2120900" cy="914400"/>
        </p:xfrm>
        <a:graphic>
          <a:graphicData uri="http://schemas.openxmlformats.org/drawingml/2006/table">
            <a:tbl>
              <a:tblPr/>
              <a:tblGrid>
                <a:gridCol w="1060450"/>
                <a:gridCol w="1060450"/>
              </a:tblGrid>
              <a:tr h="304800">
                <a:tc>
                  <a:txBody>
                    <a:bodyPr/>
                    <a:lstStyle/>
                    <a:p>
                      <a:pPr algn="ctr" fontAlgn="b"/>
                      <a:r>
                        <a:rPr lang="en-US" sz="1800" b="1" i="0" u="none" strike="noStrike">
                          <a:solidFill>
                            <a:srgbClr val="000000"/>
                          </a:solidFill>
                          <a:effectLst/>
                          <a:latin typeface="Calibri" charset="0"/>
                        </a:rPr>
                        <a:t>Salary</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charset="0"/>
                        </a:rPr>
                        <a:t>SQF</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r>
              <a:tr h="304800">
                <a:tc>
                  <a:txBody>
                    <a:bodyPr/>
                    <a:lstStyle/>
                    <a:p>
                      <a:pPr algn="ctr" fontAlgn="b"/>
                      <a:r>
                        <a:rPr lang="de-DE" sz="1800" b="0" i="0" u="none" strike="noStrike" dirty="0">
                          <a:solidFill>
                            <a:srgbClr val="FF0000"/>
                          </a:solidFill>
                          <a:effectLst/>
                          <a:latin typeface="Calibri" charset="0"/>
                        </a:rPr>
                        <a:t>60000</a:t>
                      </a:r>
                    </a:p>
                  </a:txBody>
                  <a:tcPr marL="12700" marR="12700" marT="127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solidFill>
                  </a:tcPr>
                </a:tc>
                <a:tc>
                  <a:txBody>
                    <a:bodyPr/>
                    <a:lstStyle/>
                    <a:p>
                      <a:pPr algn="ctr" fontAlgn="b"/>
                      <a:r>
                        <a:rPr lang="is-IS" sz="1800" b="0" i="0" u="none" strike="noStrike" dirty="0">
                          <a:solidFill>
                            <a:schemeClr val="accent2"/>
                          </a:solidFill>
                          <a:effectLst/>
                          <a:latin typeface="Calibri" charset="0"/>
                        </a:rPr>
                        <a:t>1900</a:t>
                      </a:r>
                    </a:p>
                  </a:txBody>
                  <a:tcPr marL="12700" marR="12700" marT="1270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solidFill>
                  </a:tcPr>
                </a:tc>
              </a:tr>
              <a:tr h="304800">
                <a:tc>
                  <a:txBody>
                    <a:bodyPr/>
                    <a:lstStyle/>
                    <a:p>
                      <a:pPr algn="ctr" fontAlgn="b"/>
                      <a:r>
                        <a:rPr lang="is-IS" sz="1800" b="0" i="0" u="none" strike="noStrike" dirty="0">
                          <a:solidFill>
                            <a:srgbClr val="FF0000"/>
                          </a:solidFill>
                          <a:effectLst/>
                          <a:latin typeface="Calibri" charset="0"/>
                        </a:rPr>
                        <a:t>110000</a:t>
                      </a:r>
                    </a:p>
                  </a:txBody>
                  <a:tcPr marL="12700" marR="12700" marT="127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s-IS" sz="1800" b="0" i="0" u="none" strike="noStrike" dirty="0">
                          <a:solidFill>
                            <a:schemeClr val="accent2"/>
                          </a:solidFill>
                          <a:effectLst/>
                          <a:latin typeface="Calibri" charset="0"/>
                        </a:rPr>
                        <a:t>3200</a:t>
                      </a:r>
                    </a:p>
                  </a:txBody>
                  <a:tcPr marL="12700" marR="12700" marT="1270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00"/>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557878018"/>
              </p:ext>
            </p:extLst>
          </p:nvPr>
        </p:nvGraphicFramePr>
        <p:xfrm>
          <a:off x="5327648" y="2718356"/>
          <a:ext cx="2476500" cy="1423332"/>
        </p:xfrm>
        <a:graphic>
          <a:graphicData uri="http://schemas.openxmlformats.org/drawingml/2006/table">
            <a:tbl>
              <a:tblPr/>
              <a:tblGrid>
                <a:gridCol w="825500"/>
                <a:gridCol w="825500"/>
                <a:gridCol w="825500"/>
              </a:tblGrid>
              <a:tr h="355833">
                <a:tc>
                  <a:txBody>
                    <a:bodyPr/>
                    <a:lstStyle/>
                    <a:p>
                      <a:pPr algn="ctr" fontAlgn="b"/>
                      <a:endParaRPr lang="en-US" sz="1800" b="1"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ctr" fontAlgn="b"/>
                      <a:r>
                        <a:rPr lang="en-US" sz="1800" b="1" i="0" u="none" strike="noStrike">
                          <a:solidFill>
                            <a:srgbClr val="000000"/>
                          </a:solidFill>
                          <a:effectLst/>
                          <a:latin typeface="Calibri" charset="0"/>
                        </a:rPr>
                        <a:t>Salary</a:t>
                      </a:r>
                    </a:p>
                  </a:txBody>
                  <a:tcPr marL="12700" marR="12700" marT="1270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charset="0"/>
                        </a:rPr>
                        <a:t>SQF</a:t>
                      </a:r>
                    </a:p>
                  </a:txBody>
                  <a:tcPr marL="12700" marR="12700" marT="12700" marB="0" anchor="b">
                    <a:lnL>
                      <a:noFill/>
                    </a:lnL>
                    <a:lnR>
                      <a:noFill/>
                    </a:lnR>
                    <a:lnT>
                      <a:noFill/>
                    </a:lnT>
                    <a:lnB w="12700" cap="flat" cmpd="sng" algn="ctr">
                      <a:solidFill>
                        <a:schemeClr val="tx1"/>
                      </a:solidFill>
                      <a:prstDash val="solid"/>
                      <a:round/>
                      <a:headEnd type="none" w="med" len="med"/>
                      <a:tailEnd type="none" w="med" len="med"/>
                    </a:lnB>
                  </a:tcPr>
                </a:tc>
              </a:tr>
              <a:tr h="355833">
                <a:tc>
                  <a:txBody>
                    <a:bodyPr/>
                    <a:lstStyle/>
                    <a:p>
                      <a:pPr algn="ctr" fontAlgn="b"/>
                      <a:r>
                        <a:rPr lang="en-US" sz="1800" b="0" i="0" u="none" strike="noStrike">
                          <a:solidFill>
                            <a:srgbClr val="000000"/>
                          </a:solidFill>
                          <a:effectLst/>
                          <a:latin typeface="Calibri" charset="0"/>
                        </a:rPr>
                        <a:t>Mean</a:t>
                      </a: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is-IS" sz="1800" b="0" i="0" u="none" strike="noStrike" dirty="0" smtClean="0">
                          <a:solidFill>
                            <a:srgbClr val="FF0000"/>
                          </a:solidFill>
                          <a:effectLst/>
                          <a:latin typeface="Calibri" charset="0"/>
                        </a:rPr>
                        <a:t>20000</a:t>
                      </a:r>
                      <a:endParaRPr lang="is-IS" sz="1800" b="0" i="0" u="none" strike="noStrike" dirty="0">
                        <a:solidFill>
                          <a:srgbClr val="FF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is-IS" sz="1800" b="0" i="0" u="none" strike="noStrike" dirty="0" smtClean="0">
                          <a:solidFill>
                            <a:schemeClr val="accent2"/>
                          </a:solidFill>
                          <a:effectLst/>
                          <a:latin typeface="Calibri" charset="0"/>
                        </a:rPr>
                        <a:t>1000</a:t>
                      </a:r>
                      <a:endParaRPr lang="is-IS" sz="1800" b="0" i="0" u="none" strike="noStrike" dirty="0">
                        <a:solidFill>
                          <a:schemeClr val="accent2"/>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355833">
                <a:tc>
                  <a:txBody>
                    <a:bodyPr/>
                    <a:lstStyle/>
                    <a:p>
                      <a:pPr algn="ctr" fontAlgn="b"/>
                      <a:r>
                        <a:rPr lang="en-US" sz="1800" b="0" i="0" u="none" strike="noStrike" dirty="0" smtClean="0">
                          <a:solidFill>
                            <a:srgbClr val="000000"/>
                          </a:solidFill>
                          <a:effectLst/>
                          <a:latin typeface="Calibri" charset="0"/>
                        </a:rPr>
                        <a:t>Edu</a:t>
                      </a:r>
                      <a:endParaRPr lang="en-US" sz="1800" b="0" i="0" u="none" strike="noStrike" dirty="0">
                        <a:solidFill>
                          <a:srgbClr val="000000"/>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is-IS" sz="1800" b="0" i="0" u="none" strike="noStrike" dirty="0" smtClean="0">
                          <a:solidFill>
                            <a:srgbClr val="FF0000"/>
                          </a:solidFill>
                          <a:effectLst/>
                          <a:latin typeface="Calibri" charset="0"/>
                        </a:rPr>
                        <a:t>10000</a:t>
                      </a:r>
                      <a:endParaRPr lang="is-IS" sz="1800" b="0" i="0" u="none" strike="noStrike" dirty="0">
                        <a:solidFill>
                          <a:srgbClr val="FF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is-IS" sz="1800" b="0" i="0" u="none" strike="noStrike" dirty="0" smtClean="0">
                          <a:solidFill>
                            <a:schemeClr val="accent2"/>
                          </a:solidFill>
                          <a:effectLst/>
                          <a:latin typeface="Calibri" charset="0"/>
                        </a:rPr>
                        <a:t>300</a:t>
                      </a:r>
                      <a:endParaRPr lang="is-IS" sz="1800" b="0" i="0" u="none" strike="noStrike" dirty="0">
                        <a:solidFill>
                          <a:schemeClr val="accent2"/>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r>
              <a:tr h="355833">
                <a:tc>
                  <a:txBody>
                    <a:bodyPr/>
                    <a:lstStyle/>
                    <a:p>
                      <a:pPr algn="ctr" fontAlgn="b"/>
                      <a:r>
                        <a:rPr lang="en-US" sz="1800" b="0" i="0" u="none" strike="noStrike">
                          <a:solidFill>
                            <a:srgbClr val="000000"/>
                          </a:solidFill>
                          <a:effectLst/>
                          <a:latin typeface="Calibri" charset="0"/>
                        </a:rPr>
                        <a:t>Age</a:t>
                      </a: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is-IS" sz="1800" b="0" i="0" u="none" strike="noStrike" dirty="0" smtClean="0">
                          <a:solidFill>
                            <a:srgbClr val="FF0000"/>
                          </a:solidFill>
                          <a:effectLst/>
                          <a:latin typeface="Calibri" charset="0"/>
                        </a:rPr>
                        <a:t>1000</a:t>
                      </a:r>
                      <a:endParaRPr lang="is-IS" sz="1800" b="0" i="0" u="none" strike="noStrike" dirty="0">
                        <a:solidFill>
                          <a:srgbClr val="FF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is-IS" sz="1800" b="0" i="0" u="none" strike="noStrike" dirty="0" smtClean="0">
                          <a:solidFill>
                            <a:schemeClr val="accent2"/>
                          </a:solidFill>
                          <a:effectLst/>
                          <a:latin typeface="Calibri" charset="0"/>
                        </a:rPr>
                        <a:t>20</a:t>
                      </a:r>
                      <a:endParaRPr lang="is-IS" sz="1800" b="0" i="0" u="none" strike="noStrike" dirty="0">
                        <a:solidFill>
                          <a:schemeClr val="accent2"/>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14" name="Rectangle 13"/>
          <p:cNvSpPr/>
          <p:nvPr/>
        </p:nvSpPr>
        <p:spPr>
          <a:xfrm>
            <a:off x="257175" y="5934670"/>
            <a:ext cx="5394325" cy="923330"/>
          </a:xfrm>
          <a:prstGeom prst="rect">
            <a:avLst/>
          </a:prstGeom>
        </p:spPr>
        <p:txBody>
          <a:bodyPr wrap="square">
            <a:spAutoFit/>
          </a:bodyPr>
          <a:lstStyle/>
          <a:p>
            <a:r>
              <a:rPr lang="it-IT" dirty="0">
                <a:solidFill>
                  <a:srgbClr val="000000"/>
                </a:solidFill>
                <a:latin typeface="Candara" charset="0"/>
              </a:rPr>
              <a:t>c</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(c(</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4</a:t>
            </a:r>
            <a:r>
              <a:rPr lang="it-IT" dirty="0">
                <a:solidFill>
                  <a:srgbClr val="060087"/>
                </a:solidFill>
                <a:latin typeface="Candara" charset="0"/>
              </a:rPr>
              <a:t>,</a:t>
            </a:r>
            <a:r>
              <a:rPr lang="it-IT" dirty="0">
                <a:solidFill>
                  <a:srgbClr val="0B4213"/>
                </a:solidFill>
                <a:latin typeface="Candara" charset="0"/>
              </a:rPr>
              <a:t>30</a:t>
            </a:r>
            <a:r>
              <a:rPr lang="it-IT" dirty="0">
                <a:solidFill>
                  <a:srgbClr val="060087"/>
                </a:solidFill>
                <a:latin typeface="Candara" charset="0"/>
              </a:rPr>
              <a:t>,</a:t>
            </a:r>
            <a:r>
              <a:rPr lang="it-IT" dirty="0">
                <a:solidFill>
                  <a:srgbClr val="0B4213"/>
                </a:solidFill>
                <a:latin typeface="Candara" charset="0"/>
              </a:rPr>
              <a:t>50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a:solidFill>
                  <a:srgbClr val="060087"/>
                </a:solidFill>
                <a:latin typeface="Candara" charset="0"/>
              </a:rPr>
              <a:t>)</a:t>
            </a:r>
            <a:endParaRPr lang="it-IT" dirty="0">
              <a:solidFill>
                <a:srgbClr val="000000"/>
              </a:solidFill>
              <a:latin typeface="Candara" charset="0"/>
            </a:endParaRPr>
          </a:p>
          <a:p>
            <a:r>
              <a:rPr lang="is-IS" dirty="0" smtClean="0">
                <a:solidFill>
                  <a:srgbClr val="000000"/>
                </a:solidFill>
                <a:latin typeface="Candara" charset="0"/>
              </a:rPr>
              <a:t>b</a:t>
            </a:r>
            <a:r>
              <a:rPr lang="is-IS" dirty="0" smtClean="0">
                <a:solidFill>
                  <a:srgbClr val="060087"/>
                </a:solidFill>
                <a:latin typeface="Candara" charset="0"/>
              </a:rPr>
              <a:t>=matrix(c(</a:t>
            </a:r>
            <a:r>
              <a:rPr lang="is-IS" dirty="0" smtClean="0">
                <a:solidFill>
                  <a:srgbClr val="0B4213"/>
                </a:solidFill>
                <a:latin typeface="Candara" charset="0"/>
              </a:rPr>
              <a:t>20000</a:t>
            </a:r>
            <a:r>
              <a:rPr lang="is-IS" dirty="0" smtClean="0">
                <a:solidFill>
                  <a:srgbClr val="060087"/>
                </a:solidFill>
                <a:latin typeface="Candara" charset="0"/>
              </a:rPr>
              <a:t>,</a:t>
            </a:r>
            <a:r>
              <a:rPr lang="is-IS" dirty="0" smtClean="0">
                <a:solidFill>
                  <a:srgbClr val="0B4213"/>
                </a:solidFill>
                <a:latin typeface="Candara" charset="0"/>
              </a:rPr>
              <a:t>10000</a:t>
            </a:r>
            <a:r>
              <a:rPr lang="is-IS" dirty="0" smtClean="0">
                <a:solidFill>
                  <a:srgbClr val="060087"/>
                </a:solidFill>
                <a:latin typeface="Candara" charset="0"/>
              </a:rPr>
              <a:t>,</a:t>
            </a:r>
            <a:r>
              <a:rPr lang="is-IS" dirty="0" smtClean="0">
                <a:solidFill>
                  <a:srgbClr val="0B4213"/>
                </a:solidFill>
                <a:latin typeface="Candara" charset="0"/>
              </a:rPr>
              <a:t>1000,1000</a:t>
            </a:r>
            <a:r>
              <a:rPr lang="is-IS" dirty="0" smtClean="0">
                <a:solidFill>
                  <a:srgbClr val="060087"/>
                </a:solidFill>
                <a:latin typeface="Candara" charset="0"/>
              </a:rPr>
              <a:t>,</a:t>
            </a:r>
            <a:r>
              <a:rPr lang="is-IS" dirty="0" smtClean="0">
                <a:solidFill>
                  <a:srgbClr val="0B4213"/>
                </a:solidFill>
                <a:latin typeface="Candara" charset="0"/>
              </a:rPr>
              <a:t>300</a:t>
            </a:r>
            <a:r>
              <a:rPr lang="is-IS" dirty="0" smtClean="0">
                <a:solidFill>
                  <a:srgbClr val="060087"/>
                </a:solidFill>
                <a:latin typeface="Candara" charset="0"/>
              </a:rPr>
              <a:t>,</a:t>
            </a:r>
            <a:r>
              <a:rPr lang="is-IS" dirty="0" smtClean="0">
                <a:solidFill>
                  <a:srgbClr val="0B4213"/>
                </a:solidFill>
                <a:latin typeface="Candara" charset="0"/>
              </a:rPr>
              <a:t>20</a:t>
            </a:r>
            <a:r>
              <a:rPr lang="is-IS" dirty="0" smtClean="0">
                <a:solidFill>
                  <a:srgbClr val="060087"/>
                </a:solidFill>
                <a:latin typeface="Candara" charset="0"/>
              </a:rPr>
              <a:t>),</a:t>
            </a:r>
            <a:r>
              <a:rPr lang="is-IS" dirty="0">
                <a:solidFill>
                  <a:srgbClr val="0B4213"/>
                </a:solidFill>
                <a:latin typeface="Candara" charset="0"/>
              </a:rPr>
              <a:t>3</a:t>
            </a:r>
            <a:r>
              <a:rPr lang="is-IS" dirty="0">
                <a:solidFill>
                  <a:srgbClr val="060087"/>
                </a:solidFill>
                <a:latin typeface="Candara" charset="0"/>
              </a:rPr>
              <a:t>,</a:t>
            </a:r>
            <a:r>
              <a:rPr lang="is-IS" dirty="0">
                <a:solidFill>
                  <a:srgbClr val="0B4213"/>
                </a:solidFill>
                <a:latin typeface="Candara" charset="0"/>
              </a:rPr>
              <a:t>2</a:t>
            </a:r>
            <a:r>
              <a:rPr lang="is-IS" dirty="0">
                <a:solidFill>
                  <a:srgbClr val="060087"/>
                </a:solidFill>
                <a:latin typeface="Candara" charset="0"/>
              </a:rPr>
              <a:t>)</a:t>
            </a:r>
            <a:endParaRPr lang="is-IS" dirty="0">
              <a:solidFill>
                <a:srgbClr val="000000"/>
              </a:solidFill>
              <a:latin typeface="Candara" charset="0"/>
            </a:endParaRPr>
          </a:p>
          <a:p>
            <a:r>
              <a:rPr lang="en-US" dirty="0">
                <a:solidFill>
                  <a:srgbClr val="000000"/>
                </a:solidFill>
                <a:latin typeface="Candara" charset="0"/>
              </a:rPr>
              <a:t>t</a:t>
            </a:r>
            <a:r>
              <a:rPr lang="en-US" dirty="0">
                <a:solidFill>
                  <a:srgbClr val="060087"/>
                </a:solidFill>
                <a:latin typeface="Candara" charset="0"/>
              </a:rPr>
              <a:t>=</a:t>
            </a:r>
            <a:r>
              <a:rPr lang="en-US" dirty="0">
                <a:solidFill>
                  <a:srgbClr val="000000"/>
                </a:solidFill>
                <a:latin typeface="Candara" charset="0"/>
              </a:rPr>
              <a:t>c</a:t>
            </a:r>
            <a:r>
              <a:rPr lang="en-US" dirty="0">
                <a:solidFill>
                  <a:srgbClr val="060087"/>
                </a:solidFill>
                <a:latin typeface="Candara" charset="0"/>
              </a:rPr>
              <a:t>%*%</a:t>
            </a:r>
            <a:r>
              <a:rPr lang="en-US" dirty="0">
                <a:solidFill>
                  <a:srgbClr val="000000"/>
                </a:solidFill>
                <a:latin typeface="Candara" charset="0"/>
              </a:rPr>
              <a:t>b</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162676602"/>
              </p:ext>
            </p:extLst>
          </p:nvPr>
        </p:nvGraphicFramePr>
        <p:xfrm>
          <a:off x="3746500" y="1560565"/>
          <a:ext cx="1651000" cy="1423332"/>
        </p:xfrm>
        <a:graphic>
          <a:graphicData uri="http://schemas.openxmlformats.org/drawingml/2006/table">
            <a:tbl>
              <a:tblPr/>
              <a:tblGrid>
                <a:gridCol w="825500"/>
                <a:gridCol w="825500"/>
              </a:tblGrid>
              <a:tr h="355833">
                <a:tc>
                  <a:txBody>
                    <a:bodyPr/>
                    <a:lstStyle/>
                    <a:p>
                      <a:pPr algn="ctr" fontAlgn="b"/>
                      <a:r>
                        <a:rPr lang="en-US" sz="1800" b="1" i="0" u="none" strike="noStrike" dirty="0" smtClean="0">
                          <a:solidFill>
                            <a:schemeClr val="tx1"/>
                          </a:solidFill>
                          <a:effectLst/>
                          <a:latin typeface="Calibri" charset="0"/>
                        </a:rPr>
                        <a:t>AS</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800" b="1" i="0" u="none" strike="noStrike" dirty="0" smtClean="0">
                          <a:solidFill>
                            <a:schemeClr val="tx1"/>
                          </a:solidFill>
                          <a:effectLst/>
                          <a:latin typeface="Calibri" charset="0"/>
                        </a:rPr>
                        <a:t>1</a:t>
                      </a:r>
                      <a:endParaRPr lang="en-US" sz="1800" b="1" i="0" u="none" strike="noStrike" dirty="0">
                        <a:solidFill>
                          <a:schemeClr val="tx1"/>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55833">
                <a:tc>
                  <a:txBody>
                    <a:bodyPr/>
                    <a:lstStyle/>
                    <a:p>
                      <a:pPr algn="ctr" fontAlgn="b"/>
                      <a:r>
                        <a:rPr lang="en-US" sz="1800" b="1" i="0" u="none" strike="noStrike" dirty="0" smtClean="0">
                          <a:solidFill>
                            <a:schemeClr val="tx1"/>
                          </a:solidFill>
                          <a:effectLst/>
                          <a:latin typeface="Calibri" charset="0"/>
                        </a:rPr>
                        <a:t>BS</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is-IS" sz="1800" b="1" i="0" u="none" strike="noStrike" dirty="0" smtClean="0">
                          <a:solidFill>
                            <a:schemeClr val="tx1"/>
                          </a:solidFill>
                          <a:effectLst/>
                          <a:latin typeface="Calibri" charset="0"/>
                        </a:rPr>
                        <a:t>2</a:t>
                      </a:r>
                      <a:endParaRPr lang="is-IS" sz="1800" b="1" i="0" u="none" strike="noStrike" dirty="0">
                        <a:solidFill>
                          <a:schemeClr val="tx1"/>
                        </a:solidFill>
                        <a:effectLst/>
                        <a:latin typeface="Calibri" charset="0"/>
                      </a:endParaRPr>
                    </a:p>
                  </a:txBody>
                  <a:tcPr marL="12700" marR="12700" marT="127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55833">
                <a:tc>
                  <a:txBody>
                    <a:bodyPr/>
                    <a:lstStyle/>
                    <a:p>
                      <a:pPr algn="ctr" fontAlgn="b"/>
                      <a:r>
                        <a:rPr lang="en-US" sz="1800" b="1" i="0" u="none" strike="noStrike" dirty="0" smtClean="0">
                          <a:solidFill>
                            <a:schemeClr val="tx1"/>
                          </a:solidFill>
                          <a:effectLst/>
                          <a:latin typeface="Calibri" charset="0"/>
                        </a:rPr>
                        <a:t>MS</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is-IS" sz="1800" b="1" i="0" u="none" strike="noStrike" dirty="0" smtClean="0">
                          <a:solidFill>
                            <a:schemeClr val="tx1"/>
                          </a:solidFill>
                          <a:effectLst/>
                          <a:latin typeface="Calibri" charset="0"/>
                        </a:rPr>
                        <a:t>3</a:t>
                      </a:r>
                      <a:endParaRPr lang="is-IS" sz="1800" b="1" i="0" u="none" strike="noStrike" dirty="0">
                        <a:solidFill>
                          <a:schemeClr val="tx1"/>
                        </a:solidFill>
                        <a:effectLst/>
                        <a:latin typeface="Calibri" charset="0"/>
                      </a:endParaRPr>
                    </a:p>
                  </a:txBody>
                  <a:tcPr marL="12700" marR="12700" marT="127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55833">
                <a:tc>
                  <a:txBody>
                    <a:bodyPr/>
                    <a:lstStyle/>
                    <a:p>
                      <a:pPr algn="ctr" fontAlgn="b"/>
                      <a:r>
                        <a:rPr lang="en-US" sz="1800" b="1" i="0" u="none" strike="noStrike" dirty="0" smtClean="0">
                          <a:solidFill>
                            <a:schemeClr val="tx1"/>
                          </a:solidFill>
                          <a:effectLst/>
                          <a:latin typeface="Calibri" charset="0"/>
                        </a:rPr>
                        <a:t>PhD</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s-IS" sz="1800" b="1" i="0" u="none" strike="noStrike" dirty="0" smtClean="0">
                          <a:solidFill>
                            <a:schemeClr val="tx1"/>
                          </a:solidFill>
                          <a:effectLst/>
                          <a:latin typeface="Calibri" charset="0"/>
                        </a:rPr>
                        <a:t>4</a:t>
                      </a:r>
                      <a:endParaRPr lang="is-IS" sz="1800" b="1" i="0" u="none" strike="noStrike" dirty="0">
                        <a:solidFill>
                          <a:schemeClr val="tx1"/>
                        </a:solidFill>
                        <a:effectLst/>
                        <a:latin typeface="Calibri" charset="0"/>
                      </a:endParaRPr>
                    </a:p>
                  </a:txBody>
                  <a:tcPr marL="12700" marR="12700" marT="127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Bent-Up Arrow 1"/>
          <p:cNvSpPr/>
          <p:nvPr/>
        </p:nvSpPr>
        <p:spPr>
          <a:xfrm rot="5400000">
            <a:off x="4441521" y="3046430"/>
            <a:ext cx="856585" cy="731520"/>
          </a:xfrm>
          <a:prstGeom prst="bentUp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39750" y="3453590"/>
            <a:ext cx="3289300" cy="36019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71561" y="3021137"/>
            <a:ext cx="788673" cy="122509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53663" y="3010827"/>
            <a:ext cx="788673" cy="1225096"/>
          </a:xfrm>
          <a:prstGeom prst="ellipse">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37" idx="6"/>
          </p:cNvCxnSpPr>
          <p:nvPr/>
        </p:nvCxnSpPr>
        <p:spPr>
          <a:xfrm>
            <a:off x="3829050" y="3629974"/>
            <a:ext cx="489043" cy="1446143"/>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641947" y="3840483"/>
            <a:ext cx="1554470" cy="1235634"/>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7" idx="6"/>
          </p:cNvCxnSpPr>
          <p:nvPr/>
        </p:nvCxnSpPr>
        <p:spPr>
          <a:xfrm>
            <a:off x="3829050" y="3629974"/>
            <a:ext cx="1473743" cy="1446143"/>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p:cNvCxnSpPr>
          <p:nvPr/>
        </p:nvCxnSpPr>
        <p:spPr>
          <a:xfrm flipH="1">
            <a:off x="5618247" y="4056512"/>
            <a:ext cx="1550914" cy="1027089"/>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33212" y="3841543"/>
            <a:ext cx="3289300" cy="36019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717802" y="4201734"/>
            <a:ext cx="1251582" cy="1206365"/>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80065" y="3831702"/>
            <a:ext cx="1616352" cy="1527698"/>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39750" y="3449878"/>
            <a:ext cx="3289300" cy="36019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897" y="5584389"/>
            <a:ext cx="1943100" cy="952500"/>
          </a:xfrm>
          <a:prstGeom prst="rect">
            <a:avLst/>
          </a:prstGeom>
        </p:spPr>
      </p:pic>
    </p:spTree>
    <p:extLst>
      <p:ext uri="{BB962C8B-B14F-4D97-AF65-F5344CB8AC3E}">
        <p14:creationId xmlns:p14="http://schemas.microsoft.com/office/powerpoint/2010/main" val="28495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16" grpId="0" animBg="1"/>
      <p:bldP spid="17" grpId="0" animBg="1"/>
      <p:bldP spid="28"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Inverse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02022154"/>
              </p:ext>
            </p:extLst>
          </p:nvPr>
        </p:nvGraphicFramePr>
        <p:xfrm>
          <a:off x="5588000" y="3060700"/>
          <a:ext cx="2082800" cy="1968500"/>
        </p:xfrm>
        <a:graphic>
          <a:graphicData uri="http://schemas.openxmlformats.org/drawingml/2006/table">
            <a:tbl>
              <a:tblPr/>
              <a:tblGrid>
                <a:gridCol w="520700"/>
                <a:gridCol w="520700"/>
                <a:gridCol w="520700"/>
                <a:gridCol w="520700"/>
              </a:tblGrid>
              <a:tr h="492125">
                <a:tc>
                  <a:txBody>
                    <a:bodyPr/>
                    <a:lstStyle/>
                    <a:p>
                      <a:pPr algn="ctr" fontAlgn="b"/>
                      <a:r>
                        <a:rPr lang="en-US" sz="2000" b="0" i="0" u="none" strike="noStrike">
                          <a:solidFill>
                            <a:srgbClr val="000000"/>
                          </a:solidFill>
                          <a:effectLst/>
                          <a:latin typeface="Calibri" charset="0"/>
                        </a:rPr>
                        <a:t>1</a:t>
                      </a:r>
                    </a:p>
                  </a:txBody>
                  <a:tcPr marL="12700" marR="12700" marT="127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492125">
                <a:tc>
                  <a:txBody>
                    <a:bodyPr/>
                    <a:lstStyle/>
                    <a:p>
                      <a:pPr algn="ctr" fontAlgn="b"/>
                      <a:endParaRPr lang="en-US" sz="2000" b="0" i="0" u="none" strike="noStrike">
                        <a:solidFill>
                          <a:srgbClr val="000000"/>
                        </a:solidFill>
                        <a:effectLst/>
                        <a:latin typeface="Calibri" charset="0"/>
                      </a:endParaRPr>
                    </a:p>
                  </a:txBody>
                  <a:tcPr marL="12700" marR="12700" marT="1270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a:solidFill>
                            <a:srgbClr val="000000"/>
                          </a:solidFill>
                          <a:effectLst/>
                          <a:latin typeface="Calibri" charset="0"/>
                        </a:rPr>
                        <a:t>1</a:t>
                      </a:r>
                    </a:p>
                  </a:txBody>
                  <a:tcPr marL="12700" marR="12700" marT="12700" marB="0" anchor="ctr">
                    <a:lnL>
                      <a:noFill/>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w="12700" cap="flat" cmpd="sng" algn="ctr">
                      <a:solidFill>
                        <a:schemeClr val="tx1"/>
                      </a:solidFill>
                      <a:prstDash val="solid"/>
                      <a:round/>
                      <a:headEnd type="none" w="med" len="med"/>
                      <a:tailEnd type="none" w="med" len="med"/>
                    </a:lnR>
                    <a:lnT>
                      <a:noFill/>
                    </a:lnT>
                    <a:lnB>
                      <a:noFill/>
                    </a:lnB>
                  </a:tcPr>
                </a:tc>
              </a:tr>
              <a:tr h="492125">
                <a:tc>
                  <a:txBody>
                    <a:bodyPr/>
                    <a:lstStyle/>
                    <a:p>
                      <a:pPr algn="ctr" fontAlgn="b"/>
                      <a:endParaRPr lang="en-US" sz="2000" b="0" i="0" u="none" strike="noStrike">
                        <a:solidFill>
                          <a:srgbClr val="000000"/>
                        </a:solidFill>
                        <a:effectLst/>
                        <a:latin typeface="Calibri" charset="0"/>
                      </a:endParaRPr>
                    </a:p>
                  </a:txBody>
                  <a:tcPr marL="12700" marR="12700" marT="1270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a:noFill/>
                    </a:lnT>
                    <a:lnB>
                      <a:noFill/>
                    </a:lnB>
                  </a:tcPr>
                </a:tc>
                <a:tc>
                  <a:txBody>
                    <a:bodyPr/>
                    <a:lstStyle/>
                    <a:p>
                      <a:pPr algn="ctr" fontAlgn="b"/>
                      <a:r>
                        <a:rPr lang="is-IS" sz="2000" b="0" i="0" u="none" strike="noStrike">
                          <a:solidFill>
                            <a:srgbClr val="000000"/>
                          </a:solidFill>
                          <a:effectLst/>
                          <a:latin typeface="Calibri" charset="0"/>
                        </a:rPr>
                        <a:t>…</a:t>
                      </a:r>
                    </a:p>
                  </a:txBody>
                  <a:tcPr marL="12700" marR="12700" marT="12700" marB="0" anchor="ctr">
                    <a:lnL>
                      <a:noFill/>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w="12700" cap="flat" cmpd="sng" algn="ctr">
                      <a:solidFill>
                        <a:schemeClr val="tx1"/>
                      </a:solidFill>
                      <a:prstDash val="solid"/>
                      <a:round/>
                      <a:headEnd type="none" w="med" len="med"/>
                      <a:tailEnd type="none" w="med" len="med"/>
                    </a:lnR>
                    <a:lnT>
                      <a:noFill/>
                    </a:lnT>
                    <a:lnB>
                      <a:noFill/>
                    </a:lnB>
                  </a:tcPr>
                </a:tc>
              </a:tr>
              <a:tr h="492125">
                <a:tc>
                  <a:txBody>
                    <a:bodyPr/>
                    <a:lstStyle/>
                    <a:p>
                      <a:pPr algn="ctr" fontAlgn="b"/>
                      <a:endParaRPr lang="en-US" sz="2000" b="0" i="0" u="none" strike="noStrike">
                        <a:solidFill>
                          <a:srgbClr val="000000"/>
                        </a:solidFill>
                        <a:effectLst/>
                        <a:latin typeface="Calibri" charset="0"/>
                      </a:endParaRPr>
                    </a:p>
                  </a:txBody>
                  <a:tcPr marL="12700" marR="12700" marT="127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charset="0"/>
                      </a:endParaRP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charset="0"/>
                        </a:rPr>
                        <a:t>1</a:t>
                      </a:r>
                    </a:p>
                  </a:txBody>
                  <a:tcPr marL="12700" marR="12700" marT="1270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1809750" y="3260120"/>
            <a:ext cx="800100" cy="1569660"/>
          </a:xfrm>
          <a:prstGeom prst="rect">
            <a:avLst/>
          </a:prstGeom>
          <a:noFill/>
        </p:spPr>
        <p:txBody>
          <a:bodyPr wrap="square" rtlCol="0">
            <a:spAutoFit/>
          </a:bodyPr>
          <a:lstStyle/>
          <a:p>
            <a:pPr algn="ctr"/>
            <a:r>
              <a:rPr lang="en-US" sz="9600" smtClean="0"/>
              <a:t>A</a:t>
            </a:r>
            <a:endParaRPr lang="en-US" sz="9600"/>
          </a:p>
        </p:txBody>
      </p:sp>
      <p:sp>
        <p:nvSpPr>
          <p:cNvPr id="17" name="TextBox 16"/>
          <p:cNvSpPr txBox="1"/>
          <p:nvPr/>
        </p:nvSpPr>
        <p:spPr>
          <a:xfrm>
            <a:off x="2898775" y="3260120"/>
            <a:ext cx="800100" cy="1569660"/>
          </a:xfrm>
          <a:prstGeom prst="rect">
            <a:avLst/>
          </a:prstGeom>
          <a:noFill/>
        </p:spPr>
        <p:txBody>
          <a:bodyPr wrap="square" rtlCol="0">
            <a:spAutoFit/>
          </a:bodyPr>
          <a:lstStyle/>
          <a:p>
            <a:pPr algn="ctr"/>
            <a:r>
              <a:rPr lang="en-US" sz="9600" dirty="0" smtClean="0"/>
              <a:t>B</a:t>
            </a:r>
            <a:endParaRPr lang="en-US" sz="9600" dirty="0"/>
          </a:p>
        </p:txBody>
      </p:sp>
      <p:sp>
        <p:nvSpPr>
          <p:cNvPr id="18" name="TextBox 17"/>
          <p:cNvSpPr txBox="1"/>
          <p:nvPr/>
        </p:nvSpPr>
        <p:spPr>
          <a:xfrm>
            <a:off x="4171950" y="3260120"/>
            <a:ext cx="800100" cy="1569660"/>
          </a:xfrm>
          <a:prstGeom prst="rect">
            <a:avLst/>
          </a:prstGeom>
          <a:noFill/>
        </p:spPr>
        <p:txBody>
          <a:bodyPr wrap="square" rtlCol="0">
            <a:spAutoFit/>
          </a:bodyPr>
          <a:lstStyle/>
          <a:p>
            <a:pPr algn="ctr"/>
            <a:r>
              <a:rPr lang="en-US" sz="9600" dirty="0" smtClean="0"/>
              <a:t>=</a:t>
            </a:r>
            <a:endParaRPr lang="en-US" sz="9600" dirty="0"/>
          </a:p>
        </p:txBody>
      </p:sp>
      <p:sp>
        <p:nvSpPr>
          <p:cNvPr id="19" name="TextBox 18"/>
          <p:cNvSpPr txBox="1"/>
          <p:nvPr/>
        </p:nvSpPr>
        <p:spPr>
          <a:xfrm>
            <a:off x="762000" y="2064268"/>
            <a:ext cx="800100" cy="523220"/>
          </a:xfrm>
          <a:prstGeom prst="rect">
            <a:avLst/>
          </a:prstGeom>
          <a:noFill/>
        </p:spPr>
        <p:txBody>
          <a:bodyPr wrap="square" rtlCol="0">
            <a:spAutoFit/>
          </a:bodyPr>
          <a:lstStyle/>
          <a:p>
            <a:pPr algn="ctr"/>
            <a:r>
              <a:rPr lang="en-US" sz="2800" dirty="0" smtClean="0"/>
              <a:t>IF:</a:t>
            </a:r>
            <a:endParaRPr lang="en-US" sz="2800" dirty="0"/>
          </a:p>
        </p:txBody>
      </p:sp>
      <p:sp>
        <p:nvSpPr>
          <p:cNvPr id="5" name="U-Turn Arrow 4"/>
          <p:cNvSpPr/>
          <p:nvPr/>
        </p:nvSpPr>
        <p:spPr>
          <a:xfrm flipH="1" flipV="1">
            <a:off x="1905000" y="4829780"/>
            <a:ext cx="1498600" cy="77092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079500" y="5876220"/>
            <a:ext cx="3060700" cy="954107"/>
          </a:xfrm>
          <a:prstGeom prst="rect">
            <a:avLst/>
          </a:prstGeom>
          <a:noFill/>
        </p:spPr>
        <p:txBody>
          <a:bodyPr wrap="square" rtlCol="0">
            <a:spAutoFit/>
          </a:bodyPr>
          <a:lstStyle/>
          <a:p>
            <a:pPr algn="ctr"/>
            <a:r>
              <a:rPr lang="en-US" sz="2800" dirty="0" smtClean="0"/>
              <a:t>B is inverse of A</a:t>
            </a:r>
          </a:p>
          <a:p>
            <a:pPr algn="ctr"/>
            <a:r>
              <a:rPr lang="en-US" sz="2800" dirty="0"/>
              <a:t>vice versa</a:t>
            </a:r>
          </a:p>
        </p:txBody>
      </p:sp>
      <p:sp>
        <p:nvSpPr>
          <p:cNvPr id="21" name="TextBox 20"/>
          <p:cNvSpPr txBox="1"/>
          <p:nvPr/>
        </p:nvSpPr>
        <p:spPr>
          <a:xfrm>
            <a:off x="4864100" y="5859640"/>
            <a:ext cx="3060700" cy="954107"/>
          </a:xfrm>
          <a:prstGeom prst="rect">
            <a:avLst/>
          </a:prstGeom>
          <a:noFill/>
        </p:spPr>
        <p:txBody>
          <a:bodyPr wrap="square" rtlCol="0">
            <a:spAutoFit/>
          </a:bodyPr>
          <a:lstStyle/>
          <a:p>
            <a:pPr algn="ctr"/>
            <a:r>
              <a:rPr lang="en-US" sz="2800" dirty="0" smtClean="0">
                <a:solidFill>
                  <a:srgbClr val="FF0000"/>
                </a:solidFill>
              </a:rPr>
              <a:t>Inverse is for square matrix only</a:t>
            </a:r>
            <a:endParaRPr lang="en-US" sz="2800" dirty="0">
              <a:solidFill>
                <a:srgbClr val="FF0000"/>
              </a:solidFill>
            </a:endParaRPr>
          </a:p>
        </p:txBody>
      </p:sp>
    </p:spTree>
    <p:extLst>
      <p:ext uri="{BB962C8B-B14F-4D97-AF65-F5344CB8AC3E}">
        <p14:creationId xmlns:p14="http://schemas.microsoft.com/office/powerpoint/2010/main" val="20961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Inverse in R: solve()</a:t>
            </a:r>
            <a:endParaRPr lang="en-US" dirty="0"/>
          </a:p>
        </p:txBody>
      </p:sp>
      <p:sp>
        <p:nvSpPr>
          <p:cNvPr id="6" name="Rectangle 5"/>
          <p:cNvSpPr/>
          <p:nvPr/>
        </p:nvSpPr>
        <p:spPr>
          <a:xfrm>
            <a:off x="1549400" y="3462635"/>
            <a:ext cx="2590800" cy="2554545"/>
          </a:xfrm>
          <a:prstGeom prst="rect">
            <a:avLst/>
          </a:prstGeom>
        </p:spPr>
        <p:txBody>
          <a:bodyPr wrap="square">
            <a:spAutoFit/>
          </a:bodyPr>
          <a:lstStyle/>
          <a:p>
            <a:r>
              <a:rPr lang="en-US" sz="3200" dirty="0" smtClean="0"/>
              <a:t>t</a:t>
            </a:r>
          </a:p>
          <a:p>
            <a:r>
              <a:rPr lang="en-US" sz="3200" dirty="0" err="1" smtClean="0"/>
              <a:t>ti</a:t>
            </a:r>
            <a:r>
              <a:rPr lang="en-US" sz="3200" dirty="0" smtClean="0"/>
              <a:t>=solve(t)</a:t>
            </a:r>
          </a:p>
          <a:p>
            <a:r>
              <a:rPr lang="en-US" sz="3200" dirty="0" err="1" smtClean="0"/>
              <a:t>ti</a:t>
            </a:r>
            <a:endParaRPr lang="en-US" sz="3200" dirty="0"/>
          </a:p>
          <a:p>
            <a:r>
              <a:rPr lang="en-US" sz="3200" dirty="0" err="1"/>
              <a:t>ti</a:t>
            </a:r>
            <a:r>
              <a:rPr lang="en-US" sz="3200" dirty="0"/>
              <a:t> %*% t</a:t>
            </a:r>
          </a:p>
          <a:p>
            <a:r>
              <a:rPr lang="en-US" sz="3200" dirty="0"/>
              <a:t>t</a:t>
            </a:r>
            <a:r>
              <a:rPr lang="en-US" sz="3200" dirty="0" smtClean="0"/>
              <a:t>%*%</a:t>
            </a:r>
            <a:r>
              <a:rPr lang="en-US" sz="3200" dirty="0" err="1" smtClean="0"/>
              <a:t>ti</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568" y="2599814"/>
            <a:ext cx="3898900" cy="4152900"/>
          </a:xfrm>
          <a:prstGeom prst="rect">
            <a:avLst/>
          </a:prstGeom>
        </p:spPr>
      </p:pic>
    </p:spTree>
    <p:extLst>
      <p:ext uri="{BB962C8B-B14F-4D97-AF65-F5344CB8AC3E}">
        <p14:creationId xmlns:p14="http://schemas.microsoft.com/office/powerpoint/2010/main" val="5810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Transpose</a:t>
            </a:r>
            <a:endParaRPr lang="en-US" dirty="0"/>
          </a:p>
        </p:txBody>
      </p:sp>
      <p:pic>
        <p:nvPicPr>
          <p:cNvPr id="2" name="Picture 1"/>
          <p:cNvPicPr>
            <a:picLocks noChangeAspect="1"/>
          </p:cNvPicPr>
          <p:nvPr/>
        </p:nvPicPr>
        <p:blipFill>
          <a:blip r:embed="rId2"/>
          <a:stretch>
            <a:fillRect/>
          </a:stretch>
        </p:blipFill>
        <p:spPr>
          <a:xfrm>
            <a:off x="457200" y="2559050"/>
            <a:ext cx="2971800" cy="1181100"/>
          </a:xfrm>
          <a:prstGeom prst="rect">
            <a:avLst/>
          </a:prstGeom>
        </p:spPr>
      </p:pic>
      <p:pic>
        <p:nvPicPr>
          <p:cNvPr id="9" name="Picture 8"/>
          <p:cNvPicPr>
            <a:picLocks noChangeAspect="1"/>
          </p:cNvPicPr>
          <p:nvPr/>
        </p:nvPicPr>
        <p:blipFill>
          <a:blip r:embed="rId2"/>
          <a:stretch>
            <a:fillRect/>
          </a:stretch>
        </p:blipFill>
        <p:spPr>
          <a:xfrm rot="5400000" flipV="1">
            <a:off x="6437313" y="3438525"/>
            <a:ext cx="2971800" cy="1390650"/>
          </a:xfrm>
          <a:prstGeom prst="rect">
            <a:avLst/>
          </a:prstGeom>
        </p:spPr>
      </p:pic>
      <p:sp>
        <p:nvSpPr>
          <p:cNvPr id="4" name="Right Arrow 3"/>
          <p:cNvSpPr/>
          <p:nvPr/>
        </p:nvSpPr>
        <p:spPr>
          <a:xfrm>
            <a:off x="4162425" y="2806700"/>
            <a:ext cx="2387600" cy="933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Transpose</a:t>
            </a:r>
            <a:endParaRPr lang="en-US" dirty="0"/>
          </a:p>
        </p:txBody>
      </p:sp>
      <p:sp>
        <p:nvSpPr>
          <p:cNvPr id="5" name="Rectangle 4"/>
          <p:cNvSpPr/>
          <p:nvPr/>
        </p:nvSpPr>
        <p:spPr>
          <a:xfrm>
            <a:off x="457200" y="4044950"/>
            <a:ext cx="2938625" cy="923330"/>
          </a:xfrm>
          <a:prstGeom prst="rect">
            <a:avLst/>
          </a:prstGeom>
        </p:spPr>
        <p:txBody>
          <a:bodyPr wrap="none">
            <a:spAutoFit/>
          </a:bodyPr>
          <a:lstStyle/>
          <a:p>
            <a:r>
              <a:rPr lang="it-IT" dirty="0">
                <a:solidFill>
                  <a:srgbClr val="000000"/>
                </a:solidFill>
                <a:latin typeface="Candara" charset="0"/>
              </a:rPr>
              <a:t>c</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(c(</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4</a:t>
            </a:r>
            <a:r>
              <a:rPr lang="it-IT" dirty="0">
                <a:solidFill>
                  <a:srgbClr val="060087"/>
                </a:solidFill>
                <a:latin typeface="Candara" charset="0"/>
              </a:rPr>
              <a:t>,</a:t>
            </a:r>
            <a:r>
              <a:rPr lang="it-IT" dirty="0">
                <a:solidFill>
                  <a:srgbClr val="0B4213"/>
                </a:solidFill>
                <a:latin typeface="Candara" charset="0"/>
              </a:rPr>
              <a:t>30</a:t>
            </a:r>
            <a:r>
              <a:rPr lang="it-IT" dirty="0">
                <a:solidFill>
                  <a:srgbClr val="060087"/>
                </a:solidFill>
                <a:latin typeface="Candara" charset="0"/>
              </a:rPr>
              <a:t>,</a:t>
            </a:r>
            <a:r>
              <a:rPr lang="it-IT" dirty="0">
                <a:solidFill>
                  <a:srgbClr val="0B4213"/>
                </a:solidFill>
                <a:latin typeface="Candara" charset="0"/>
              </a:rPr>
              <a:t>50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smtClean="0">
                <a:solidFill>
                  <a:srgbClr val="060087"/>
                </a:solidFill>
                <a:latin typeface="Candara" charset="0"/>
              </a:rPr>
              <a:t>)</a:t>
            </a:r>
          </a:p>
          <a:p>
            <a:r>
              <a:rPr lang="it-IT" dirty="0">
                <a:solidFill>
                  <a:srgbClr val="060087"/>
                </a:solidFill>
                <a:latin typeface="Candara" charset="0"/>
              </a:rPr>
              <a:t>c</a:t>
            </a:r>
            <a:endParaRPr lang="it-IT" dirty="0" smtClean="0">
              <a:solidFill>
                <a:srgbClr val="060087"/>
              </a:solidFill>
              <a:latin typeface="Candara" charset="0"/>
            </a:endParaRPr>
          </a:p>
          <a:p>
            <a:r>
              <a:rPr lang="it-IT" dirty="0" smtClean="0">
                <a:solidFill>
                  <a:srgbClr val="060087"/>
                </a:solidFill>
                <a:latin typeface="Candara" charset="0"/>
              </a:rPr>
              <a:t>t(c)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088" y="4044950"/>
            <a:ext cx="3733800" cy="2438400"/>
          </a:xfrm>
          <a:prstGeom prst="rect">
            <a:avLst/>
          </a:prstGeom>
        </p:spPr>
      </p:pic>
    </p:spTree>
    <p:extLst>
      <p:ext uri="{BB962C8B-B14F-4D97-AF65-F5344CB8AC3E}">
        <p14:creationId xmlns:p14="http://schemas.microsoft.com/office/powerpoint/2010/main" val="123315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1862667"/>
            <a:ext cx="7408333" cy="1921933"/>
          </a:xfrm>
        </p:spPr>
        <p:txBody>
          <a:bodyPr/>
          <a:lstStyle/>
          <a:p>
            <a:r>
              <a:rPr lang="en-US" dirty="0" smtClean="0"/>
              <a:t>(A</a:t>
            </a:r>
            <a:r>
              <a:rPr lang="en-US" baseline="30000" dirty="0" smtClean="0"/>
              <a:t>T</a:t>
            </a:r>
            <a:r>
              <a:rPr lang="en-US" dirty="0" smtClean="0"/>
              <a:t>)</a:t>
            </a:r>
            <a:r>
              <a:rPr lang="en-US" baseline="30000" dirty="0" smtClean="0"/>
              <a:t>T</a:t>
            </a:r>
            <a:r>
              <a:rPr lang="en-US" dirty="0" smtClean="0"/>
              <a:t>=A</a:t>
            </a:r>
          </a:p>
          <a:p>
            <a:r>
              <a:rPr lang="en-US" dirty="0" smtClean="0"/>
              <a:t>(A+B)</a:t>
            </a:r>
            <a:r>
              <a:rPr lang="en-US" baseline="30000" dirty="0" smtClean="0"/>
              <a:t>T</a:t>
            </a:r>
            <a:r>
              <a:rPr lang="en-US" dirty="0" smtClean="0"/>
              <a:t>=A</a:t>
            </a:r>
            <a:r>
              <a:rPr lang="en-US" baseline="30000" dirty="0" smtClean="0"/>
              <a:t>T</a:t>
            </a:r>
            <a:r>
              <a:rPr lang="en-US" dirty="0" smtClean="0"/>
              <a:t>+B</a:t>
            </a:r>
            <a:r>
              <a:rPr lang="en-US" baseline="30000" dirty="0" smtClean="0"/>
              <a:t>T</a:t>
            </a:r>
          </a:p>
          <a:p>
            <a:r>
              <a:rPr lang="en-US" dirty="0" smtClean="0"/>
              <a:t>(AB)</a:t>
            </a:r>
            <a:r>
              <a:rPr lang="en-US" baseline="30000" dirty="0" smtClean="0"/>
              <a:t>T</a:t>
            </a:r>
            <a:r>
              <a:rPr lang="en-US" dirty="0" smtClean="0"/>
              <a:t>=B</a:t>
            </a:r>
            <a:r>
              <a:rPr lang="en-US" baseline="30000" dirty="0" smtClean="0"/>
              <a:t>T</a:t>
            </a:r>
            <a:r>
              <a:rPr lang="en-US" dirty="0" smtClean="0"/>
              <a:t>A</a:t>
            </a:r>
            <a:r>
              <a:rPr lang="en-US" baseline="30000" dirty="0" smtClean="0"/>
              <a:t>T</a:t>
            </a:r>
          </a:p>
          <a:p>
            <a:r>
              <a:rPr lang="en-US" dirty="0" smtClean="0"/>
              <a:t>(</a:t>
            </a:r>
            <a:r>
              <a:rPr lang="en-US" dirty="0" err="1" smtClean="0"/>
              <a:t>cB</a:t>
            </a:r>
            <a:r>
              <a:rPr lang="en-US" dirty="0" smtClean="0"/>
              <a:t>)</a:t>
            </a:r>
            <a:r>
              <a:rPr lang="en-US" baseline="30000" dirty="0" smtClean="0"/>
              <a:t>T</a:t>
            </a:r>
            <a:r>
              <a:rPr lang="en-US" dirty="0" smtClean="0"/>
              <a:t>=</a:t>
            </a:r>
            <a:r>
              <a:rPr lang="en-US" dirty="0" err="1" smtClean="0"/>
              <a:t>cB</a:t>
            </a:r>
            <a:r>
              <a:rPr lang="en-US" baseline="30000" dirty="0" err="1" smtClean="0"/>
              <a:t>T</a:t>
            </a:r>
            <a:r>
              <a:rPr lang="en-US" baseline="30000" dirty="0" smtClean="0"/>
              <a:t> </a:t>
            </a:r>
            <a:r>
              <a:rPr lang="en-US" dirty="0" smtClean="0"/>
              <a:t>, where c is scalar</a:t>
            </a:r>
            <a:endParaRPr lang="en-US" dirty="0"/>
          </a:p>
          <a:p>
            <a:endParaRPr lang="en-US" dirty="0"/>
          </a:p>
        </p:txBody>
      </p:sp>
      <p:sp>
        <p:nvSpPr>
          <p:cNvPr id="3" name="Title 2"/>
          <p:cNvSpPr>
            <a:spLocks noGrp="1"/>
          </p:cNvSpPr>
          <p:nvPr>
            <p:ph type="title"/>
          </p:nvPr>
        </p:nvSpPr>
        <p:spPr/>
        <p:txBody>
          <a:bodyPr/>
          <a:lstStyle/>
          <a:p>
            <a:r>
              <a:rPr lang="en-US" dirty="0" smtClean="0"/>
              <a:t>Properties of transpose</a:t>
            </a:r>
            <a:endParaRPr lang="en-US" dirty="0"/>
          </a:p>
        </p:txBody>
      </p:sp>
      <p:sp>
        <p:nvSpPr>
          <p:cNvPr id="4" name="Rectangle 3"/>
          <p:cNvSpPr/>
          <p:nvPr/>
        </p:nvSpPr>
        <p:spPr>
          <a:xfrm>
            <a:off x="867833" y="4442936"/>
            <a:ext cx="4572000" cy="1477328"/>
          </a:xfrm>
          <a:prstGeom prst="rect">
            <a:avLst/>
          </a:prstGeom>
        </p:spPr>
        <p:txBody>
          <a:bodyPr>
            <a:spAutoFit/>
          </a:bodyPr>
          <a:lstStyle/>
          <a:p>
            <a:r>
              <a:rPr lang="it-IT" dirty="0">
                <a:solidFill>
                  <a:srgbClr val="000000"/>
                </a:solidFill>
                <a:latin typeface="Candara" charset="0"/>
              </a:rPr>
              <a:t>A</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(c(</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4</a:t>
            </a:r>
            <a:r>
              <a:rPr lang="it-IT" dirty="0">
                <a:solidFill>
                  <a:srgbClr val="060087"/>
                </a:solidFill>
                <a:latin typeface="Candara" charset="0"/>
              </a:rPr>
              <a:t>,</a:t>
            </a:r>
            <a:r>
              <a:rPr lang="it-IT" dirty="0">
                <a:solidFill>
                  <a:srgbClr val="0B4213"/>
                </a:solidFill>
                <a:latin typeface="Candara" charset="0"/>
              </a:rPr>
              <a:t>30</a:t>
            </a:r>
            <a:r>
              <a:rPr lang="it-IT" dirty="0">
                <a:solidFill>
                  <a:srgbClr val="060087"/>
                </a:solidFill>
                <a:latin typeface="Candara" charset="0"/>
              </a:rPr>
              <a:t>,</a:t>
            </a:r>
            <a:r>
              <a:rPr lang="it-IT" dirty="0">
                <a:solidFill>
                  <a:srgbClr val="0B4213"/>
                </a:solidFill>
                <a:latin typeface="Candara" charset="0"/>
              </a:rPr>
              <a:t>50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a:solidFill>
                  <a:srgbClr val="060087"/>
                </a:solidFill>
                <a:latin typeface="Candara" charset="0"/>
              </a:rPr>
              <a:t>)</a:t>
            </a:r>
          </a:p>
          <a:p>
            <a:r>
              <a:rPr lang="is-IS" dirty="0">
                <a:solidFill>
                  <a:srgbClr val="000000"/>
                </a:solidFill>
                <a:latin typeface="Candara" charset="0"/>
              </a:rPr>
              <a:t>B</a:t>
            </a:r>
            <a:r>
              <a:rPr lang="is-IS" dirty="0">
                <a:solidFill>
                  <a:srgbClr val="060087"/>
                </a:solidFill>
                <a:latin typeface="Candara" charset="0"/>
              </a:rPr>
              <a:t>=matrix(c(</a:t>
            </a:r>
            <a:r>
              <a:rPr lang="is-IS" dirty="0">
                <a:solidFill>
                  <a:srgbClr val="0B4213"/>
                </a:solidFill>
                <a:latin typeface="Candara" charset="0"/>
              </a:rPr>
              <a:t>1000</a:t>
            </a:r>
            <a:r>
              <a:rPr lang="is-IS" dirty="0">
                <a:solidFill>
                  <a:srgbClr val="060087"/>
                </a:solidFill>
                <a:latin typeface="Candara" charset="0"/>
              </a:rPr>
              <a:t>,</a:t>
            </a:r>
            <a:r>
              <a:rPr lang="is-IS" dirty="0">
                <a:solidFill>
                  <a:srgbClr val="0B4213"/>
                </a:solidFill>
                <a:latin typeface="Candara" charset="0"/>
              </a:rPr>
              <a:t>300</a:t>
            </a:r>
            <a:r>
              <a:rPr lang="is-IS" dirty="0">
                <a:solidFill>
                  <a:srgbClr val="060087"/>
                </a:solidFill>
                <a:latin typeface="Candara" charset="0"/>
              </a:rPr>
              <a:t>,</a:t>
            </a:r>
            <a:r>
              <a:rPr lang="is-IS" dirty="0">
                <a:solidFill>
                  <a:srgbClr val="0B4213"/>
                </a:solidFill>
                <a:latin typeface="Candara" charset="0"/>
              </a:rPr>
              <a:t>20</a:t>
            </a:r>
            <a:r>
              <a:rPr lang="is-IS" dirty="0">
                <a:solidFill>
                  <a:srgbClr val="060087"/>
                </a:solidFill>
                <a:latin typeface="Candara" charset="0"/>
              </a:rPr>
              <a:t>,</a:t>
            </a:r>
            <a:r>
              <a:rPr lang="is-IS" dirty="0">
                <a:solidFill>
                  <a:srgbClr val="0B4213"/>
                </a:solidFill>
                <a:latin typeface="Candara" charset="0"/>
              </a:rPr>
              <a:t>20000</a:t>
            </a:r>
            <a:r>
              <a:rPr lang="is-IS" dirty="0">
                <a:solidFill>
                  <a:srgbClr val="060087"/>
                </a:solidFill>
                <a:latin typeface="Candara" charset="0"/>
              </a:rPr>
              <a:t>,</a:t>
            </a:r>
            <a:r>
              <a:rPr lang="is-IS" dirty="0">
                <a:solidFill>
                  <a:srgbClr val="0B4213"/>
                </a:solidFill>
                <a:latin typeface="Candara" charset="0"/>
              </a:rPr>
              <a:t>10000</a:t>
            </a:r>
            <a:r>
              <a:rPr lang="is-IS" dirty="0">
                <a:solidFill>
                  <a:srgbClr val="060087"/>
                </a:solidFill>
                <a:latin typeface="Candara" charset="0"/>
              </a:rPr>
              <a:t>,</a:t>
            </a:r>
            <a:r>
              <a:rPr lang="is-IS" dirty="0">
                <a:solidFill>
                  <a:srgbClr val="0B4213"/>
                </a:solidFill>
                <a:latin typeface="Candara" charset="0"/>
              </a:rPr>
              <a:t>1000</a:t>
            </a:r>
            <a:r>
              <a:rPr lang="is-IS" dirty="0">
                <a:solidFill>
                  <a:srgbClr val="060087"/>
                </a:solidFill>
                <a:latin typeface="Candara" charset="0"/>
              </a:rPr>
              <a:t>),</a:t>
            </a:r>
            <a:r>
              <a:rPr lang="is-IS" dirty="0">
                <a:solidFill>
                  <a:srgbClr val="0B4213"/>
                </a:solidFill>
                <a:latin typeface="Candara" charset="0"/>
              </a:rPr>
              <a:t>3</a:t>
            </a:r>
            <a:r>
              <a:rPr lang="is-IS" dirty="0">
                <a:solidFill>
                  <a:srgbClr val="060087"/>
                </a:solidFill>
                <a:latin typeface="Candara" charset="0"/>
              </a:rPr>
              <a:t>,</a:t>
            </a:r>
            <a:r>
              <a:rPr lang="is-IS" dirty="0">
                <a:solidFill>
                  <a:srgbClr val="0B4213"/>
                </a:solidFill>
                <a:latin typeface="Candara" charset="0"/>
              </a:rPr>
              <a:t>2</a:t>
            </a:r>
            <a:r>
              <a:rPr lang="is-IS" dirty="0">
                <a:solidFill>
                  <a:srgbClr val="060087"/>
                </a:solidFill>
                <a:latin typeface="Candara" charset="0"/>
              </a:rPr>
              <a:t>)</a:t>
            </a:r>
          </a:p>
          <a:p>
            <a:r>
              <a:rPr lang="fr-FR" dirty="0" err="1">
                <a:solidFill>
                  <a:srgbClr val="060087"/>
                </a:solidFill>
                <a:latin typeface="Candara" charset="0"/>
              </a:rPr>
              <a:t>t</a:t>
            </a:r>
            <a:r>
              <a:rPr lang="fr-FR" dirty="0">
                <a:solidFill>
                  <a:srgbClr val="060087"/>
                </a:solidFill>
                <a:latin typeface="Candara" charset="0"/>
              </a:rPr>
              <a:t>(</a:t>
            </a:r>
            <a:r>
              <a:rPr lang="fr-FR" dirty="0">
                <a:solidFill>
                  <a:srgbClr val="000000"/>
                </a:solidFill>
                <a:latin typeface="Candara" charset="0"/>
              </a:rPr>
              <a:t>A</a:t>
            </a:r>
            <a:r>
              <a:rPr lang="fr-FR" dirty="0">
                <a:solidFill>
                  <a:srgbClr val="060087"/>
                </a:solidFill>
                <a:latin typeface="Candara" charset="0"/>
              </a:rPr>
              <a:t>%*%</a:t>
            </a:r>
            <a:r>
              <a:rPr lang="fr-FR" dirty="0">
                <a:solidFill>
                  <a:srgbClr val="000000"/>
                </a:solidFill>
                <a:latin typeface="Candara" charset="0"/>
              </a:rPr>
              <a:t>B</a:t>
            </a:r>
            <a:r>
              <a:rPr lang="fr-FR" dirty="0">
                <a:solidFill>
                  <a:srgbClr val="060087"/>
                </a:solidFill>
                <a:latin typeface="Candara" charset="0"/>
              </a:rPr>
              <a:t>)</a:t>
            </a:r>
          </a:p>
          <a:p>
            <a:r>
              <a:rPr lang="fr-FR" dirty="0" err="1">
                <a:solidFill>
                  <a:srgbClr val="060087"/>
                </a:solidFill>
                <a:latin typeface="Candara" charset="0"/>
              </a:rPr>
              <a:t>t</a:t>
            </a:r>
            <a:r>
              <a:rPr lang="fr-FR" dirty="0">
                <a:solidFill>
                  <a:srgbClr val="060087"/>
                </a:solidFill>
                <a:latin typeface="Candara" charset="0"/>
              </a:rPr>
              <a:t>(</a:t>
            </a:r>
            <a:r>
              <a:rPr lang="fr-FR" dirty="0">
                <a:solidFill>
                  <a:srgbClr val="000000"/>
                </a:solidFill>
                <a:latin typeface="Candara" charset="0"/>
              </a:rPr>
              <a:t>B</a:t>
            </a:r>
            <a:r>
              <a:rPr lang="fr-FR" dirty="0">
                <a:solidFill>
                  <a:srgbClr val="060087"/>
                </a:solidFill>
                <a:latin typeface="Candara" charset="0"/>
              </a:rPr>
              <a:t>)%*%</a:t>
            </a:r>
            <a:r>
              <a:rPr lang="fr-FR" dirty="0" err="1">
                <a:solidFill>
                  <a:srgbClr val="060087"/>
                </a:solidFill>
                <a:latin typeface="Candara" charset="0"/>
              </a:rPr>
              <a:t>t</a:t>
            </a:r>
            <a:r>
              <a:rPr lang="fr-FR" dirty="0">
                <a:solidFill>
                  <a:srgbClr val="060087"/>
                </a:solidFill>
                <a:latin typeface="Candara" charset="0"/>
              </a:rPr>
              <a:t>(</a:t>
            </a:r>
            <a:r>
              <a:rPr lang="fr-FR" dirty="0">
                <a:solidFill>
                  <a:srgbClr val="000000"/>
                </a:solidFill>
                <a:latin typeface="Candara" charset="0"/>
              </a:rPr>
              <a:t>A</a:t>
            </a:r>
            <a:r>
              <a:rPr lang="fr-FR" dirty="0">
                <a:solidFill>
                  <a:srgbClr val="060087"/>
                </a:solidFill>
                <a:latin typeface="Candara" charset="0"/>
              </a:rPr>
              <a:t>)</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019" r="59397"/>
          <a:stretch/>
        </p:blipFill>
        <p:spPr>
          <a:xfrm>
            <a:off x="6053666" y="3949700"/>
            <a:ext cx="2222500" cy="1970564"/>
          </a:xfrm>
          <a:prstGeom prst="rect">
            <a:avLst/>
          </a:prstGeom>
        </p:spPr>
      </p:pic>
    </p:spTree>
    <p:extLst>
      <p:ext uri="{BB962C8B-B14F-4D97-AF65-F5344CB8AC3E}">
        <p14:creationId xmlns:p14="http://schemas.microsoft.com/office/powerpoint/2010/main" val="7397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Homework1, due next Wednesday, Feb 1, 3:10PM</a:t>
            </a:r>
          </a:p>
          <a:p>
            <a:endParaRPr lang="en-US" dirty="0" smtClean="0"/>
          </a:p>
        </p:txBody>
      </p:sp>
      <p:sp>
        <p:nvSpPr>
          <p:cNvPr id="3" name="Title 2"/>
          <p:cNvSpPr>
            <a:spLocks noGrp="1"/>
          </p:cNvSpPr>
          <p:nvPr>
            <p:ph type="title"/>
          </p:nvPr>
        </p:nvSpPr>
        <p:spPr/>
        <p:txBody>
          <a:bodyPr/>
          <a:lstStyle/>
          <a:p>
            <a:r>
              <a:rPr lang="en-US" dirty="0" smtClean="0"/>
              <a:t>Administration</a:t>
            </a:r>
            <a:endParaRPr lang="en-US" dirty="0"/>
          </a:p>
        </p:txBody>
      </p:sp>
    </p:spTree>
    <p:extLst>
      <p:ext uri="{BB962C8B-B14F-4D97-AF65-F5344CB8AC3E}">
        <p14:creationId xmlns:p14="http://schemas.microsoft.com/office/powerpoint/2010/main" val="1034486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Symmetric: A=Transpose(A)</a:t>
            </a:r>
          </a:p>
          <a:p>
            <a:r>
              <a:rPr lang="en-US" dirty="0" smtClean="0"/>
              <a:t>Diagonal matrix: all elements are 0 except diagonals</a:t>
            </a:r>
          </a:p>
          <a:p>
            <a:r>
              <a:rPr lang="en-US" dirty="0" smtClean="0"/>
              <a:t>Identity: Diagonals=1 and res=0</a:t>
            </a:r>
          </a:p>
          <a:p>
            <a:r>
              <a:rPr lang="en-US" dirty="0" smtClean="0"/>
              <a:t>Orthogonal: A multiply by transpose (A) = Identity</a:t>
            </a:r>
          </a:p>
          <a:p>
            <a:r>
              <a:rPr lang="en-US" dirty="0" smtClean="0"/>
              <a:t>Singular: A square matrix does not have a inverse</a:t>
            </a:r>
            <a:endParaRPr lang="en-US" dirty="0"/>
          </a:p>
        </p:txBody>
      </p:sp>
      <p:sp>
        <p:nvSpPr>
          <p:cNvPr id="3" name="Title 2"/>
          <p:cNvSpPr>
            <a:spLocks noGrp="1"/>
          </p:cNvSpPr>
          <p:nvPr>
            <p:ph type="title"/>
          </p:nvPr>
        </p:nvSpPr>
        <p:spPr/>
        <p:txBody>
          <a:bodyPr/>
          <a:lstStyle/>
          <a:p>
            <a:r>
              <a:rPr lang="en-US" dirty="0" smtClean="0"/>
              <a:t>Special matrix</a:t>
            </a:r>
            <a:endParaRPr lang="en-US" dirty="0"/>
          </a:p>
        </p:txBody>
      </p:sp>
    </p:spTree>
    <p:extLst>
      <p:ext uri="{BB962C8B-B14F-4D97-AF65-F5344CB8AC3E}">
        <p14:creationId xmlns:p14="http://schemas.microsoft.com/office/powerpoint/2010/main" val="17790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size of  the largest non-singular sub matrix</a:t>
            </a:r>
          </a:p>
          <a:p>
            <a:r>
              <a:rPr lang="en-US" dirty="0" smtClean="0"/>
              <a:t>Full rank matrix: rank=dimension</a:t>
            </a:r>
            <a:endParaRPr lang="en-US" dirty="0"/>
          </a:p>
        </p:txBody>
      </p:sp>
      <p:sp>
        <p:nvSpPr>
          <p:cNvPr id="3" name="Title 2"/>
          <p:cNvSpPr>
            <a:spLocks noGrp="1"/>
          </p:cNvSpPr>
          <p:nvPr>
            <p:ph type="title"/>
          </p:nvPr>
        </p:nvSpPr>
        <p:spPr/>
        <p:txBody>
          <a:bodyPr/>
          <a:lstStyle/>
          <a:p>
            <a:r>
              <a:rPr lang="en-US" dirty="0" smtClean="0"/>
              <a:t>Rank</a:t>
            </a:r>
            <a:endParaRPr lang="en-US" dirty="0"/>
          </a:p>
        </p:txBody>
      </p:sp>
    </p:spTree>
    <p:extLst>
      <p:ext uri="{BB962C8B-B14F-4D97-AF65-F5344CB8AC3E}">
        <p14:creationId xmlns:p14="http://schemas.microsoft.com/office/powerpoint/2010/main" val="6637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Example of first question on homework1</a:t>
            </a:r>
          </a:p>
          <a:p>
            <a:r>
              <a:rPr lang="en-US" dirty="0" smtClean="0"/>
              <a:t>Expectation and Variance of random variable</a:t>
            </a:r>
          </a:p>
          <a:p>
            <a:r>
              <a:rPr lang="en-US" dirty="0"/>
              <a:t>Expectation and Variance of </a:t>
            </a:r>
            <a:r>
              <a:rPr lang="en-US" dirty="0" smtClean="0"/>
              <a:t>function of random variable</a:t>
            </a:r>
          </a:p>
          <a:p>
            <a:r>
              <a:rPr lang="en-US" dirty="0" smtClean="0"/>
              <a:t>Covariance</a:t>
            </a:r>
          </a:p>
          <a:p>
            <a:r>
              <a:rPr lang="en-US" dirty="0" smtClean="0"/>
              <a:t>Matrix and manipulations</a:t>
            </a:r>
          </a:p>
          <a:p>
            <a:r>
              <a:rPr lang="en-US" dirty="0" smtClean="0"/>
              <a:t>Special matrices: Identity, symmetric, diagonal, singular, and orthogonal</a:t>
            </a:r>
          </a:p>
          <a:p>
            <a:r>
              <a:rPr lang="en-US" dirty="0" smtClean="0"/>
              <a:t>Rank</a:t>
            </a:r>
          </a:p>
          <a:p>
            <a:endParaRPr lang="en-US" dirty="0" smtClean="0"/>
          </a:p>
          <a:p>
            <a:endParaRPr lang="en-US" dirty="0"/>
          </a:p>
        </p:txBody>
      </p:sp>
      <p:sp>
        <p:nvSpPr>
          <p:cNvPr id="3" name="Title 2"/>
          <p:cNvSpPr>
            <a:spLocks noGrp="1"/>
          </p:cNvSpPr>
          <p:nvPr>
            <p:ph type="title"/>
          </p:nvPr>
        </p:nvSpPr>
        <p:spPr/>
        <p:txBody>
          <a:bodyPr/>
          <a:lstStyle/>
          <a:p>
            <a:r>
              <a:rPr lang="en-US" dirty="0" smtClean="0"/>
              <a:t>Highlight</a:t>
            </a:r>
            <a:endParaRPr lang="en-US" dirty="0"/>
          </a:p>
        </p:txBody>
      </p:sp>
    </p:spTree>
    <p:extLst>
      <p:ext uri="{BB962C8B-B14F-4D97-AF65-F5344CB8AC3E}">
        <p14:creationId xmlns:p14="http://schemas.microsoft.com/office/powerpoint/2010/main" val="1084141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Example of first question on homework1</a:t>
            </a:r>
          </a:p>
          <a:p>
            <a:r>
              <a:rPr lang="en-US" dirty="0" smtClean="0"/>
              <a:t>Expectation and Variance of random variable</a:t>
            </a:r>
          </a:p>
          <a:p>
            <a:r>
              <a:rPr lang="en-US" dirty="0"/>
              <a:t>Expectation and Variance of </a:t>
            </a:r>
            <a:r>
              <a:rPr lang="en-US" dirty="0" smtClean="0"/>
              <a:t>function of random variable</a:t>
            </a:r>
          </a:p>
          <a:p>
            <a:r>
              <a:rPr lang="en-US" dirty="0" smtClean="0"/>
              <a:t>Covariance</a:t>
            </a:r>
          </a:p>
          <a:p>
            <a:r>
              <a:rPr lang="en-US" dirty="0" smtClean="0"/>
              <a:t>Matrix and manipulations</a:t>
            </a:r>
          </a:p>
          <a:p>
            <a:r>
              <a:rPr lang="en-US" dirty="0" smtClean="0"/>
              <a:t>Special matrices: Identity, symmetric, diagonal, singular, and orthogonal</a:t>
            </a:r>
          </a:p>
          <a:p>
            <a:r>
              <a:rPr lang="en-US" dirty="0" smtClean="0"/>
              <a:t>Rank</a:t>
            </a:r>
            <a:endParaRPr lang="en-US" dirty="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010188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050" y="2129366"/>
            <a:ext cx="8597899" cy="4728633"/>
          </a:xfrm>
        </p:spPr>
        <p:txBody>
          <a:bodyPr>
            <a:normAutofit/>
          </a:bodyPr>
          <a:lstStyle/>
          <a:p>
            <a:pPr lvl="0"/>
            <a:r>
              <a:rPr lang="en-US" dirty="0"/>
              <a:t>Start from random variables with standard normal distribution, define your own random variable that is function of the normal distributed variables. Name the random variable as your last name and develop a R function to generate the random variable. The input of your R function should include n, which is number variables to be generated, and parameters for the distribution of the random variable you defined. Note: try not to be the same as the known distributions such as Chi-square, F and t</a:t>
            </a:r>
            <a:r>
              <a:rPr lang="en-US" dirty="0" smtClean="0"/>
              <a:t>.</a:t>
            </a:r>
          </a:p>
          <a:p>
            <a:pPr lvl="0"/>
            <a:endParaRPr lang="en-US" dirty="0"/>
          </a:p>
          <a:p>
            <a:endParaRPr lang="en-US" dirty="0"/>
          </a:p>
        </p:txBody>
      </p:sp>
      <p:sp>
        <p:nvSpPr>
          <p:cNvPr id="3" name="Title 2"/>
          <p:cNvSpPr>
            <a:spLocks noGrp="1"/>
          </p:cNvSpPr>
          <p:nvPr>
            <p:ph type="title"/>
          </p:nvPr>
        </p:nvSpPr>
        <p:spPr/>
        <p:txBody>
          <a:bodyPr/>
          <a:lstStyle/>
          <a:p>
            <a:r>
              <a:rPr lang="en-US" dirty="0" smtClean="0"/>
              <a:t>Question 1 in Homework1</a:t>
            </a:r>
            <a:endParaRPr lang="en-US" dirty="0"/>
          </a:p>
        </p:txBody>
      </p:sp>
    </p:spTree>
    <p:extLst>
      <p:ext uri="{BB962C8B-B14F-4D97-AF65-F5344CB8AC3E}">
        <p14:creationId xmlns:p14="http://schemas.microsoft.com/office/powerpoint/2010/main" val="810324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Example of Chi-square distribution</a:t>
            </a:r>
            <a:endParaRPr lang="en-US" dirty="0"/>
          </a:p>
        </p:txBody>
      </p:sp>
      <p:sp>
        <p:nvSpPr>
          <p:cNvPr id="5" name="Rectangle 4"/>
          <p:cNvSpPr/>
          <p:nvPr/>
        </p:nvSpPr>
        <p:spPr>
          <a:xfrm>
            <a:off x="203200" y="2204641"/>
            <a:ext cx="3708400" cy="3139321"/>
          </a:xfrm>
          <a:prstGeom prst="rect">
            <a:avLst/>
          </a:prstGeom>
        </p:spPr>
        <p:txBody>
          <a:bodyPr wrap="square">
            <a:spAutoFit/>
          </a:bodyPr>
          <a:lstStyle/>
          <a:p>
            <a:r>
              <a:rPr lang="en-US" dirty="0" smtClean="0"/>
              <a:t>#There is a function  in R</a:t>
            </a:r>
          </a:p>
          <a:p>
            <a:r>
              <a:rPr lang="en-US" dirty="0" smtClean="0"/>
              <a:t>x=</a:t>
            </a:r>
            <a:r>
              <a:rPr lang="en-US" dirty="0" err="1" smtClean="0"/>
              <a:t>rchisq</a:t>
            </a:r>
            <a:r>
              <a:rPr lang="en-US" dirty="0" smtClean="0"/>
              <a:t>(n=10000,df=5)</a:t>
            </a:r>
          </a:p>
          <a:p>
            <a:r>
              <a:rPr lang="en-US" dirty="0" smtClean="0"/>
              <a:t>#Expectation is </a:t>
            </a:r>
            <a:r>
              <a:rPr lang="en-US" dirty="0" err="1" smtClean="0"/>
              <a:t>df</a:t>
            </a:r>
            <a:r>
              <a:rPr lang="en-US" dirty="0" smtClean="0"/>
              <a:t> and </a:t>
            </a:r>
            <a:r>
              <a:rPr lang="en-US" dirty="0" err="1" smtClean="0"/>
              <a:t>var</a:t>
            </a:r>
            <a:r>
              <a:rPr lang="en-US" dirty="0" smtClean="0"/>
              <a:t>=2df</a:t>
            </a:r>
          </a:p>
          <a:p>
            <a:endParaRPr lang="en-US" dirty="0"/>
          </a:p>
          <a:p>
            <a:r>
              <a:rPr lang="en-US" dirty="0" smtClean="0"/>
              <a:t>par(</a:t>
            </a:r>
            <a:r>
              <a:rPr lang="en-US" dirty="0" err="1" smtClean="0"/>
              <a:t>mfrow</a:t>
            </a:r>
            <a:r>
              <a:rPr lang="en-US" dirty="0" smtClean="0"/>
              <a:t>=c(2,2</a:t>
            </a:r>
            <a:r>
              <a:rPr lang="en-US" dirty="0"/>
              <a:t>),mar = c(3,4,1,1))</a:t>
            </a:r>
          </a:p>
          <a:p>
            <a:r>
              <a:rPr lang="en-US" dirty="0" smtClean="0"/>
              <a:t>plot(x)</a:t>
            </a:r>
          </a:p>
          <a:p>
            <a:r>
              <a:rPr lang="en-US" dirty="0" err="1" smtClean="0"/>
              <a:t>hist</a:t>
            </a:r>
            <a:r>
              <a:rPr lang="en-US" dirty="0" smtClean="0"/>
              <a:t>(x)</a:t>
            </a:r>
            <a:endParaRPr lang="en-US" dirty="0"/>
          </a:p>
          <a:p>
            <a:r>
              <a:rPr lang="en-US" dirty="0" smtClean="0"/>
              <a:t>plot(density(x))</a:t>
            </a:r>
          </a:p>
          <a:p>
            <a:r>
              <a:rPr lang="en-US" dirty="0"/>
              <a:t>plot(</a:t>
            </a:r>
            <a:r>
              <a:rPr lang="en-US" dirty="0" err="1"/>
              <a:t>ecdf</a:t>
            </a:r>
            <a:r>
              <a:rPr lang="en-US" dirty="0"/>
              <a:t>(x</a:t>
            </a:r>
            <a:r>
              <a:rPr lang="en-US" dirty="0" smtClean="0"/>
              <a:t>))</a:t>
            </a:r>
          </a:p>
          <a:p>
            <a:r>
              <a:rPr lang="en-US" dirty="0" smtClean="0"/>
              <a:t>mean(x)</a:t>
            </a:r>
          </a:p>
          <a:p>
            <a:r>
              <a:rPr lang="en-US" dirty="0" err="1" smtClean="0"/>
              <a:t>var</a:t>
            </a:r>
            <a:r>
              <a:rPr lang="en-US" dirty="0" smtClean="0"/>
              <a:t>(x)</a:t>
            </a:r>
            <a:endParaRPr lang="en-US" dirty="0"/>
          </a:p>
        </p:txBody>
      </p:sp>
      <p:pic>
        <p:nvPicPr>
          <p:cNvPr id="6" name="Picture 5"/>
          <p:cNvPicPr>
            <a:picLocks noChangeAspect="1"/>
          </p:cNvPicPr>
          <p:nvPr/>
        </p:nvPicPr>
        <p:blipFill>
          <a:blip r:embed="rId2"/>
          <a:stretch>
            <a:fillRect/>
          </a:stretch>
        </p:blipFill>
        <p:spPr>
          <a:xfrm>
            <a:off x="3657600" y="1417241"/>
            <a:ext cx="5486400" cy="54864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39" y="5622151"/>
            <a:ext cx="1524000" cy="1003300"/>
          </a:xfrm>
          <a:prstGeom prst="rect">
            <a:avLst/>
          </a:prstGeom>
        </p:spPr>
      </p:pic>
    </p:spTree>
    <p:extLst>
      <p:ext uri="{BB962C8B-B14F-4D97-AF65-F5344CB8AC3E}">
        <p14:creationId xmlns:p14="http://schemas.microsoft.com/office/powerpoint/2010/main" val="17404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Self-defined function of Chi-square</a:t>
            </a:r>
            <a:endParaRPr lang="en-US" dirty="0"/>
          </a:p>
        </p:txBody>
      </p:sp>
      <p:sp>
        <p:nvSpPr>
          <p:cNvPr id="5" name="Rectangle 4"/>
          <p:cNvSpPr/>
          <p:nvPr/>
        </p:nvSpPr>
        <p:spPr>
          <a:xfrm>
            <a:off x="203200" y="2204641"/>
            <a:ext cx="3708400" cy="2031325"/>
          </a:xfrm>
          <a:prstGeom prst="rect">
            <a:avLst/>
          </a:prstGeom>
        </p:spPr>
        <p:txBody>
          <a:bodyPr wrap="square">
            <a:spAutoFit/>
          </a:bodyPr>
          <a:lstStyle/>
          <a:p>
            <a:r>
              <a:rPr lang="en-US" dirty="0" err="1"/>
              <a:t>rZhang</a:t>
            </a:r>
            <a:r>
              <a:rPr lang="en-US" dirty="0"/>
              <a:t>=function(n=10,df=2){</a:t>
            </a:r>
          </a:p>
          <a:p>
            <a:r>
              <a:rPr lang="en-US" dirty="0"/>
              <a:t>y=replicate(n,{</a:t>
            </a:r>
          </a:p>
          <a:p>
            <a:r>
              <a:rPr lang="is-IS" dirty="0"/>
              <a:t>x=rnorm(df,0,1)</a:t>
            </a:r>
          </a:p>
          <a:p>
            <a:r>
              <a:rPr lang="is-IS" dirty="0"/>
              <a:t>y=sum(x^2)</a:t>
            </a:r>
          </a:p>
          <a:p>
            <a:r>
              <a:rPr lang="is-IS" dirty="0"/>
              <a:t>})</a:t>
            </a:r>
          </a:p>
          <a:p>
            <a:r>
              <a:rPr lang="en-US" dirty="0"/>
              <a:t>return(y</a:t>
            </a:r>
            <a:r>
              <a:rPr lang="en-US" dirty="0" smtClean="0"/>
              <a:t>)</a:t>
            </a:r>
            <a:endParaRPr lang="en-US" dirty="0"/>
          </a:p>
          <a:p>
            <a:r>
              <a:rPr lang="en-US" dirty="0" smtClean="0"/>
              <a:t>}</a:t>
            </a:r>
          </a:p>
        </p:txBody>
      </p:sp>
      <p:pic>
        <p:nvPicPr>
          <p:cNvPr id="4" name="Picture 3"/>
          <p:cNvPicPr>
            <a:picLocks noChangeAspect="1"/>
          </p:cNvPicPr>
          <p:nvPr/>
        </p:nvPicPr>
        <p:blipFill>
          <a:blip r:embed="rId2"/>
          <a:stretch>
            <a:fillRect/>
          </a:stretch>
        </p:blipFill>
        <p:spPr>
          <a:xfrm>
            <a:off x="3657600" y="1371600"/>
            <a:ext cx="5486400" cy="5486400"/>
          </a:xfrm>
          <a:prstGeom prst="rect">
            <a:avLst/>
          </a:prstGeom>
        </p:spPr>
      </p:pic>
      <p:sp>
        <p:nvSpPr>
          <p:cNvPr id="7" name="Rectangle 6"/>
          <p:cNvSpPr/>
          <p:nvPr/>
        </p:nvSpPr>
        <p:spPr>
          <a:xfrm>
            <a:off x="203200" y="4849551"/>
            <a:ext cx="3708400" cy="1200329"/>
          </a:xfrm>
          <a:prstGeom prst="rect">
            <a:avLst/>
          </a:prstGeom>
        </p:spPr>
        <p:txBody>
          <a:bodyPr wrap="square">
            <a:spAutoFit/>
          </a:bodyPr>
          <a:lstStyle/>
          <a:p>
            <a:r>
              <a:rPr lang="en-US" dirty="0" smtClean="0"/>
              <a:t>x1=</a:t>
            </a:r>
            <a:r>
              <a:rPr lang="en-US" dirty="0" err="1" smtClean="0"/>
              <a:t>rchisq</a:t>
            </a:r>
            <a:r>
              <a:rPr lang="en-US" dirty="0" smtClean="0"/>
              <a:t>(n=10000,df=5)</a:t>
            </a:r>
          </a:p>
          <a:p>
            <a:r>
              <a:rPr lang="en-US" dirty="0" smtClean="0"/>
              <a:t>x2=</a:t>
            </a:r>
            <a:r>
              <a:rPr lang="en-US" dirty="0" err="1" smtClean="0"/>
              <a:t>rZhang</a:t>
            </a:r>
            <a:r>
              <a:rPr lang="en-US" dirty="0" smtClean="0"/>
              <a:t>(n=10000,df=5)</a:t>
            </a:r>
          </a:p>
          <a:p>
            <a:r>
              <a:rPr lang="en-US" dirty="0" smtClean="0"/>
              <a:t>plot(density(x1),col="blue")</a:t>
            </a:r>
          </a:p>
          <a:p>
            <a:r>
              <a:rPr lang="en-US" dirty="0" smtClean="0"/>
              <a:t>lines(density(x2),col="red")</a:t>
            </a:r>
            <a:endParaRPr lang="en-US" dirty="0"/>
          </a:p>
        </p:txBody>
      </p:sp>
    </p:spTree>
    <p:extLst>
      <p:ext uri="{BB962C8B-B14F-4D97-AF65-F5344CB8AC3E}">
        <p14:creationId xmlns:p14="http://schemas.microsoft.com/office/powerpoint/2010/main" val="11105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1433" y="659136"/>
            <a:ext cx="8229600" cy="893571"/>
          </a:xfrm>
        </p:spPr>
        <p:txBody>
          <a:bodyPr>
            <a:normAutofit fontScale="90000"/>
          </a:bodyPr>
          <a:lstStyle/>
          <a:p>
            <a:r>
              <a:rPr lang="en-US" dirty="0"/>
              <a:t>Expectation=Mean </a:t>
            </a:r>
            <a:r>
              <a:rPr lang="en-US" dirty="0" smtClean="0"/>
              <a:t/>
            </a:r>
            <a:br>
              <a:rPr lang="en-US" dirty="0" smtClean="0"/>
            </a:br>
            <a:r>
              <a:rPr lang="en-US" dirty="0" smtClean="0"/>
              <a:t>when </a:t>
            </a:r>
            <a:r>
              <a:rPr lang="en-US" dirty="0"/>
              <a:t>sample size  goes to infinity</a:t>
            </a:r>
            <a:br>
              <a:rPr lang="en-US" dirty="0"/>
            </a:br>
            <a:endParaRPr lang="en-US" dirty="0"/>
          </a:p>
        </p:txBody>
      </p:sp>
      <p:sp>
        <p:nvSpPr>
          <p:cNvPr id="4" name="Rectangle 3"/>
          <p:cNvSpPr/>
          <p:nvPr/>
        </p:nvSpPr>
        <p:spPr>
          <a:xfrm>
            <a:off x="203200" y="2204641"/>
            <a:ext cx="3708400" cy="3693319"/>
          </a:xfrm>
          <a:prstGeom prst="rect">
            <a:avLst/>
          </a:prstGeom>
        </p:spPr>
        <p:txBody>
          <a:bodyPr wrap="square">
            <a:spAutoFit/>
          </a:bodyPr>
          <a:lstStyle/>
          <a:p>
            <a:r>
              <a:rPr lang="en-US" dirty="0" smtClean="0"/>
              <a:t>par(</a:t>
            </a:r>
            <a:r>
              <a:rPr lang="en-US" dirty="0" err="1" smtClean="0"/>
              <a:t>mfrow</a:t>
            </a:r>
            <a:r>
              <a:rPr lang="en-US" dirty="0" smtClean="0"/>
              <a:t>=c(3,1),</a:t>
            </a:r>
            <a:r>
              <a:rPr lang="en-US" dirty="0"/>
              <a:t>mar = c(3,4,1,1))</a:t>
            </a:r>
          </a:p>
          <a:p>
            <a:r>
              <a:rPr lang="en-US" dirty="0" smtClean="0"/>
              <a:t>x=</a:t>
            </a:r>
            <a:r>
              <a:rPr lang="en-US" dirty="0" err="1" smtClean="0"/>
              <a:t>rchisq</a:t>
            </a:r>
            <a:r>
              <a:rPr lang="en-US" dirty="0" smtClean="0"/>
              <a:t>(n=10,df=5)</a:t>
            </a:r>
            <a:endParaRPr lang="en-US" dirty="0"/>
          </a:p>
          <a:p>
            <a:r>
              <a:rPr lang="en-US" dirty="0" err="1" smtClean="0"/>
              <a:t>hist</a:t>
            </a:r>
            <a:r>
              <a:rPr lang="en-US" dirty="0" smtClean="0"/>
              <a:t>(x)</a:t>
            </a:r>
          </a:p>
          <a:p>
            <a:r>
              <a:rPr lang="en-US" dirty="0" err="1" smtClean="0"/>
              <a:t>abline</a:t>
            </a:r>
            <a:r>
              <a:rPr lang="en-US" dirty="0" smtClean="0"/>
              <a:t>(v=mean(x), col </a:t>
            </a:r>
            <a:r>
              <a:rPr lang="en-US" dirty="0"/>
              <a:t>= </a:t>
            </a:r>
            <a:r>
              <a:rPr lang="en-US" dirty="0" smtClean="0"/>
              <a:t>"red")</a:t>
            </a:r>
          </a:p>
          <a:p>
            <a:endParaRPr lang="en-US" dirty="0" smtClean="0"/>
          </a:p>
          <a:p>
            <a:r>
              <a:rPr lang="en-US" dirty="0" smtClean="0"/>
              <a:t>x=</a:t>
            </a:r>
            <a:r>
              <a:rPr lang="en-US" dirty="0" err="1" smtClean="0"/>
              <a:t>rchisq</a:t>
            </a:r>
            <a:r>
              <a:rPr lang="en-US" dirty="0" smtClean="0"/>
              <a:t>(n=100,df=5</a:t>
            </a:r>
            <a:r>
              <a:rPr lang="en-US" dirty="0"/>
              <a:t>)</a:t>
            </a:r>
          </a:p>
          <a:p>
            <a:r>
              <a:rPr lang="en-US" dirty="0" err="1"/>
              <a:t>hist</a:t>
            </a:r>
            <a:r>
              <a:rPr lang="en-US" dirty="0"/>
              <a:t>(x)</a:t>
            </a:r>
          </a:p>
          <a:p>
            <a:r>
              <a:rPr lang="en-US" dirty="0" err="1"/>
              <a:t>abline</a:t>
            </a:r>
            <a:r>
              <a:rPr lang="en-US" dirty="0"/>
              <a:t>(v=mean(x), col = "red")</a:t>
            </a:r>
          </a:p>
          <a:p>
            <a:endParaRPr lang="en-US" dirty="0" smtClean="0"/>
          </a:p>
          <a:p>
            <a:r>
              <a:rPr lang="en-US" dirty="0" smtClean="0"/>
              <a:t>x=</a:t>
            </a:r>
            <a:r>
              <a:rPr lang="en-US" dirty="0" err="1" smtClean="0"/>
              <a:t>rchisq</a:t>
            </a:r>
            <a:r>
              <a:rPr lang="en-US" dirty="0" smtClean="0"/>
              <a:t>(n=10000,df=5</a:t>
            </a:r>
            <a:r>
              <a:rPr lang="en-US" dirty="0"/>
              <a:t>)</a:t>
            </a:r>
          </a:p>
          <a:p>
            <a:r>
              <a:rPr lang="en-US" dirty="0" err="1"/>
              <a:t>hist</a:t>
            </a:r>
            <a:r>
              <a:rPr lang="en-US" dirty="0"/>
              <a:t>(x)</a:t>
            </a:r>
          </a:p>
          <a:p>
            <a:r>
              <a:rPr lang="en-US" dirty="0" err="1"/>
              <a:t>abline</a:t>
            </a:r>
            <a:r>
              <a:rPr lang="en-US" dirty="0"/>
              <a:t>(v=mean(x), col = "red")</a:t>
            </a:r>
          </a:p>
          <a:p>
            <a:endParaRPr lang="en-US" dirty="0"/>
          </a:p>
        </p:txBody>
      </p:sp>
      <p:pic>
        <p:nvPicPr>
          <p:cNvPr id="5" name="Picture 4"/>
          <p:cNvPicPr>
            <a:picLocks noChangeAspect="1"/>
          </p:cNvPicPr>
          <p:nvPr/>
        </p:nvPicPr>
        <p:blipFill>
          <a:blip r:embed="rId2"/>
          <a:stretch>
            <a:fillRect/>
          </a:stretch>
        </p:blipFill>
        <p:spPr>
          <a:xfrm>
            <a:off x="3657600" y="1371600"/>
            <a:ext cx="5486400" cy="5486400"/>
          </a:xfrm>
          <a:prstGeom prst="rect">
            <a:avLst/>
          </a:prstGeom>
        </p:spPr>
      </p:pic>
    </p:spTree>
    <p:extLst>
      <p:ext uri="{BB962C8B-B14F-4D97-AF65-F5344CB8AC3E}">
        <p14:creationId xmlns:p14="http://schemas.microsoft.com/office/powerpoint/2010/main" val="1091742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7067" y="2226502"/>
            <a:ext cx="8449733" cy="1921933"/>
          </a:xfrm>
        </p:spPr>
        <p:txBody>
          <a:bodyPr/>
          <a:lstStyle/>
          <a:p>
            <a:r>
              <a:rPr lang="en-US" dirty="0" smtClean="0"/>
              <a:t>Range</a:t>
            </a:r>
          </a:p>
          <a:p>
            <a:r>
              <a:rPr lang="en-US" dirty="0" smtClean="0"/>
              <a:t>Average deviation from mean, but it is always zero</a:t>
            </a:r>
          </a:p>
          <a:p>
            <a:r>
              <a:rPr lang="en-US" dirty="0" smtClean="0"/>
              <a:t>Average squared deviation from mean: Variance</a:t>
            </a:r>
          </a:p>
          <a:p>
            <a:r>
              <a:rPr lang="en-US" dirty="0" smtClean="0"/>
              <a:t>Square root of variance = standard deviation</a:t>
            </a:r>
            <a:endParaRPr lang="en-US" dirty="0"/>
          </a:p>
        </p:txBody>
      </p:sp>
      <p:sp>
        <p:nvSpPr>
          <p:cNvPr id="3" name="Title 2"/>
          <p:cNvSpPr>
            <a:spLocks noGrp="1"/>
          </p:cNvSpPr>
          <p:nvPr>
            <p:ph type="title"/>
          </p:nvPr>
        </p:nvSpPr>
        <p:spPr/>
        <p:txBody>
          <a:bodyPr/>
          <a:lstStyle/>
          <a:p>
            <a:r>
              <a:rPr lang="en-US" dirty="0" smtClean="0"/>
              <a:t>Variance</a:t>
            </a:r>
            <a:endParaRPr lang="en-US" dirty="0"/>
          </a:p>
        </p:txBody>
      </p:sp>
      <p:sp>
        <p:nvSpPr>
          <p:cNvPr id="4" name="Rectangle 3"/>
          <p:cNvSpPr/>
          <p:nvPr/>
        </p:nvSpPr>
        <p:spPr>
          <a:xfrm>
            <a:off x="237067" y="4491781"/>
            <a:ext cx="4572000" cy="1754326"/>
          </a:xfrm>
          <a:prstGeom prst="rect">
            <a:avLst/>
          </a:prstGeom>
        </p:spPr>
        <p:txBody>
          <a:bodyPr>
            <a:spAutoFit/>
          </a:bodyPr>
          <a:lstStyle/>
          <a:p>
            <a:r>
              <a:rPr lang="en-US" dirty="0" smtClean="0"/>
              <a:t>n=100</a:t>
            </a:r>
          </a:p>
          <a:p>
            <a:r>
              <a:rPr lang="en-US" dirty="0" smtClean="0"/>
              <a:t>x=</a:t>
            </a:r>
            <a:r>
              <a:rPr lang="en-US" dirty="0" err="1" smtClean="0"/>
              <a:t>rnorm</a:t>
            </a:r>
            <a:r>
              <a:rPr lang="en-US" dirty="0" smtClean="0"/>
              <a:t>(100,100,5)</a:t>
            </a:r>
          </a:p>
          <a:p>
            <a:r>
              <a:rPr lang="en-US" dirty="0" smtClean="0"/>
              <a:t>c(min(x</a:t>
            </a:r>
            <a:r>
              <a:rPr lang="en-US" dirty="0"/>
              <a:t>),max(x</a:t>
            </a:r>
            <a:r>
              <a:rPr lang="en-US" dirty="0" smtClean="0"/>
              <a:t>))</a:t>
            </a:r>
          </a:p>
          <a:p>
            <a:r>
              <a:rPr lang="en-US" dirty="0" smtClean="0"/>
              <a:t>sum(x-mean(x))/(n-1)</a:t>
            </a:r>
          </a:p>
          <a:p>
            <a:r>
              <a:rPr lang="en-US" dirty="0" smtClean="0"/>
              <a:t>sum</a:t>
            </a:r>
            <a:r>
              <a:rPr lang="en-US" dirty="0"/>
              <a:t>((x-mean(x))^2</a:t>
            </a:r>
            <a:r>
              <a:rPr lang="en-US" dirty="0" smtClean="0"/>
              <a:t>)/</a:t>
            </a:r>
          </a:p>
          <a:p>
            <a:r>
              <a:rPr lang="en-US" dirty="0" err="1" smtClean="0"/>
              <a:t>sqrt</a:t>
            </a:r>
            <a:r>
              <a:rPr lang="en-US" dirty="0" smtClean="0"/>
              <a:t>(sum</a:t>
            </a:r>
            <a:r>
              <a:rPr lang="en-US" dirty="0"/>
              <a:t>((x-mean(x))^2</a:t>
            </a:r>
            <a:r>
              <a:rPr lang="en-US" dirty="0" smtClean="0"/>
              <a:t>)/(n-1))</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067" y="4470400"/>
            <a:ext cx="2654300" cy="2184400"/>
          </a:xfrm>
          <a:prstGeom prst="rect">
            <a:avLst/>
          </a:prstGeom>
        </p:spPr>
      </p:pic>
    </p:spTree>
    <p:extLst>
      <p:ext uri="{BB962C8B-B14F-4D97-AF65-F5344CB8AC3E}">
        <p14:creationId xmlns:p14="http://schemas.microsoft.com/office/powerpoint/2010/main" val="2646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167" y="3534833"/>
            <a:ext cx="5249333" cy="1921933"/>
          </a:xfrm>
        </p:spPr>
        <p:txBody>
          <a:bodyPr/>
          <a:lstStyle/>
          <a:p>
            <a:r>
              <a:rPr lang="en-US" dirty="0" smtClean="0"/>
              <a:t>y=ax, E(y)=</a:t>
            </a:r>
            <a:r>
              <a:rPr lang="en-US" dirty="0" err="1" smtClean="0"/>
              <a:t>aE</a:t>
            </a:r>
            <a:r>
              <a:rPr lang="en-US" dirty="0" smtClean="0"/>
              <a:t>(x), </a:t>
            </a:r>
            <a:r>
              <a:rPr lang="en-US" dirty="0" err="1" smtClean="0"/>
              <a:t>Var</a:t>
            </a:r>
            <a:r>
              <a:rPr lang="en-US" dirty="0" smtClean="0"/>
              <a:t>(y)=a^2*</a:t>
            </a:r>
            <a:r>
              <a:rPr lang="en-US" dirty="0" err="1" smtClean="0"/>
              <a:t>Var</a:t>
            </a:r>
            <a:r>
              <a:rPr lang="en-US" dirty="0" smtClean="0"/>
              <a:t>(x)</a:t>
            </a:r>
          </a:p>
          <a:p>
            <a:r>
              <a:rPr lang="en-US" dirty="0" smtClean="0"/>
              <a:t>y=</a:t>
            </a:r>
            <a:r>
              <a:rPr lang="en-US" dirty="0" err="1" smtClean="0"/>
              <a:t>x+a</a:t>
            </a:r>
            <a:r>
              <a:rPr lang="en-US" dirty="0" smtClean="0"/>
              <a:t>, </a:t>
            </a:r>
            <a:r>
              <a:rPr lang="en-US" dirty="0"/>
              <a:t>E(y</a:t>
            </a:r>
            <a:r>
              <a:rPr lang="en-US" dirty="0" smtClean="0"/>
              <a:t>)=E(x)+a, </a:t>
            </a:r>
            <a:r>
              <a:rPr lang="en-US" dirty="0" err="1" smtClean="0"/>
              <a:t>Var</a:t>
            </a:r>
            <a:r>
              <a:rPr lang="en-US" dirty="0" smtClean="0"/>
              <a:t>(y)=</a:t>
            </a:r>
            <a:r>
              <a:rPr lang="en-US" dirty="0" err="1" smtClean="0"/>
              <a:t>Var</a:t>
            </a:r>
            <a:r>
              <a:rPr lang="en-US" dirty="0" smtClean="0"/>
              <a:t>(x)</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Expectation and variance of linear function of random variables</a:t>
            </a:r>
            <a:endParaRPr lang="en-US" dirty="0"/>
          </a:p>
        </p:txBody>
      </p:sp>
      <p:sp>
        <p:nvSpPr>
          <p:cNvPr id="7" name="Rectangle 6"/>
          <p:cNvSpPr/>
          <p:nvPr/>
        </p:nvSpPr>
        <p:spPr>
          <a:xfrm>
            <a:off x="5524500" y="2510641"/>
            <a:ext cx="3365500" cy="3970318"/>
          </a:xfrm>
          <a:prstGeom prst="rect">
            <a:avLst/>
          </a:prstGeom>
        </p:spPr>
        <p:txBody>
          <a:bodyPr wrap="square">
            <a:spAutoFit/>
          </a:bodyPr>
          <a:lstStyle/>
          <a:p>
            <a:r>
              <a:rPr lang="is-IS" dirty="0">
                <a:solidFill>
                  <a:srgbClr val="000000"/>
                </a:solidFill>
                <a:latin typeface="Candara" charset="0"/>
              </a:rPr>
              <a:t>n</a:t>
            </a:r>
            <a:r>
              <a:rPr lang="is-IS" dirty="0">
                <a:solidFill>
                  <a:srgbClr val="060087"/>
                </a:solidFill>
                <a:latin typeface="Candara" charset="0"/>
              </a:rPr>
              <a:t>=</a:t>
            </a:r>
            <a:r>
              <a:rPr lang="is-IS" dirty="0">
                <a:solidFill>
                  <a:srgbClr val="0B4213"/>
                </a:solidFill>
                <a:latin typeface="Candara" charset="0"/>
              </a:rPr>
              <a:t>10000</a:t>
            </a:r>
            <a:endParaRPr lang="is-IS" dirty="0">
              <a:solidFill>
                <a:srgbClr val="060087"/>
              </a:solidFill>
              <a:latin typeface="Candara" charset="0"/>
            </a:endParaRPr>
          </a:p>
          <a:p>
            <a:r>
              <a:rPr lang="da-DK" dirty="0" err="1">
                <a:solidFill>
                  <a:srgbClr val="000000"/>
                </a:solidFill>
                <a:latin typeface="Candara" charset="0"/>
              </a:rPr>
              <a:t>df</a:t>
            </a:r>
            <a:r>
              <a:rPr lang="da-DK" dirty="0">
                <a:solidFill>
                  <a:srgbClr val="060087"/>
                </a:solidFill>
                <a:latin typeface="Candara" charset="0"/>
              </a:rPr>
              <a:t>=</a:t>
            </a:r>
            <a:r>
              <a:rPr lang="da-DK" dirty="0">
                <a:solidFill>
                  <a:srgbClr val="0B4213"/>
                </a:solidFill>
                <a:latin typeface="Candara" charset="0"/>
              </a:rPr>
              <a:t>10</a:t>
            </a:r>
            <a:endParaRPr lang="da-DK" dirty="0">
              <a:solidFill>
                <a:srgbClr val="060087"/>
              </a:solidFill>
              <a:latin typeface="Candara" charset="0"/>
            </a:endParaRPr>
          </a:p>
          <a:p>
            <a:r>
              <a:rPr lang="da-DK" dirty="0">
                <a:solidFill>
                  <a:srgbClr val="000000"/>
                </a:solidFill>
                <a:latin typeface="Candara" charset="0"/>
              </a:rPr>
              <a:t>x</a:t>
            </a:r>
            <a:r>
              <a:rPr lang="da-DK" dirty="0">
                <a:solidFill>
                  <a:srgbClr val="060087"/>
                </a:solidFill>
                <a:latin typeface="Candara" charset="0"/>
              </a:rPr>
              <a:t>=</a:t>
            </a:r>
            <a:r>
              <a:rPr lang="da-DK" dirty="0" err="1">
                <a:solidFill>
                  <a:srgbClr val="060087"/>
                </a:solidFill>
                <a:latin typeface="Candara" charset="0"/>
              </a:rPr>
              <a:t>rchisq</a:t>
            </a:r>
            <a:r>
              <a:rPr lang="da-DK" dirty="0">
                <a:solidFill>
                  <a:srgbClr val="060087"/>
                </a:solidFill>
                <a:latin typeface="Candara" charset="0"/>
              </a:rPr>
              <a:t>(</a:t>
            </a:r>
            <a:r>
              <a:rPr lang="da-DK" dirty="0" err="1">
                <a:solidFill>
                  <a:srgbClr val="000000"/>
                </a:solidFill>
                <a:latin typeface="Candara" charset="0"/>
              </a:rPr>
              <a:t>n</a:t>
            </a:r>
            <a:r>
              <a:rPr lang="da-DK" dirty="0" err="1">
                <a:solidFill>
                  <a:srgbClr val="060087"/>
                </a:solidFill>
                <a:latin typeface="Candara" charset="0"/>
              </a:rPr>
              <a:t>,</a:t>
            </a:r>
            <a:r>
              <a:rPr lang="da-DK" dirty="0" err="1">
                <a:solidFill>
                  <a:srgbClr val="000000"/>
                </a:solidFill>
                <a:latin typeface="Candara" charset="0"/>
              </a:rPr>
              <a:t>df</a:t>
            </a:r>
            <a:r>
              <a:rPr lang="da-DK" dirty="0">
                <a:solidFill>
                  <a:srgbClr val="060087"/>
                </a:solidFill>
                <a:latin typeface="Candara" charset="0"/>
              </a:rPr>
              <a:t>)</a:t>
            </a:r>
          </a:p>
          <a:p>
            <a:endParaRPr lang="da-DK" dirty="0">
              <a:solidFill>
                <a:srgbClr val="060087"/>
              </a:solidFill>
              <a:latin typeface="Candara" charset="0"/>
            </a:endParaRPr>
          </a:p>
          <a:p>
            <a:r>
              <a:rPr lang="da-DK" dirty="0" err="1">
                <a:solidFill>
                  <a:srgbClr val="060087"/>
                </a:solidFill>
                <a:latin typeface="Candara" charset="0"/>
              </a:rPr>
              <a:t>mean</a:t>
            </a:r>
            <a:r>
              <a:rPr lang="da-DK" dirty="0">
                <a:solidFill>
                  <a:srgbClr val="060087"/>
                </a:solidFill>
                <a:latin typeface="Candara" charset="0"/>
              </a:rPr>
              <a:t>(</a:t>
            </a:r>
            <a:r>
              <a:rPr lang="da-DK" dirty="0">
                <a:solidFill>
                  <a:srgbClr val="000000"/>
                </a:solidFill>
                <a:latin typeface="Candara" charset="0"/>
              </a:rPr>
              <a:t>x</a:t>
            </a:r>
            <a:r>
              <a:rPr lang="da-DK" dirty="0">
                <a:solidFill>
                  <a:srgbClr val="060087"/>
                </a:solidFill>
                <a:latin typeface="Candara" charset="0"/>
              </a:rPr>
              <a:t>)</a:t>
            </a:r>
          </a:p>
          <a:p>
            <a:r>
              <a:rPr lang="da-DK" dirty="0">
                <a:solidFill>
                  <a:srgbClr val="060087"/>
                </a:solidFill>
                <a:latin typeface="Candara" charset="0"/>
              </a:rPr>
              <a:t>var(</a:t>
            </a:r>
            <a:r>
              <a:rPr lang="da-DK" dirty="0">
                <a:solidFill>
                  <a:srgbClr val="000000"/>
                </a:solidFill>
                <a:latin typeface="Candara" charset="0"/>
              </a:rPr>
              <a:t>x</a:t>
            </a:r>
            <a:r>
              <a:rPr lang="da-DK" dirty="0">
                <a:solidFill>
                  <a:srgbClr val="060087"/>
                </a:solidFill>
                <a:latin typeface="Candara" charset="0"/>
              </a:rPr>
              <a:t>)</a:t>
            </a:r>
          </a:p>
          <a:p>
            <a:endParaRPr lang="da-DK" dirty="0">
              <a:solidFill>
                <a:srgbClr val="060087"/>
              </a:solidFill>
              <a:latin typeface="Candara" charset="0"/>
            </a:endParaRPr>
          </a:p>
          <a:p>
            <a:r>
              <a:rPr lang="en-US" dirty="0">
                <a:solidFill>
                  <a:srgbClr val="000000"/>
                </a:solidFill>
                <a:latin typeface="Candara" charset="0"/>
              </a:rPr>
              <a:t>y</a:t>
            </a:r>
            <a:r>
              <a:rPr lang="en-US" dirty="0">
                <a:solidFill>
                  <a:srgbClr val="060087"/>
                </a:solidFill>
                <a:latin typeface="Candara" charset="0"/>
              </a:rPr>
              <a:t>=</a:t>
            </a:r>
            <a:r>
              <a:rPr lang="en-US" dirty="0">
                <a:solidFill>
                  <a:srgbClr val="0B4213"/>
                </a:solidFill>
                <a:latin typeface="Candara" charset="0"/>
              </a:rPr>
              <a:t>5</a:t>
            </a:r>
            <a:r>
              <a:rPr lang="en-US" dirty="0">
                <a:solidFill>
                  <a:srgbClr val="060087"/>
                </a:solidFill>
                <a:latin typeface="Candara" charset="0"/>
              </a:rPr>
              <a:t>*</a:t>
            </a:r>
            <a:r>
              <a:rPr lang="en-US" dirty="0">
                <a:solidFill>
                  <a:srgbClr val="000000"/>
                </a:solidFill>
                <a:latin typeface="Candara" charset="0"/>
              </a:rPr>
              <a:t>x</a:t>
            </a:r>
            <a:endParaRPr lang="en-US" dirty="0">
              <a:solidFill>
                <a:srgbClr val="060087"/>
              </a:solidFill>
              <a:latin typeface="Candara" charset="0"/>
            </a:endParaRPr>
          </a:p>
          <a:p>
            <a:r>
              <a:rPr lang="en-US" dirty="0">
                <a:solidFill>
                  <a:srgbClr val="060087"/>
                </a:solidFill>
                <a:latin typeface="Candara" charset="0"/>
              </a:rPr>
              <a:t>mean(</a:t>
            </a:r>
            <a:r>
              <a:rPr lang="en-US" dirty="0">
                <a:solidFill>
                  <a:srgbClr val="000000"/>
                </a:solidFill>
                <a:latin typeface="Candara" charset="0"/>
              </a:rPr>
              <a:t>y</a:t>
            </a:r>
            <a:r>
              <a:rPr lang="en-US" dirty="0">
                <a:solidFill>
                  <a:srgbClr val="060087"/>
                </a:solidFill>
                <a:latin typeface="Candara" charset="0"/>
              </a:rPr>
              <a:t>)</a:t>
            </a:r>
          </a:p>
          <a:p>
            <a:r>
              <a:rPr lang="en-US" dirty="0" err="1">
                <a:solidFill>
                  <a:srgbClr val="060087"/>
                </a:solidFill>
                <a:latin typeface="Candara" charset="0"/>
              </a:rPr>
              <a:t>var</a:t>
            </a:r>
            <a:r>
              <a:rPr lang="en-US" dirty="0">
                <a:solidFill>
                  <a:srgbClr val="060087"/>
                </a:solidFill>
                <a:latin typeface="Candara" charset="0"/>
              </a:rPr>
              <a:t>(</a:t>
            </a:r>
            <a:r>
              <a:rPr lang="en-US" dirty="0">
                <a:solidFill>
                  <a:srgbClr val="000000"/>
                </a:solidFill>
                <a:latin typeface="Candara" charset="0"/>
              </a:rPr>
              <a:t>y</a:t>
            </a:r>
            <a:r>
              <a:rPr lang="en-US" dirty="0">
                <a:solidFill>
                  <a:srgbClr val="060087"/>
                </a:solidFill>
                <a:latin typeface="Candara" charset="0"/>
              </a:rPr>
              <a:t>)</a:t>
            </a:r>
          </a:p>
          <a:p>
            <a:endParaRPr lang="en-US" dirty="0">
              <a:solidFill>
                <a:srgbClr val="060087"/>
              </a:solidFill>
              <a:latin typeface="Candara" charset="0"/>
            </a:endParaRPr>
          </a:p>
          <a:p>
            <a:r>
              <a:rPr lang="en-US" dirty="0">
                <a:solidFill>
                  <a:srgbClr val="000000"/>
                </a:solidFill>
                <a:latin typeface="Candara" charset="0"/>
              </a:rPr>
              <a:t>z</a:t>
            </a:r>
            <a:r>
              <a:rPr lang="en-US" dirty="0">
                <a:solidFill>
                  <a:srgbClr val="060087"/>
                </a:solidFill>
                <a:latin typeface="Candara" charset="0"/>
              </a:rPr>
              <a:t>=</a:t>
            </a:r>
            <a:r>
              <a:rPr lang="en-US" dirty="0">
                <a:solidFill>
                  <a:srgbClr val="0B4213"/>
                </a:solidFill>
                <a:latin typeface="Candara" charset="0"/>
              </a:rPr>
              <a:t>5</a:t>
            </a:r>
            <a:r>
              <a:rPr lang="en-US" dirty="0">
                <a:solidFill>
                  <a:srgbClr val="060087"/>
                </a:solidFill>
                <a:latin typeface="Candara" charset="0"/>
              </a:rPr>
              <a:t>+</a:t>
            </a:r>
            <a:r>
              <a:rPr lang="en-US" dirty="0">
                <a:solidFill>
                  <a:srgbClr val="000000"/>
                </a:solidFill>
                <a:latin typeface="Candara" charset="0"/>
              </a:rPr>
              <a:t>x</a:t>
            </a:r>
            <a:endParaRPr lang="en-US" dirty="0">
              <a:solidFill>
                <a:srgbClr val="060087"/>
              </a:solidFill>
              <a:latin typeface="Candara" charset="0"/>
            </a:endParaRPr>
          </a:p>
          <a:p>
            <a:r>
              <a:rPr lang="en-US" dirty="0">
                <a:solidFill>
                  <a:srgbClr val="060087"/>
                </a:solidFill>
                <a:latin typeface="Candara" charset="0"/>
              </a:rPr>
              <a:t>mean(</a:t>
            </a:r>
            <a:r>
              <a:rPr lang="en-US" dirty="0">
                <a:solidFill>
                  <a:srgbClr val="000000"/>
                </a:solidFill>
                <a:latin typeface="Candara" charset="0"/>
              </a:rPr>
              <a:t>z</a:t>
            </a:r>
            <a:r>
              <a:rPr lang="en-US" dirty="0">
                <a:solidFill>
                  <a:srgbClr val="060087"/>
                </a:solidFill>
                <a:latin typeface="Candara" charset="0"/>
              </a:rPr>
              <a:t>)</a:t>
            </a:r>
          </a:p>
          <a:p>
            <a:r>
              <a:rPr lang="en-US" dirty="0" err="1">
                <a:solidFill>
                  <a:srgbClr val="060087"/>
                </a:solidFill>
                <a:latin typeface="Candara" charset="0"/>
              </a:rPr>
              <a:t>var</a:t>
            </a:r>
            <a:r>
              <a:rPr lang="en-US" dirty="0">
                <a:solidFill>
                  <a:srgbClr val="060087"/>
                </a:solidFill>
                <a:latin typeface="Candara" charset="0"/>
              </a:rPr>
              <a:t>(</a:t>
            </a:r>
            <a:r>
              <a:rPr lang="en-US" dirty="0">
                <a:solidFill>
                  <a:srgbClr val="000000"/>
                </a:solidFill>
                <a:latin typeface="Candara" charset="0"/>
              </a:rPr>
              <a:t>z</a:t>
            </a:r>
            <a:r>
              <a:rPr lang="en-US" dirty="0">
                <a:solidFill>
                  <a:srgbClr val="060087"/>
                </a:solidFill>
                <a:latin typeface="Candara" charset="0"/>
              </a:rPr>
              <a:t>)</a:t>
            </a:r>
          </a:p>
        </p:txBody>
      </p:sp>
    </p:spTree>
    <p:extLst>
      <p:ext uri="{BB962C8B-B14F-4D97-AF65-F5344CB8AC3E}">
        <p14:creationId xmlns:p14="http://schemas.microsoft.com/office/powerpoint/2010/main" val="200855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2082</TotalTime>
  <Words>735</Words>
  <Application>Microsoft Macintosh PowerPoint</Application>
  <PresentationFormat>On-screen Show (4:3)</PresentationFormat>
  <Paragraphs>223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Candara</vt:lpstr>
      <vt:lpstr>Symbol</vt:lpstr>
      <vt:lpstr>Waveform</vt:lpstr>
      <vt:lpstr>Statistical Genomics</vt:lpstr>
      <vt:lpstr>Administration</vt:lpstr>
      <vt:lpstr>Outline</vt:lpstr>
      <vt:lpstr>Question 1 in Homework1</vt:lpstr>
      <vt:lpstr>Example of Chi-square distribution</vt:lpstr>
      <vt:lpstr>Self-defined function of Chi-square</vt:lpstr>
      <vt:lpstr>Expectation=Mean  when sample size  goes to infinity </vt:lpstr>
      <vt:lpstr>Variance</vt:lpstr>
      <vt:lpstr>Expectation and variance of linear function of random variables</vt:lpstr>
      <vt:lpstr>Covariance</vt:lpstr>
      <vt:lpstr>Covariance</vt:lpstr>
      <vt:lpstr>Formula of covariance</vt:lpstr>
      <vt:lpstr>Calculation in R</vt:lpstr>
      <vt:lpstr>Element-wise Matrix manipulations</vt:lpstr>
      <vt:lpstr>Multiplication</vt:lpstr>
      <vt:lpstr>Inverse</vt:lpstr>
      <vt:lpstr>Inverse in R: solve()</vt:lpstr>
      <vt:lpstr>Transpose</vt:lpstr>
      <vt:lpstr>Properties of transpose</vt:lpstr>
      <vt:lpstr>Special matrix</vt:lpstr>
      <vt:lpstr>Rank</vt:lpstr>
      <vt:lpstr>Highlight</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Genomics</dc:title>
  <dc:creator>Zhiwu Zhang</dc:creator>
  <cp:lastModifiedBy>Zhiwu Zhang</cp:lastModifiedBy>
  <cp:revision>174</cp:revision>
  <dcterms:created xsi:type="dcterms:W3CDTF">2013-08-24T13:03:35Z</dcterms:created>
  <dcterms:modified xsi:type="dcterms:W3CDTF">2017-04-28T05:17:47Z</dcterms:modified>
</cp:coreProperties>
</file>