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340" r:id="rId2"/>
    <p:sldId id="336" r:id="rId3"/>
    <p:sldId id="341" r:id="rId4"/>
    <p:sldId id="361" r:id="rId5"/>
    <p:sldId id="383" r:id="rId6"/>
    <p:sldId id="363" r:id="rId7"/>
    <p:sldId id="364" r:id="rId8"/>
    <p:sldId id="362" r:id="rId9"/>
    <p:sldId id="365" r:id="rId10"/>
    <p:sldId id="368" r:id="rId11"/>
    <p:sldId id="369" r:id="rId12"/>
    <p:sldId id="371" r:id="rId13"/>
    <p:sldId id="370" r:id="rId14"/>
    <p:sldId id="382" r:id="rId15"/>
    <p:sldId id="366" r:id="rId16"/>
    <p:sldId id="372" r:id="rId17"/>
    <p:sldId id="367" r:id="rId18"/>
    <p:sldId id="373" r:id="rId19"/>
    <p:sldId id="375" r:id="rId20"/>
    <p:sldId id="374" r:id="rId21"/>
    <p:sldId id="377" r:id="rId22"/>
    <p:sldId id="380" r:id="rId23"/>
    <p:sldId id="376" r:id="rId24"/>
    <p:sldId id="378" r:id="rId25"/>
    <p:sldId id="379" r:id="rId26"/>
    <p:sldId id="3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95"/>
    <p:restoredTop sz="95946"/>
  </p:normalViewPr>
  <p:slideViewPr>
    <p:cSldViewPr snapToGrid="0" snapToObjects="1">
      <p:cViewPr>
        <p:scale>
          <a:sx n="96" d="100"/>
          <a:sy n="96" d="100"/>
        </p:scale>
        <p:origin x="488" y="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5/21/16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9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1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3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32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62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8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9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1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mailto:browning@uw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7: Impute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uniform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00" y="1485900"/>
            <a:ext cx="54864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499" y="2277745"/>
            <a:ext cx="41429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#Import data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mdp_numeric.txt"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X.raw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my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X.raw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#Set missing values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#missing rate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nrow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ncol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dp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#total data points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uv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runif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dp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uv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value simulation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25300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missing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&lt;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mr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length(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missing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missing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index.m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=matrix(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missing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dim(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index.m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index.m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NA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X.raw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784" y="2530039"/>
            <a:ext cx="5369016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0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value imputation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" y="1533465"/>
            <a:ext cx="82677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E3E3E"/>
                </a:solidFill>
                <a:latin typeface="Candara" charset="0"/>
              </a:rPr>
              <a:t>#Define </a:t>
            </a:r>
            <a:r>
              <a:rPr lang="en-US" sz="2000" dirty="0" err="1">
                <a:solidFill>
                  <a:srgbClr val="3E3E3E"/>
                </a:solidFill>
                <a:latin typeface="Candara" charset="0"/>
              </a:rPr>
              <a:t>StochasticImpute</a:t>
            </a:r>
            <a:r>
              <a:rPr lang="en-US" sz="2000" dirty="0">
                <a:solidFill>
                  <a:srgbClr val="3E3E3E"/>
                </a:solidFill>
                <a:latin typeface="Candara" charset="0"/>
              </a:rPr>
              <a:t> </a:t>
            </a:r>
            <a:r>
              <a:rPr lang="en-US" sz="2000" dirty="0" err="1">
                <a:solidFill>
                  <a:srgbClr val="3E3E3E"/>
                </a:solidFill>
                <a:latin typeface="Candara" charset="0"/>
              </a:rPr>
              <a:t>funciton</a:t>
            </a:r>
            <a:endParaRPr lang="en-US" sz="2000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Candara" charset="0"/>
              </a:rPr>
              <a:t>StochasticImpute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000" dirty="0">
                <a:solidFill>
                  <a:srgbClr val="B5760C"/>
                </a:solidFill>
                <a:latin typeface="Candara" charset="0"/>
              </a:rPr>
              <a:t>function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){</a:t>
            </a:r>
          </a:p>
          <a:p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000" dirty="0" err="1">
                <a:solidFill>
                  <a:srgbClr val="060087"/>
                </a:solidFill>
                <a:latin typeface="Candara" charset="0"/>
              </a:rPr>
              <a:t>nrow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m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000" dirty="0" err="1">
                <a:solidFill>
                  <a:srgbClr val="060087"/>
                </a:solidFill>
                <a:latin typeface="Candara" charset="0"/>
              </a:rPr>
              <a:t>ncol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Candara" charset="0"/>
              </a:rPr>
              <a:t>fn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000" dirty="0" err="1">
                <a:solidFill>
                  <a:srgbClr val="060087"/>
                </a:solidFill>
                <a:latin typeface="Candara" charset="0"/>
              </a:rPr>
              <a:t>colSums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2000" dirty="0" smtClean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Candara" charset="0"/>
              </a:rPr>
              <a:t>na.rm</a:t>
            </a:r>
            <a:r>
              <a:rPr lang="en-US" sz="2000" dirty="0" smtClean="0">
                <a:solidFill>
                  <a:srgbClr val="FF0000"/>
                </a:solidFill>
                <a:latin typeface="Candara" charset="0"/>
              </a:rPr>
              <a:t>=T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) #</a:t>
            </a:r>
            <a:r>
              <a:rPr lang="en-US" sz="2000" dirty="0" smtClean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sum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genotypes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for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all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individuals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 </a:t>
            </a:r>
          </a:p>
          <a:p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fc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000" dirty="0" err="1">
                <a:solidFill>
                  <a:srgbClr val="060087"/>
                </a:solidFill>
                <a:latin typeface="Candara" charset="0"/>
              </a:rPr>
              <a:t>colSums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Candara" charset="0"/>
              </a:rPr>
              <a:t>floor(X/3+1)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2000" dirty="0" err="1">
                <a:solidFill>
                  <a:srgbClr val="000000"/>
                </a:solidFill>
                <a:latin typeface="Candara" charset="0"/>
              </a:rPr>
              <a:t>na.rm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000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sz="2000" dirty="0">
                <a:solidFill>
                  <a:srgbClr val="3E3E3E"/>
                </a:solidFill>
                <a:latin typeface="Candara" charset="0"/>
              </a:rPr>
              <a:t>#count number of non missing individuals</a:t>
            </a:r>
          </a:p>
          <a:p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fa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Candara" charset="0"/>
              </a:rPr>
              <a:t>fn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/(</a:t>
            </a:r>
            <a:r>
              <a:rPr lang="en-US" sz="20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fc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sz="2000" dirty="0">
                <a:solidFill>
                  <a:srgbClr val="3E3E3E"/>
                </a:solidFill>
                <a:latin typeface="Candara" charset="0"/>
              </a:rPr>
              <a:t>#Frequency of allele "2"</a:t>
            </a:r>
          </a:p>
          <a:p>
            <a:r>
              <a:rPr lang="it-IT" sz="2000" dirty="0">
                <a:solidFill>
                  <a:srgbClr val="B5760C"/>
                </a:solidFill>
                <a:latin typeface="Candara" charset="0"/>
              </a:rPr>
              <a:t>for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it-IT" sz="2000" dirty="0">
                <a:solidFill>
                  <a:srgbClr val="B5760C"/>
                </a:solidFill>
                <a:latin typeface="Candara" charset="0"/>
              </a:rPr>
              <a:t>in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m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){</a:t>
            </a:r>
          </a:p>
          <a:p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it-IT" sz="2000" dirty="0" err="1">
                <a:solidFill>
                  <a:srgbClr val="000000"/>
                </a:solidFill>
                <a:latin typeface="Candara" charset="0"/>
              </a:rPr>
              <a:t>index.a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sz="2000" dirty="0" err="1">
                <a:solidFill>
                  <a:srgbClr val="060087"/>
                </a:solidFill>
                <a:latin typeface="Candara" charset="0"/>
              </a:rPr>
              <a:t>runif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sz="2000" dirty="0" err="1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)&lt;</a:t>
            </a:r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fa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it-IT" sz="2000" dirty="0" err="1">
                <a:solidFill>
                  <a:srgbClr val="000000"/>
                </a:solidFill>
                <a:latin typeface="Candara" charset="0"/>
              </a:rPr>
              <a:t>index.na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sz="2000" dirty="0" err="1">
                <a:solidFill>
                  <a:srgbClr val="FF0000"/>
                </a:solidFill>
                <a:latin typeface="Candara" charset="0"/>
              </a:rPr>
              <a:t>is.na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])</a:t>
            </a:r>
          </a:p>
          <a:p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it-IT" sz="2000" dirty="0" smtClean="0">
                <a:solidFill>
                  <a:srgbClr val="000000"/>
                </a:solidFill>
                <a:latin typeface="Candara" charset="0"/>
              </a:rPr>
              <a:t>index.m2</a:t>
            </a:r>
            <a:r>
              <a:rPr lang="it-IT" sz="2000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sz="2000" dirty="0" err="1" smtClean="0">
                <a:solidFill>
                  <a:srgbClr val="000000"/>
                </a:solidFill>
                <a:latin typeface="Candara" charset="0"/>
              </a:rPr>
              <a:t>index.a</a:t>
            </a:r>
            <a:r>
              <a:rPr lang="it-IT" sz="2000" dirty="0" smtClean="0">
                <a:solidFill>
                  <a:srgbClr val="000000"/>
                </a:solidFill>
                <a:latin typeface="Candara" charset="0"/>
              </a:rPr>
              <a:t>  </a:t>
            </a:r>
            <a:r>
              <a:rPr lang="it-IT" sz="2000" dirty="0" smtClean="0">
                <a:solidFill>
                  <a:srgbClr val="FF0000"/>
                </a:solidFill>
                <a:latin typeface="Candara" charset="0"/>
              </a:rPr>
              <a:t>&amp;</a:t>
            </a:r>
            <a:r>
              <a:rPr lang="it-IT" sz="2000" dirty="0" smtClean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it-IT" sz="2000" dirty="0" err="1" smtClean="0">
                <a:solidFill>
                  <a:srgbClr val="000000"/>
                </a:solidFill>
                <a:latin typeface="Candara" charset="0"/>
              </a:rPr>
              <a:t>index.na</a:t>
            </a:r>
            <a:endParaRPr lang="it-IT" sz="2000" dirty="0">
              <a:solidFill>
                <a:srgbClr val="060087"/>
              </a:solidFill>
              <a:latin typeface="Candara" charset="0"/>
            </a:endParaRPr>
          </a:p>
          <a:p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index.m0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sz="2000" dirty="0">
                <a:solidFill>
                  <a:srgbClr val="FF0000"/>
                </a:solidFill>
                <a:latin typeface="Candara" charset="0"/>
              </a:rPr>
              <a:t>!</a:t>
            </a:r>
            <a:r>
              <a:rPr lang="it-IT" sz="2000" dirty="0" err="1" smtClean="0">
                <a:solidFill>
                  <a:srgbClr val="000000"/>
                </a:solidFill>
                <a:latin typeface="Candara" charset="0"/>
              </a:rPr>
              <a:t>index.a</a:t>
            </a:r>
            <a:r>
              <a:rPr lang="it-IT" sz="2000" dirty="0" smtClean="0">
                <a:solidFill>
                  <a:srgbClr val="000000"/>
                </a:solidFill>
                <a:latin typeface="Candara" charset="0"/>
              </a:rPr>
              <a:t>  </a:t>
            </a:r>
            <a:r>
              <a:rPr lang="it-IT" sz="2000" dirty="0" smtClean="0">
                <a:solidFill>
                  <a:srgbClr val="FF0000"/>
                </a:solidFill>
                <a:latin typeface="Candara" charset="0"/>
              </a:rPr>
              <a:t>&amp;</a:t>
            </a:r>
            <a:r>
              <a:rPr lang="it-IT" sz="2000" dirty="0" smtClean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it-IT" sz="2000" dirty="0" err="1" smtClean="0">
                <a:solidFill>
                  <a:srgbClr val="000000"/>
                </a:solidFill>
                <a:latin typeface="Candara" charset="0"/>
              </a:rPr>
              <a:t>index.na</a:t>
            </a:r>
            <a:endParaRPr lang="it-IT" sz="2000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pt-BR" sz="2000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index.m2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pt-BR" sz="2000" dirty="0" smtClean="0">
                <a:solidFill>
                  <a:srgbClr val="060087"/>
                </a:solidFill>
                <a:latin typeface="Candara" charset="0"/>
              </a:rPr>
              <a:t>]=</a:t>
            </a:r>
            <a:r>
              <a:rPr lang="pt-BR" sz="2000" dirty="0" smtClean="0">
                <a:solidFill>
                  <a:srgbClr val="0B4213"/>
                </a:solidFill>
                <a:latin typeface="Candara" charset="0"/>
              </a:rPr>
              <a:t>2</a:t>
            </a:r>
            <a:endParaRPr lang="pt-BR" sz="20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index.m0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en-US" sz="2000" dirty="0" smtClean="0">
                <a:solidFill>
                  <a:srgbClr val="060087"/>
                </a:solidFill>
                <a:latin typeface="Candara" charset="0"/>
              </a:rPr>
              <a:t>]=</a:t>
            </a:r>
            <a:r>
              <a:rPr lang="en-US" sz="2000" dirty="0" smtClean="0">
                <a:solidFill>
                  <a:srgbClr val="0B4213"/>
                </a:solidFill>
                <a:latin typeface="Candara" charset="0"/>
              </a:rPr>
              <a:t>0</a:t>
            </a:r>
            <a:endParaRPr lang="en-US" sz="20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}</a:t>
            </a:r>
          </a:p>
          <a:p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return(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)}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98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wo types of imputation accuracy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1646" y="1591056"/>
            <a:ext cx="78407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#Impute </a:t>
            </a:r>
            <a:endParaRPr lang="en-US" sz="2400" dirty="0" smtClean="0"/>
          </a:p>
          <a:p>
            <a:r>
              <a:rPr lang="en-US" sz="2400" dirty="0" smtClean="0"/>
              <a:t>XI</a:t>
            </a:r>
            <a:r>
              <a:rPr lang="en-US" sz="2400" dirty="0"/>
              <a:t>= </a:t>
            </a:r>
            <a:r>
              <a:rPr lang="en-US" sz="2400" dirty="0" err="1"/>
              <a:t>StochasticImpute</a:t>
            </a:r>
            <a:r>
              <a:rPr lang="en-US" sz="2400" dirty="0"/>
              <a:t>(X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#Correlation</a:t>
            </a:r>
            <a:endParaRPr lang="en-US" sz="2400" dirty="0"/>
          </a:p>
          <a:p>
            <a:r>
              <a:rPr lang="en-US" sz="2400" dirty="0" err="1"/>
              <a:t>accuracy.r</a:t>
            </a:r>
            <a:r>
              <a:rPr lang="en-US" sz="2400" dirty="0"/>
              <a:t>=</a:t>
            </a:r>
            <a:r>
              <a:rPr lang="en-US" sz="2400" dirty="0" err="1"/>
              <a:t>cor</a:t>
            </a:r>
            <a:r>
              <a:rPr lang="en-US" sz="2400" dirty="0"/>
              <a:t>(</a:t>
            </a:r>
            <a:r>
              <a:rPr lang="en-US" sz="2400" dirty="0" err="1"/>
              <a:t>X.raw</a:t>
            </a:r>
            <a:r>
              <a:rPr lang="en-US" sz="2400" dirty="0"/>
              <a:t>[</a:t>
            </a:r>
            <a:r>
              <a:rPr lang="en-US" sz="2400" dirty="0" err="1"/>
              <a:t>index.m</a:t>
            </a:r>
            <a:r>
              <a:rPr lang="en-US" sz="2400" dirty="0"/>
              <a:t>], XI[</a:t>
            </a:r>
            <a:r>
              <a:rPr lang="en-US" sz="2400" dirty="0" err="1"/>
              <a:t>index.m</a:t>
            </a:r>
            <a:r>
              <a:rPr lang="en-US" sz="2400" dirty="0" smtClean="0"/>
              <a:t>])</a:t>
            </a:r>
          </a:p>
          <a:p>
            <a:r>
              <a:rPr lang="en-US" sz="2400" dirty="0" smtClean="0"/>
              <a:t>#Proportion of match</a:t>
            </a:r>
            <a:endParaRPr lang="en-US" sz="2400" dirty="0"/>
          </a:p>
          <a:p>
            <a:r>
              <a:rPr lang="en-US" sz="2400" dirty="0" err="1"/>
              <a:t>index.match</a:t>
            </a:r>
            <a:r>
              <a:rPr lang="en-US" sz="2400" dirty="0"/>
              <a:t>=</a:t>
            </a:r>
            <a:r>
              <a:rPr lang="en-US" sz="2400" dirty="0" err="1"/>
              <a:t>X.raw</a:t>
            </a:r>
            <a:r>
              <a:rPr lang="en-US" sz="2400" dirty="0"/>
              <a:t>==XI</a:t>
            </a:r>
          </a:p>
          <a:p>
            <a:r>
              <a:rPr lang="en-US" sz="2400" dirty="0" err="1"/>
              <a:t>index.mm</a:t>
            </a:r>
            <a:r>
              <a:rPr lang="en-US" sz="2400" dirty="0"/>
              <a:t>=</a:t>
            </a:r>
            <a:r>
              <a:rPr lang="en-US" sz="2400" dirty="0" err="1"/>
              <a:t>index.match&amp;index.m</a:t>
            </a:r>
            <a:endParaRPr lang="en-US" sz="2400" dirty="0"/>
          </a:p>
          <a:p>
            <a:r>
              <a:rPr lang="en-US" sz="2400" dirty="0" err="1"/>
              <a:t>accuracy.m</a:t>
            </a:r>
            <a:r>
              <a:rPr lang="en-US" sz="2400" dirty="0"/>
              <a:t>=length(X[</a:t>
            </a:r>
            <a:r>
              <a:rPr lang="en-US" sz="2400" dirty="0" err="1"/>
              <a:t>index.mm</a:t>
            </a:r>
            <a:r>
              <a:rPr lang="en-US" sz="2400" dirty="0"/>
              <a:t>])/length(X[</a:t>
            </a:r>
            <a:r>
              <a:rPr lang="en-US" sz="2400" dirty="0" err="1"/>
              <a:t>index.m</a:t>
            </a:r>
            <a:r>
              <a:rPr lang="en-US" sz="2400" dirty="0"/>
              <a:t>])</a:t>
            </a:r>
          </a:p>
          <a:p>
            <a:r>
              <a:rPr lang="en-US" sz="2400" dirty="0" err="1" smtClean="0"/>
              <a:t>accuracy.r</a:t>
            </a:r>
            <a:endParaRPr lang="en-US" sz="2400" dirty="0" smtClean="0"/>
          </a:p>
          <a:p>
            <a:r>
              <a:rPr lang="en-US" sz="2400" dirty="0" err="1" smtClean="0"/>
              <a:t>accuracy.m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5376708"/>
            <a:ext cx="15748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5043" y="1779687"/>
            <a:ext cx="67254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200" dirty="0">
                <a:solidFill>
                  <a:srgbClr val="000000"/>
                </a:solidFill>
                <a:latin typeface="Monaco" charset="0"/>
              </a:rPr>
              <a:t>nrep</a:t>
            </a:r>
            <a:r>
              <a:rPr lang="is-IS" sz="1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is-IS" sz="1200" dirty="0">
                <a:solidFill>
                  <a:srgbClr val="0B4213"/>
                </a:solidFill>
                <a:latin typeface="Monaco" charset="0"/>
              </a:rPr>
              <a:t>100</a:t>
            </a:r>
            <a:endParaRPr lang="is-IS" sz="1200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myimp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=replicate(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nrep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,{</a:t>
            </a:r>
            <a:endParaRPr lang="en-US" sz="1200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uv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1200" dirty="0" err="1">
                <a:solidFill>
                  <a:srgbClr val="060087"/>
                </a:solidFill>
                <a:latin typeface="Monaco" charset="0"/>
              </a:rPr>
              <a:t>runif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dp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1200" dirty="0">
                <a:solidFill>
                  <a:srgbClr val="3E3E3E"/>
                </a:solidFill>
                <a:latin typeface="Monaco" charset="0"/>
              </a:rPr>
              <a:t>#</a:t>
            </a:r>
            <a:r>
              <a:rPr lang="en-US" sz="1200" dirty="0" err="1">
                <a:solidFill>
                  <a:srgbClr val="3E3E3E"/>
                </a:solidFill>
                <a:latin typeface="Monaco" charset="0"/>
              </a:rPr>
              <a:t>hist</a:t>
            </a:r>
            <a:r>
              <a:rPr lang="en-US" sz="1200" dirty="0">
                <a:solidFill>
                  <a:srgbClr val="3E3E3E"/>
                </a:solidFill>
                <a:latin typeface="Monaco" charset="0"/>
              </a:rPr>
              <a:t>(</a:t>
            </a:r>
            <a:r>
              <a:rPr lang="en-US" sz="1200" dirty="0" err="1">
                <a:solidFill>
                  <a:srgbClr val="3E3E3E"/>
                </a:solidFill>
                <a:latin typeface="Monaco" charset="0"/>
              </a:rPr>
              <a:t>uv</a:t>
            </a:r>
            <a:r>
              <a:rPr lang="en-US" sz="1200" dirty="0">
                <a:solidFill>
                  <a:srgbClr val="3E3E3E"/>
                </a:solidFill>
                <a:latin typeface="Monaco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Monaco" charset="0"/>
              </a:rPr>
              <a:t>missing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uv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&lt;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mr</a:t>
            </a:r>
            <a:endParaRPr lang="en-US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1200" dirty="0">
                <a:solidFill>
                  <a:srgbClr val="060087"/>
                </a:solidFill>
                <a:latin typeface="Monaco" charset="0"/>
              </a:rPr>
              <a:t>length(</a:t>
            </a:r>
            <a:r>
              <a:rPr lang="en-US" sz="1200" dirty="0">
                <a:solidFill>
                  <a:srgbClr val="000000"/>
                </a:solidFill>
                <a:latin typeface="Monaco" charset="0"/>
              </a:rPr>
              <a:t>missing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Monaco" charset="0"/>
              </a:rPr>
              <a:t>missing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]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=matrix(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missing</a:t>
            </a:r>
            <a:r>
              <a:rPr lang="en-US" sz="12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sz="12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Monaco" charset="0"/>
              </a:rPr>
              <a:t>dim(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]=</a:t>
            </a:r>
            <a:r>
              <a:rPr lang="en-US" sz="1200" dirty="0">
                <a:solidFill>
                  <a:srgbClr val="B5760C"/>
                </a:solidFill>
                <a:latin typeface="Monaco" charset="0"/>
              </a:rPr>
              <a:t>NA</a:t>
            </a:r>
            <a:endParaRPr lang="en-US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X.raw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5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5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]</a:t>
            </a:r>
          </a:p>
          <a:p>
            <a:r>
              <a:rPr lang="pt-BR" sz="1200" dirty="0" err="1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pt-BR" sz="12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200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pt-BR" sz="1200" dirty="0">
                <a:solidFill>
                  <a:srgbClr val="0B4213"/>
                </a:solidFill>
                <a:latin typeface="Monaco" charset="0"/>
              </a:rPr>
              <a:t>5</a:t>
            </a:r>
            <a:r>
              <a:rPr lang="pt-BR" sz="12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2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200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pt-BR" sz="1200" dirty="0">
                <a:solidFill>
                  <a:srgbClr val="0B4213"/>
                </a:solidFill>
                <a:latin typeface="Monaco" charset="0"/>
              </a:rPr>
              <a:t>5</a:t>
            </a:r>
            <a:r>
              <a:rPr lang="pt-BR" sz="1200" dirty="0">
                <a:solidFill>
                  <a:srgbClr val="060087"/>
                </a:solidFill>
                <a:latin typeface="Monaco" charset="0"/>
              </a:rPr>
              <a:t>]</a:t>
            </a:r>
          </a:p>
          <a:p>
            <a:endParaRPr lang="pt-BR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uk-UA" sz="1200" dirty="0" smtClean="0">
                <a:solidFill>
                  <a:srgbClr val="3E3E3E"/>
                </a:solidFill>
                <a:latin typeface="Monaco" charset="0"/>
              </a:rPr>
              <a:t>#=======================================</a:t>
            </a:r>
            <a:endParaRPr lang="uk-UA" sz="1200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sz="1200" dirty="0">
                <a:solidFill>
                  <a:srgbClr val="3E3E3E"/>
                </a:solidFill>
                <a:latin typeface="Monaco" charset="0"/>
              </a:rPr>
              <a:t>#Impute with </a:t>
            </a:r>
            <a:r>
              <a:rPr lang="en-US" sz="1200" dirty="0" err="1">
                <a:solidFill>
                  <a:srgbClr val="3E3E3E"/>
                </a:solidFill>
                <a:latin typeface="Monaco" charset="0"/>
              </a:rPr>
              <a:t>StochasticImpute</a:t>
            </a:r>
            <a:endParaRPr lang="en-US" sz="1200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Monaco" charset="0"/>
              </a:rPr>
              <a:t>XI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 </a:t>
            </a:r>
            <a:r>
              <a:rPr lang="en-US" sz="1200" dirty="0" err="1">
                <a:solidFill>
                  <a:srgbClr val="060087"/>
                </a:solidFill>
                <a:latin typeface="Monaco" charset="0"/>
              </a:rPr>
              <a:t>StochasticImpute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1200" dirty="0">
                <a:solidFill>
                  <a:srgbClr val="3E3E3E"/>
                </a:solidFill>
                <a:latin typeface="Monaco" charset="0"/>
              </a:rPr>
              <a:t>#</a:t>
            </a:r>
            <a:r>
              <a:rPr lang="en-US" sz="1200" dirty="0" err="1">
                <a:solidFill>
                  <a:srgbClr val="3E3E3E"/>
                </a:solidFill>
                <a:latin typeface="Monaco" charset="0"/>
              </a:rPr>
              <a:t>Calcuate</a:t>
            </a:r>
            <a:r>
              <a:rPr lang="en-US" sz="1200" dirty="0">
                <a:solidFill>
                  <a:srgbClr val="3E3E3E"/>
                </a:solidFill>
                <a:latin typeface="Monaco" charset="0"/>
              </a:rPr>
              <a:t> accuracy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accuracy.r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1200" dirty="0" err="1">
                <a:solidFill>
                  <a:srgbClr val="060087"/>
                </a:solidFill>
                <a:latin typeface="Monaco" charset="0"/>
              </a:rPr>
              <a:t>cor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X.raw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], </a:t>
            </a:r>
            <a:r>
              <a:rPr lang="en-US" sz="1200" dirty="0">
                <a:solidFill>
                  <a:srgbClr val="000000"/>
                </a:solidFill>
                <a:latin typeface="Monaco" charset="0"/>
              </a:rPr>
              <a:t>XI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])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index.match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X.raw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==</a:t>
            </a:r>
            <a:r>
              <a:rPr lang="en-US" sz="1200" dirty="0">
                <a:solidFill>
                  <a:srgbClr val="000000"/>
                </a:solidFill>
                <a:latin typeface="Monaco" charset="0"/>
              </a:rPr>
              <a:t>XI</a:t>
            </a:r>
            <a:endParaRPr lang="en-US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index.match</a:t>
            </a:r>
            <a:r>
              <a:rPr lang="en-US" sz="1200" dirty="0" err="1">
                <a:solidFill>
                  <a:srgbClr val="060087"/>
                </a:solidFill>
                <a:latin typeface="Monaco" charset="0"/>
              </a:rPr>
              <a:t>&amp;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</a:t>
            </a:r>
            <a:endParaRPr lang="en-US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accuracy.m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=length(</a:t>
            </a:r>
            <a:r>
              <a:rPr lang="en-US" sz="12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])/length(</a:t>
            </a:r>
            <a:r>
              <a:rPr lang="en-US" sz="12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])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accuracy.r</a:t>
            </a:r>
            <a:endParaRPr lang="en-US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accuracy.m</a:t>
            </a:r>
            <a:endParaRPr lang="en-US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acc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accuracy.r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accuracy.m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is-IS" sz="1200" dirty="0">
                <a:solidFill>
                  <a:srgbClr val="060087"/>
                </a:solidFill>
                <a:latin typeface="Monaco" charset="0"/>
              </a:rPr>
              <a:t>})</a:t>
            </a:r>
          </a:p>
          <a:p>
            <a:r>
              <a:rPr lang="en-US" sz="1200" dirty="0">
                <a:solidFill>
                  <a:srgbClr val="060087"/>
                </a:solidFill>
                <a:latin typeface="Monaco" charset="0"/>
              </a:rPr>
              <a:t>plot(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myimp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,],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myimp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2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,])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704" y="1055704"/>
            <a:ext cx="4955761" cy="54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1074420" y="4225816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531620" y="4672330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318000" y="2675467"/>
            <a:ext cx="3962400" cy="2966322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ne neighbor: green goes to blue</a:t>
            </a:r>
          </a:p>
          <a:p>
            <a:r>
              <a:rPr lang="en-US" dirty="0" smtClean="0"/>
              <a:t>Five neighbors: green goes to red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 Nearest Neighbors: vote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7200" y="6489700"/>
            <a:ext cx="5118100" cy="127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57200" y="2768600"/>
            <a:ext cx="0" cy="37338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384300" y="3303052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3910" y="3766058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16380" y="5074176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91129" y="5090314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37559" y="4134376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92550" y="5690498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21460" y="4345722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11400" y="5458909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90469" y="4477802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20440" y="4982287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897380" y="5074176"/>
            <a:ext cx="182880" cy="1828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7620" y="2345897"/>
            <a:ext cx="1428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Income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4318000" y="5834912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Education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88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5" grpId="0" build="p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601" t="19531" r="21094" b="20703"/>
          <a:stretch/>
        </p:blipFill>
        <p:spPr>
          <a:xfrm flipH="1">
            <a:off x="502920" y="2537518"/>
            <a:ext cx="4742180" cy="3886200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097778" y="2550154"/>
            <a:ext cx="3962400" cy="32847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</a:t>
            </a:r>
            <a:r>
              <a:rPr lang="en-US" dirty="0" smtClean="0"/>
              <a:t>ne neighbor: income is estimated by the nearest neighbor</a:t>
            </a:r>
          </a:p>
          <a:p>
            <a:r>
              <a:rPr lang="en-US" dirty="0" smtClean="0"/>
              <a:t>Two neighbors: income is estimated as the average of the two nearest neighbors</a:t>
            </a:r>
          </a:p>
          <a:p>
            <a:r>
              <a:rPr lang="en-US" dirty="0" smtClean="0"/>
              <a:t>Regression is better than average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 income by regression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7200" y="6489700"/>
            <a:ext cx="5118100" cy="127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57200" y="2275160"/>
            <a:ext cx="0" cy="422724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389120" y="2733542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41930" y="3500256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43860" y="3272528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635" y="4553753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99820" y="6113697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33140" y="2858504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24051" y="5384210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41930" y="3499229"/>
            <a:ext cx="182880" cy="1828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4673" y="1813495"/>
            <a:ext cx="1428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Income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4318000" y="5931473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Education</a:t>
            </a:r>
            <a:endParaRPr lang="en-US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716530" y="2275160"/>
            <a:ext cx="0" cy="422724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57200" y="3586587"/>
            <a:ext cx="2381249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829561" y="3380503"/>
            <a:ext cx="182880" cy="1828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42663" y="3455408"/>
            <a:ext cx="2482147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9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4241801"/>
            <a:ext cx="7408333" cy="1884362"/>
          </a:xfrm>
        </p:spPr>
        <p:txBody>
          <a:bodyPr/>
          <a:lstStyle/>
          <a:p>
            <a:r>
              <a:rPr lang="en-US" dirty="0" smtClean="0"/>
              <a:t>Vote: n=2 for education and income</a:t>
            </a:r>
          </a:p>
          <a:p>
            <a:r>
              <a:rPr lang="en-US" dirty="0" smtClean="0"/>
              <a:t>Predict income by education: n=2 for education and income</a:t>
            </a:r>
          </a:p>
          <a:p>
            <a:r>
              <a:rPr lang="en-US" dirty="0" smtClean="0"/>
              <a:t>Impute missing genotypes: n is number of markers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Euclidean distance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603500"/>
            <a:ext cx="70739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"impute" R package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7500" y="1994238"/>
            <a:ext cx="474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("impute")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## try http:// if https:// URLs are not supported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"https://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bioconductor.org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biocLite.R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biocLite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"impute"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impute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7500" y="36107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#Impute and calculate correlation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XI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StochasticImpute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X.knn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impute.knn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as.matrix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)), k=10)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accuracy.r.si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X.raw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index.m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XI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index.m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accuracy.r.knn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X.raw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index.m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 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X.knn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data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)[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index.m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accuracy.r.si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accuracy.r.knn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5346700"/>
            <a:ext cx="1917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8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BEAGLE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52122" y="2319130"/>
            <a:ext cx="4591878" cy="3992563"/>
          </a:xfrm>
        </p:spPr>
        <p:txBody>
          <a:bodyPr/>
          <a:lstStyle/>
          <a:p>
            <a:r>
              <a:rPr lang="en-US" dirty="0" smtClean="0"/>
              <a:t>Java package</a:t>
            </a:r>
          </a:p>
          <a:p>
            <a:r>
              <a:rPr lang="en-US" dirty="0" smtClean="0"/>
              <a:t>JDK required</a:t>
            </a:r>
            <a:endParaRPr lang="en-US" dirty="0"/>
          </a:p>
          <a:p>
            <a:r>
              <a:rPr lang="en-US" dirty="0" smtClean="0"/>
              <a:t>First release: 2006 </a:t>
            </a:r>
          </a:p>
          <a:p>
            <a:r>
              <a:rPr lang="en-US" dirty="0" smtClean="0"/>
              <a:t>Current version: 4.1</a:t>
            </a:r>
          </a:p>
          <a:p>
            <a:r>
              <a:rPr lang="en-US" dirty="0" smtClean="0"/>
              <a:t>Version used in class: 3.3.2</a:t>
            </a:r>
          </a:p>
          <a:p>
            <a:r>
              <a:rPr lang="en-US" dirty="0" smtClean="0"/>
              <a:t>Multiple papers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t="936" r="55094" b="57035"/>
          <a:stretch/>
        </p:blipFill>
        <p:spPr>
          <a:xfrm>
            <a:off x="457200" y="615599"/>
            <a:ext cx="1908313" cy="23058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8782" y="3038480"/>
            <a:ext cx="4088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Brian </a:t>
            </a:r>
            <a:r>
              <a:rPr lang="en-US" b="1" dirty="0" smtClean="0"/>
              <a:t>Browning</a:t>
            </a:r>
          </a:p>
          <a:p>
            <a:r>
              <a:rPr lang="en-US" dirty="0" smtClean="0">
                <a:solidFill>
                  <a:prstClr val="black"/>
                </a:solidFill>
                <a:latin typeface="ArialMT" charset="0"/>
              </a:rPr>
              <a:t>University </a:t>
            </a:r>
            <a:r>
              <a:rPr lang="en-US" dirty="0">
                <a:solidFill>
                  <a:prstClr val="black"/>
                </a:solidFill>
                <a:latin typeface="ArialMT" charset="0"/>
              </a:rPr>
              <a:t>of Washington</a:t>
            </a:r>
          </a:p>
          <a:p>
            <a:r>
              <a:rPr lang="en-US" dirty="0">
                <a:solidFill>
                  <a:prstClr val="black"/>
                </a:solidFill>
                <a:latin typeface="ArialMT" charset="0"/>
              </a:rPr>
              <a:t>Department of Medicine, Division of Medical Genetics</a:t>
            </a:r>
          </a:p>
          <a:p>
            <a:r>
              <a:rPr lang="en-US" dirty="0">
                <a:solidFill>
                  <a:prstClr val="black"/>
                </a:solidFill>
                <a:latin typeface="ArialMT" charset="0"/>
              </a:rPr>
              <a:t>Health Sciences Building, K-253</a:t>
            </a:r>
          </a:p>
          <a:p>
            <a:r>
              <a:rPr lang="en-US" dirty="0">
                <a:solidFill>
                  <a:prstClr val="black"/>
                </a:solidFill>
                <a:latin typeface="ArialMT" charset="0"/>
              </a:rPr>
              <a:t>Box 357720</a:t>
            </a:r>
          </a:p>
          <a:p>
            <a:r>
              <a:rPr lang="en-US" dirty="0">
                <a:solidFill>
                  <a:prstClr val="black"/>
                </a:solidFill>
                <a:latin typeface="ArialMT" charset="0"/>
              </a:rPr>
              <a:t>Seattle, WA 98195-7720</a:t>
            </a:r>
          </a:p>
          <a:p>
            <a:r>
              <a:rPr lang="is-IS" dirty="0">
                <a:solidFill>
                  <a:prstClr val="black"/>
                </a:solidFill>
                <a:latin typeface="ArialMT" charset="0"/>
              </a:rPr>
              <a:t>Phone: (206) 685-8482</a:t>
            </a:r>
          </a:p>
          <a:p>
            <a:r>
              <a:rPr lang="is-IS" dirty="0">
                <a:solidFill>
                  <a:prstClr val="black"/>
                </a:solidFill>
                <a:latin typeface="ArialMT" charset="0"/>
              </a:rPr>
              <a:t>Fax: (206) 543-3050 </a:t>
            </a:r>
          </a:p>
          <a:p>
            <a:r>
              <a:rPr lang="en-US" dirty="0">
                <a:solidFill>
                  <a:prstClr val="black"/>
                </a:solidFill>
                <a:latin typeface="ArialMT" charset="0"/>
              </a:rPr>
              <a:t>E-mail: </a:t>
            </a:r>
            <a:r>
              <a:rPr lang="en-US" dirty="0">
                <a:solidFill>
                  <a:srgbClr val="0000FF"/>
                </a:solidFill>
                <a:latin typeface="ArialMT" charset="0"/>
                <a:hlinkClick r:id="rId3"/>
              </a:rPr>
              <a:t>browning@uw.edu</a:t>
            </a:r>
            <a:r>
              <a:rPr lang="en-US" dirty="0">
                <a:solidFill>
                  <a:prstClr val="black"/>
                </a:solidFill>
                <a:latin typeface="ArialMT" charset="0"/>
                <a:hlinkClick r:id="rId3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55306" y="6311693"/>
            <a:ext cx="5983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faculty.washington.edu</a:t>
            </a:r>
            <a:r>
              <a:rPr lang="en-US" dirty="0"/>
              <a:t>/browning/beagle/b3.html</a:t>
            </a:r>
          </a:p>
        </p:txBody>
      </p:sp>
    </p:spTree>
    <p:extLst>
      <p:ext uri="{BB962C8B-B14F-4D97-AF65-F5344CB8AC3E}">
        <p14:creationId xmlns:p14="http://schemas.microsoft.com/office/powerpoint/2010/main" val="104891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Homework2 posted, due Feb 17, Wednesday, 3:10PM</a:t>
            </a:r>
          </a:p>
          <a:p>
            <a:r>
              <a:rPr lang="en-US" dirty="0"/>
              <a:t>M</a:t>
            </a:r>
            <a:r>
              <a:rPr lang="en-US" dirty="0" smtClean="0"/>
              <a:t>idterm exam: February </a:t>
            </a:r>
            <a:r>
              <a:rPr lang="en-US" dirty="0"/>
              <a:t>26, Friday, 50 minutes (</a:t>
            </a:r>
            <a:r>
              <a:rPr lang="en-US" dirty="0" smtClean="0"/>
              <a:t>3:35-4:25PM), 25 </a:t>
            </a:r>
            <a:r>
              <a:rPr lang="en-US" dirty="0"/>
              <a:t>questions. 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inal exam:  May </a:t>
            </a:r>
            <a:r>
              <a:rPr lang="en-US" dirty="0"/>
              <a:t>3, 120 minutes (3:10-5:10PM) for 50 questions.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file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" b="1795"/>
          <a:stretch/>
        </p:blipFill>
        <p:spPr>
          <a:xfrm>
            <a:off x="1739900" y="2600696"/>
            <a:ext cx="5194300" cy="28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Output file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1426" y="1795672"/>
            <a:ext cx="86735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E3E3E"/>
                </a:solidFill>
                <a:latin typeface="Candara" charset="0"/>
              </a:rPr>
              <a:t>#Convert to BEAGLE input format</a:t>
            </a:r>
          </a:p>
          <a:p>
            <a:r>
              <a:rPr lang="de-DE" sz="2000" dirty="0">
                <a:solidFill>
                  <a:srgbClr val="000000"/>
                </a:solidFill>
                <a:latin typeface="Candara" charset="0"/>
              </a:rPr>
              <a:t>index0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de-DE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de-DE" sz="2000" dirty="0">
                <a:solidFill>
                  <a:srgbClr val="0B4213"/>
                </a:solidFill>
                <a:latin typeface="Candara" charset="0"/>
              </a:rPr>
              <a:t>0</a:t>
            </a:r>
          </a:p>
          <a:p>
            <a:r>
              <a:rPr lang="de-DE" sz="2000" dirty="0">
                <a:solidFill>
                  <a:srgbClr val="000000"/>
                </a:solidFill>
                <a:latin typeface="Candara" charset="0"/>
              </a:rPr>
              <a:t>index1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de-DE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de-DE" sz="2000" dirty="0">
                <a:solidFill>
                  <a:srgbClr val="0B4213"/>
                </a:solidFill>
                <a:latin typeface="Candara" charset="0"/>
              </a:rPr>
              <a:t>1</a:t>
            </a:r>
          </a:p>
          <a:p>
            <a:r>
              <a:rPr lang="de-DE" sz="2000" dirty="0">
                <a:solidFill>
                  <a:srgbClr val="000000"/>
                </a:solidFill>
                <a:latin typeface="Candara" charset="0"/>
              </a:rPr>
              <a:t>index2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de-DE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de-DE" sz="2000" dirty="0">
                <a:solidFill>
                  <a:srgbClr val="0B4213"/>
                </a:solidFill>
                <a:latin typeface="Candara" charset="0"/>
              </a:rPr>
              <a:t>2</a:t>
            </a:r>
          </a:p>
          <a:p>
            <a:r>
              <a:rPr lang="de-DE" sz="2000" dirty="0" err="1">
                <a:solidFill>
                  <a:srgbClr val="000000"/>
                </a:solidFill>
                <a:latin typeface="Candara" charset="0"/>
              </a:rPr>
              <a:t>indexna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de-DE" sz="2000" dirty="0" err="1">
                <a:solidFill>
                  <a:srgbClr val="060087"/>
                </a:solidFill>
                <a:latin typeface="Candara" charset="0"/>
              </a:rPr>
              <a:t>is.na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e-DE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sz="2000" dirty="0">
                <a:solidFill>
                  <a:srgbClr val="000000"/>
                </a:solidFill>
                <a:latin typeface="Candara" charset="0"/>
              </a:rPr>
              <a:t>X2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sz="2000" dirty="0">
                <a:solidFill>
                  <a:srgbClr val="000000"/>
                </a:solidFill>
                <a:latin typeface="Candara" charset="0"/>
              </a:rPr>
              <a:t>X</a:t>
            </a:r>
            <a:endParaRPr lang="is-IS" sz="20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X2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index0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]=</a:t>
            </a:r>
            <a:r>
              <a:rPr lang="en-US" sz="2000" dirty="0">
                <a:solidFill>
                  <a:srgbClr val="9E0003"/>
                </a:solidFill>
                <a:latin typeface="Candara" charset="0"/>
              </a:rPr>
              <a:t>"A\</a:t>
            </a:r>
            <a:r>
              <a:rPr lang="en-US" sz="2000" dirty="0" err="1">
                <a:solidFill>
                  <a:srgbClr val="9E0003"/>
                </a:solidFill>
                <a:latin typeface="Candara" charset="0"/>
              </a:rPr>
              <a:t>tA</a:t>
            </a:r>
            <a:r>
              <a:rPr lang="en-US" sz="2000" dirty="0">
                <a:solidFill>
                  <a:srgbClr val="9E0003"/>
                </a:solidFill>
                <a:latin typeface="Candara" charset="0"/>
              </a:rPr>
              <a:t>"</a:t>
            </a:r>
          </a:p>
          <a:p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X2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index1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]=</a:t>
            </a:r>
            <a:r>
              <a:rPr lang="en-US" sz="2000" dirty="0">
                <a:solidFill>
                  <a:srgbClr val="9E0003"/>
                </a:solidFill>
                <a:latin typeface="Candara" charset="0"/>
              </a:rPr>
              <a:t>"A\</a:t>
            </a:r>
            <a:r>
              <a:rPr lang="en-US" sz="2000" dirty="0" err="1">
                <a:solidFill>
                  <a:srgbClr val="9E0003"/>
                </a:solidFill>
                <a:latin typeface="Candara" charset="0"/>
              </a:rPr>
              <a:t>tB</a:t>
            </a:r>
            <a:r>
              <a:rPr lang="en-US" sz="2000" dirty="0">
                <a:solidFill>
                  <a:srgbClr val="9E0003"/>
                </a:solidFill>
                <a:latin typeface="Candara" charset="0"/>
              </a:rPr>
              <a:t>"</a:t>
            </a:r>
          </a:p>
          <a:p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X2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index2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]=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B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\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tB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</a:t>
            </a:r>
          </a:p>
          <a:p>
            <a:r>
              <a:rPr lang="es-ES_tradnl" sz="2000" dirty="0">
                <a:solidFill>
                  <a:srgbClr val="000000"/>
                </a:solidFill>
                <a:latin typeface="Candara" charset="0"/>
              </a:rPr>
              <a:t>X2</a:t>
            </a:r>
            <a:r>
              <a:rPr lang="es-ES_tradnl" sz="20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s-ES_tradnl" sz="2000" dirty="0" err="1">
                <a:solidFill>
                  <a:srgbClr val="000000"/>
                </a:solidFill>
                <a:latin typeface="Candara" charset="0"/>
              </a:rPr>
              <a:t>indexna</a:t>
            </a:r>
            <a:r>
              <a:rPr lang="es-ES_tradnl" sz="2000" dirty="0">
                <a:solidFill>
                  <a:srgbClr val="060087"/>
                </a:solidFill>
                <a:latin typeface="Candara" charset="0"/>
              </a:rPr>
              <a:t>]=</a:t>
            </a:r>
            <a:r>
              <a:rPr lang="es-ES_tradnl" sz="2000" dirty="0">
                <a:solidFill>
                  <a:srgbClr val="9E0003"/>
                </a:solidFill>
                <a:latin typeface="Candara" charset="0"/>
              </a:rPr>
              <a:t>"?\t?"</a:t>
            </a:r>
          </a:p>
          <a:p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myGD2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2000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"M</a:t>
            </a:r>
            <a:r>
              <a:rPr lang="pt-BR" sz="2000" dirty="0" smtClean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sz="2000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sz="2000" dirty="0" err="1" smtClean="0">
                <a:solidFill>
                  <a:srgbClr val="060087"/>
                </a:solidFill>
                <a:latin typeface="Candara" charset="0"/>
              </a:rPr>
              <a:t>my</a:t>
            </a:r>
            <a:r>
              <a:rPr lang="pt-BR" sz="2000" dirty="0" err="1" smtClean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20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X2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pt-BR" sz="2000" dirty="0" err="1">
                <a:solidFill>
                  <a:srgbClr val="060087"/>
                </a:solidFill>
                <a:latin typeface="Candara" charset="0"/>
              </a:rPr>
              <a:t>setwd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"/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Users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/Zhiwu/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Dropbox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/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Current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/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ZZLab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/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WSUCourse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/CROPS545/Demo"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)</a:t>
            </a:r>
            <a:endParaRPr lang="pt-BR" sz="2000" dirty="0">
              <a:solidFill>
                <a:srgbClr val="9E0003"/>
              </a:solidFill>
              <a:latin typeface="Candara" charset="0"/>
            </a:endParaRPr>
          </a:p>
          <a:p>
            <a:r>
              <a:rPr lang="pt-BR" sz="2000" dirty="0" err="1">
                <a:solidFill>
                  <a:srgbClr val="060087"/>
                </a:solidFill>
                <a:latin typeface="Candara" charset="0"/>
              </a:rPr>
              <a:t>write.table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myGD2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"test.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bgl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sz="2000" dirty="0" err="1">
                <a:solidFill>
                  <a:srgbClr val="000000"/>
                </a:solidFill>
                <a:latin typeface="Candara" charset="0"/>
              </a:rPr>
              <a:t>quote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2000" dirty="0" err="1">
                <a:solidFill>
                  <a:srgbClr val="B5760C"/>
                </a:solidFill>
                <a:latin typeface="Candara" charset="0"/>
              </a:rPr>
              <a:t>F</a:t>
            </a:r>
            <a:r>
              <a:rPr lang="pt-BR" sz="20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sz="2000" dirty="0" err="1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"\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t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sz="2000" dirty="0" err="1">
                <a:solidFill>
                  <a:srgbClr val="000000"/>
                </a:solidFill>
                <a:latin typeface="Candara" charset="0"/>
              </a:rPr>
              <a:t>col.name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2000" dirty="0" err="1">
                <a:solidFill>
                  <a:srgbClr val="B5760C"/>
                </a:solidFill>
                <a:latin typeface="Candara" charset="0"/>
              </a:rPr>
              <a:t>F</a:t>
            </a:r>
            <a:r>
              <a:rPr lang="pt-BR" sz="20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sz="2000" dirty="0" err="1">
                <a:solidFill>
                  <a:srgbClr val="000000"/>
                </a:solidFill>
                <a:latin typeface="Candara" charset="0"/>
              </a:rPr>
              <a:t>row.name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2000" dirty="0" err="1">
                <a:solidFill>
                  <a:srgbClr val="B5760C"/>
                </a:solidFill>
                <a:latin typeface="Candara" charset="0"/>
              </a:rPr>
              <a:t>F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16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061646"/>
          </a:xfrm>
        </p:spPr>
        <p:txBody>
          <a:bodyPr/>
          <a:lstStyle/>
          <a:p>
            <a:r>
              <a:rPr lang="en-US" dirty="0" smtClean="0"/>
              <a:t>Command line</a:t>
            </a:r>
          </a:p>
          <a:p>
            <a:r>
              <a:rPr lang="en-US" dirty="0" smtClean="0"/>
              <a:t>From 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BEAGLE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8747" y="3737113"/>
            <a:ext cx="8050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#Impute with BEAGLE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system("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java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-Xmx12g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-jar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/Users/Zhiwu/Dropbox/Current/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ZZLab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WSUCourse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/CROPS545/Demo/Beagle/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beagle.jar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unphased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=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test.bgl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missing=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out=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test1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" )</a:t>
            </a:r>
          </a:p>
        </p:txBody>
      </p:sp>
    </p:spTree>
    <p:extLst>
      <p:ext uri="{BB962C8B-B14F-4D97-AF65-F5344CB8AC3E}">
        <p14:creationId xmlns:p14="http://schemas.microsoft.com/office/powerpoint/2010/main" val="176288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Output of BEAGLE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2578100"/>
            <a:ext cx="5207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Format conversion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1426" y="1795672"/>
            <a:ext cx="86735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#Convert output format</a:t>
            </a:r>
          </a:p>
          <a:p>
            <a:r>
              <a:rPr lang="en-US" sz="2000" dirty="0" err="1"/>
              <a:t>genotype.full</a:t>
            </a:r>
            <a:r>
              <a:rPr lang="en-US" sz="2000" dirty="0"/>
              <a:t> &lt;- </a:t>
            </a:r>
            <a:r>
              <a:rPr lang="en-US" sz="2000" dirty="0" err="1"/>
              <a:t>read.delim</a:t>
            </a:r>
            <a:r>
              <a:rPr lang="en-US" sz="2000" dirty="0"/>
              <a:t>("test1.test.bgl.phased.gz",sep=" ",head=T)</a:t>
            </a:r>
          </a:p>
          <a:p>
            <a:r>
              <a:rPr lang="en-US" sz="2000" dirty="0" err="1"/>
              <a:t>genotype.c</a:t>
            </a:r>
            <a:r>
              <a:rPr lang="en-US" sz="2000" dirty="0"/>
              <a:t>=</a:t>
            </a:r>
            <a:r>
              <a:rPr lang="en-US" sz="2000" dirty="0" err="1"/>
              <a:t>as.matrix</a:t>
            </a:r>
            <a:r>
              <a:rPr lang="en-US" sz="2000" dirty="0"/>
              <a:t>(</a:t>
            </a:r>
            <a:r>
              <a:rPr lang="en-US" sz="2000" dirty="0" err="1"/>
              <a:t>genotype.full</a:t>
            </a:r>
            <a:r>
              <a:rPr lang="en-US" sz="2000" dirty="0"/>
              <a:t>[,-(1:2)])</a:t>
            </a:r>
          </a:p>
          <a:p>
            <a:r>
              <a:rPr lang="en-US" sz="2000" dirty="0" err="1"/>
              <a:t>index.A</a:t>
            </a:r>
            <a:r>
              <a:rPr lang="en-US" sz="2000" dirty="0"/>
              <a:t>=</a:t>
            </a:r>
            <a:r>
              <a:rPr lang="en-US" sz="2000" dirty="0" err="1"/>
              <a:t>genotype.c</a:t>
            </a:r>
            <a:r>
              <a:rPr lang="en-US" sz="2000" dirty="0"/>
              <a:t>=="A"</a:t>
            </a:r>
          </a:p>
          <a:p>
            <a:r>
              <a:rPr lang="en-US" sz="2000" dirty="0" err="1"/>
              <a:t>index.B</a:t>
            </a:r>
            <a:r>
              <a:rPr lang="en-US" sz="2000" dirty="0"/>
              <a:t>=</a:t>
            </a:r>
            <a:r>
              <a:rPr lang="en-US" sz="2000" dirty="0" err="1"/>
              <a:t>genotype.c</a:t>
            </a:r>
            <a:r>
              <a:rPr lang="en-US" sz="2000" dirty="0"/>
              <a:t>=="B"</a:t>
            </a:r>
          </a:p>
          <a:p>
            <a:r>
              <a:rPr lang="en-US" sz="2000" dirty="0"/>
              <a:t>nr=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genotype.c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nc</a:t>
            </a:r>
            <a:r>
              <a:rPr lang="en-US" sz="2000" dirty="0"/>
              <a:t>=</a:t>
            </a:r>
            <a:r>
              <a:rPr lang="en-US" sz="2000" dirty="0" err="1"/>
              <a:t>ncol</a:t>
            </a:r>
            <a:r>
              <a:rPr lang="en-US" sz="2000" dirty="0"/>
              <a:t>(</a:t>
            </a:r>
            <a:r>
              <a:rPr lang="en-US" sz="2000" dirty="0" err="1"/>
              <a:t>genotype.c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genotype.n</a:t>
            </a:r>
            <a:r>
              <a:rPr lang="en-US" sz="2000" dirty="0"/>
              <a:t>=matrix(0,nr,nc)</a:t>
            </a:r>
          </a:p>
          <a:p>
            <a:r>
              <a:rPr lang="en-US" sz="2000" dirty="0" err="1"/>
              <a:t>genotype.n</a:t>
            </a:r>
            <a:r>
              <a:rPr lang="en-US" sz="2000" dirty="0"/>
              <a:t>[</a:t>
            </a:r>
            <a:r>
              <a:rPr lang="en-US" sz="2000" dirty="0" err="1"/>
              <a:t>index.A</a:t>
            </a:r>
            <a:r>
              <a:rPr lang="en-US" sz="2000" dirty="0"/>
              <a:t>]=0</a:t>
            </a:r>
          </a:p>
          <a:p>
            <a:r>
              <a:rPr lang="en-US" sz="2000" dirty="0" err="1"/>
              <a:t>genotype.n</a:t>
            </a:r>
            <a:r>
              <a:rPr lang="en-US" sz="2000" dirty="0"/>
              <a:t>[</a:t>
            </a:r>
            <a:r>
              <a:rPr lang="en-US" sz="2000" dirty="0" err="1"/>
              <a:t>index.B</a:t>
            </a:r>
            <a:r>
              <a:rPr lang="en-US" sz="2000" dirty="0"/>
              <a:t>]=1</a:t>
            </a:r>
          </a:p>
          <a:p>
            <a:r>
              <a:rPr lang="en-US" sz="2000" dirty="0"/>
              <a:t>n2=</a:t>
            </a:r>
            <a:r>
              <a:rPr lang="en-US" sz="2000" dirty="0" err="1"/>
              <a:t>ncol</a:t>
            </a:r>
            <a:r>
              <a:rPr lang="en-US" sz="2000" dirty="0"/>
              <a:t>(</a:t>
            </a:r>
            <a:r>
              <a:rPr lang="en-US" sz="2000" dirty="0" err="1"/>
              <a:t>genotype.n</a:t>
            </a:r>
            <a:r>
              <a:rPr lang="en-US" sz="2000" dirty="0"/>
              <a:t>)</a:t>
            </a:r>
          </a:p>
          <a:p>
            <a:r>
              <a:rPr lang="pt-BR" sz="2000" dirty="0" err="1"/>
              <a:t>odd</a:t>
            </a:r>
            <a:r>
              <a:rPr lang="pt-BR" sz="2000" dirty="0"/>
              <a:t>=</a:t>
            </a:r>
            <a:r>
              <a:rPr lang="pt-BR" sz="2000" dirty="0" err="1"/>
              <a:t>seq</a:t>
            </a:r>
            <a:r>
              <a:rPr lang="pt-BR" sz="2000" dirty="0"/>
              <a:t>(1,n2-1,2)</a:t>
            </a:r>
          </a:p>
          <a:p>
            <a:r>
              <a:rPr lang="pt-BR" sz="2000" dirty="0" err="1"/>
              <a:t>even</a:t>
            </a:r>
            <a:r>
              <a:rPr lang="pt-BR" sz="2000" dirty="0"/>
              <a:t>=</a:t>
            </a:r>
            <a:r>
              <a:rPr lang="pt-BR" sz="2000" dirty="0" err="1"/>
              <a:t>seq</a:t>
            </a:r>
            <a:r>
              <a:rPr lang="pt-BR" sz="2000" dirty="0"/>
              <a:t>(2,n2,2)</a:t>
            </a:r>
          </a:p>
          <a:p>
            <a:r>
              <a:rPr lang="pt-BR" sz="2000" dirty="0"/>
              <a:t>g0=</a:t>
            </a:r>
            <a:r>
              <a:rPr lang="pt-BR" sz="2000" dirty="0" err="1"/>
              <a:t>genotype.n</a:t>
            </a:r>
            <a:r>
              <a:rPr lang="pt-BR" sz="2000" dirty="0"/>
              <a:t>[,</a:t>
            </a:r>
            <a:r>
              <a:rPr lang="pt-BR" sz="2000" dirty="0" err="1"/>
              <a:t>odd</a:t>
            </a:r>
            <a:r>
              <a:rPr lang="pt-BR" sz="2000" dirty="0"/>
              <a:t>]</a:t>
            </a:r>
          </a:p>
          <a:p>
            <a:r>
              <a:rPr lang="pt-BR" sz="2000" dirty="0"/>
              <a:t>g1=</a:t>
            </a:r>
            <a:r>
              <a:rPr lang="pt-BR" sz="2000" dirty="0" err="1"/>
              <a:t>genotype.n</a:t>
            </a:r>
            <a:r>
              <a:rPr lang="pt-BR" sz="2000" dirty="0"/>
              <a:t>[,</a:t>
            </a:r>
            <a:r>
              <a:rPr lang="pt-BR" sz="2000" dirty="0" err="1"/>
              <a:t>even</a:t>
            </a:r>
            <a:r>
              <a:rPr lang="pt-BR" sz="2000" dirty="0"/>
              <a:t>]</a:t>
            </a:r>
          </a:p>
          <a:p>
            <a:r>
              <a:rPr lang="en-US" sz="2000" dirty="0" err="1" smtClean="0"/>
              <a:t>X.bgl</a:t>
            </a:r>
            <a:r>
              <a:rPr lang="en-US" sz="2000" dirty="0" smtClean="0"/>
              <a:t>=g0+g1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60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Accuracy of BEAGLE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1426" y="1795672"/>
            <a:ext cx="86735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#Impute and calculate correlation</a:t>
            </a:r>
          </a:p>
          <a:p>
            <a:r>
              <a:rPr lang="en-US" sz="2000" dirty="0" err="1"/>
              <a:t>accuracy.r</a:t>
            </a:r>
            <a:r>
              <a:rPr lang="en-US" sz="2000" dirty="0"/>
              <a:t>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X.raw</a:t>
            </a:r>
            <a:r>
              <a:rPr lang="en-US" sz="2000" dirty="0"/>
              <a:t>[</a:t>
            </a:r>
            <a:r>
              <a:rPr lang="en-US" sz="2000" dirty="0" err="1"/>
              <a:t>index.m</a:t>
            </a:r>
            <a:r>
              <a:rPr lang="en-US" sz="2000" dirty="0"/>
              <a:t>], </a:t>
            </a:r>
            <a:r>
              <a:rPr lang="en-US" sz="2000" dirty="0" err="1" smtClean="0"/>
              <a:t>X.bgl</a:t>
            </a:r>
            <a:r>
              <a:rPr lang="en-US" sz="2000" dirty="0" smtClean="0"/>
              <a:t>[</a:t>
            </a:r>
            <a:r>
              <a:rPr lang="en-US" sz="2000" dirty="0" err="1" smtClean="0"/>
              <a:t>index.m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index.match</a:t>
            </a:r>
            <a:r>
              <a:rPr lang="en-US" sz="2000" dirty="0"/>
              <a:t>=</a:t>
            </a:r>
            <a:r>
              <a:rPr lang="en-US" sz="2000" dirty="0" err="1"/>
              <a:t>X.raw</a:t>
            </a:r>
            <a:r>
              <a:rPr lang="en-US" sz="2000" dirty="0"/>
              <a:t>==</a:t>
            </a:r>
            <a:r>
              <a:rPr lang="en-US" sz="2000" dirty="0" err="1" smtClean="0"/>
              <a:t>X.bgl</a:t>
            </a:r>
            <a:endParaRPr lang="en-US" sz="2000" dirty="0"/>
          </a:p>
          <a:p>
            <a:r>
              <a:rPr lang="en-US" sz="2000" dirty="0" err="1"/>
              <a:t>index.mm</a:t>
            </a:r>
            <a:r>
              <a:rPr lang="en-US" sz="2000" dirty="0"/>
              <a:t>=</a:t>
            </a:r>
            <a:r>
              <a:rPr lang="en-US" sz="2000" dirty="0" err="1"/>
              <a:t>index.match&amp;index.m</a:t>
            </a:r>
            <a:endParaRPr lang="en-US" sz="2000" dirty="0"/>
          </a:p>
          <a:p>
            <a:r>
              <a:rPr lang="en-US" sz="2000" dirty="0" err="1"/>
              <a:t>accuracy.m</a:t>
            </a:r>
            <a:r>
              <a:rPr lang="en-US" sz="2000" dirty="0"/>
              <a:t>=length(X[</a:t>
            </a:r>
            <a:r>
              <a:rPr lang="en-US" sz="2000" dirty="0" err="1"/>
              <a:t>index.mm</a:t>
            </a:r>
            <a:r>
              <a:rPr lang="en-US" sz="2000" dirty="0"/>
              <a:t>])/length(X[</a:t>
            </a:r>
            <a:r>
              <a:rPr lang="en-US" sz="2000" dirty="0" err="1"/>
              <a:t>index.m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accuracy.r</a:t>
            </a:r>
            <a:endParaRPr lang="en-US" sz="2000" dirty="0"/>
          </a:p>
          <a:p>
            <a:r>
              <a:rPr lang="en-US" sz="2000" dirty="0" err="1"/>
              <a:t>accuracy.m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52" y="4828761"/>
            <a:ext cx="1638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6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imputation</a:t>
            </a:r>
          </a:p>
          <a:p>
            <a:r>
              <a:rPr lang="en-US" dirty="0" smtClean="0"/>
              <a:t>How to impute</a:t>
            </a:r>
          </a:p>
          <a:p>
            <a:r>
              <a:rPr lang="en-US" dirty="0" smtClean="0"/>
              <a:t>Stochastic imputation</a:t>
            </a:r>
          </a:p>
          <a:p>
            <a:r>
              <a:rPr lang="en-US" dirty="0" smtClean="0"/>
              <a:t>KNN</a:t>
            </a:r>
          </a:p>
          <a:p>
            <a:r>
              <a:rPr lang="en-US" dirty="0" smtClean="0"/>
              <a:t>BEAGLE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imputation</a:t>
            </a:r>
          </a:p>
          <a:p>
            <a:r>
              <a:rPr lang="en-US" dirty="0" smtClean="0"/>
              <a:t>How to impute</a:t>
            </a:r>
          </a:p>
          <a:p>
            <a:r>
              <a:rPr lang="en-US" dirty="0" smtClean="0"/>
              <a:t>Stochastic imputation</a:t>
            </a:r>
          </a:p>
          <a:p>
            <a:r>
              <a:rPr lang="en-US" dirty="0" smtClean="0"/>
              <a:t>KNN</a:t>
            </a:r>
          </a:p>
          <a:p>
            <a:r>
              <a:rPr lang="en-US" dirty="0" smtClean="0"/>
              <a:t>BEAGLE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analyses do not allow missing data</a:t>
            </a:r>
          </a:p>
          <a:p>
            <a:r>
              <a:rPr lang="en-US" dirty="0" smtClean="0"/>
              <a:t>Increase marker density</a:t>
            </a:r>
          </a:p>
          <a:p>
            <a:r>
              <a:rPr lang="en-US" dirty="0" smtClean="0"/>
              <a:t>Meta analyses for multiple studies</a:t>
            </a:r>
          </a:p>
          <a:p>
            <a:r>
              <a:rPr lang="en-US" dirty="0" smtClean="0"/>
              <a:t>Improve GWAS and GS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4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22173"/>
            <a:ext cx="3893897" cy="24323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Coverage: 1X</a:t>
            </a:r>
          </a:p>
          <a:p>
            <a:r>
              <a:rPr lang="en-US" dirty="0"/>
              <a:t>M</a:t>
            </a:r>
            <a:r>
              <a:rPr lang="en-US" dirty="0" smtClean="0"/>
              <a:t>issing rate: 38</a:t>
            </a:r>
          </a:p>
          <a:p>
            <a:r>
              <a:rPr lang="en-US" dirty="0" smtClean="0"/>
              <a:t>Imputed by KNN</a:t>
            </a:r>
          </a:p>
          <a:p>
            <a:r>
              <a:rPr lang="en-US" dirty="0" smtClean="0"/>
              <a:t>Filling rate: 97%</a:t>
            </a:r>
          </a:p>
          <a:p>
            <a:r>
              <a:rPr lang="en-US" dirty="0" smtClean="0"/>
              <a:t>Accuracy: 98%</a:t>
            </a:r>
          </a:p>
          <a:p>
            <a:r>
              <a:rPr lang="en-US" dirty="0" smtClean="0"/>
              <a:t>3M SNPs remain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503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Imputation improve density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25" y="2166730"/>
            <a:ext cx="4987636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7165" y="5083073"/>
            <a:ext cx="386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Huang et al. 2010, Nature 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 of meta analysis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871728"/>
            <a:ext cx="6929686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44372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Fig. 5. Missing rate of SNPs. There were 21,455 SNPs on Illumina array that was used to derive the predictive formula. Aboutw40% of these SNPs were not present on the </a:t>
            </a:r>
            <a:r>
              <a:rPr lang="en-US" sz="1600" dirty="0" err="1" smtClean="0"/>
              <a:t>Affymetrix</a:t>
            </a:r>
            <a:r>
              <a:rPr lang="en-US" sz="1600" dirty="0" smtClean="0"/>
              <a:t> array </a:t>
            </a:r>
            <a:r>
              <a:rPr lang="en-US" sz="1600" dirty="0"/>
              <a:t>that was used to genotype the dogs for independent validation (including the first and the third most influential SNPs on the Illumina array). The cumulative missing rates </a:t>
            </a:r>
            <a:r>
              <a:rPr lang="en-US" sz="1600" dirty="0" smtClean="0"/>
              <a:t>of SNPs </a:t>
            </a:r>
            <a:r>
              <a:rPr lang="en-US" sz="1600" dirty="0"/>
              <a:t>are plotted against their order (descending log scale) based on their scaling factor.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3100" y="1478125"/>
            <a:ext cx="32385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 smtClean="0"/>
              <a:t>Guo</a:t>
            </a:r>
            <a:r>
              <a:rPr lang="en-US" dirty="0" smtClean="0"/>
              <a:t> et. al. Osteoarthritis </a:t>
            </a:r>
            <a:r>
              <a:rPr lang="en-US" dirty="0"/>
              <a:t>Cartilage. </a:t>
            </a:r>
            <a:r>
              <a:rPr lang="en-US" dirty="0" smtClean="0"/>
              <a:t>2011, </a:t>
            </a:r>
            <a:r>
              <a:rPr lang="en-US" dirty="0"/>
              <a:t>19(4): </a:t>
            </a:r>
            <a:r>
              <a:rPr lang="en-US" dirty="0" smtClean="0"/>
              <a:t>420–429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5" y="1252728"/>
            <a:ext cx="7843410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Boost statistical power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7506" y="1068062"/>
            <a:ext cx="580649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 smtClean="0"/>
              <a:t>Marchini</a:t>
            </a:r>
            <a:r>
              <a:rPr lang="en-US" dirty="0" smtClean="0"/>
              <a:t> et. al. </a:t>
            </a:r>
            <a:r>
              <a:rPr lang="nb-NO" dirty="0"/>
              <a:t>Nat Rev Genet. 2010 Jul;11(7):499-511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with mean</a:t>
            </a:r>
          </a:p>
          <a:p>
            <a:r>
              <a:rPr lang="en-US" dirty="0" smtClean="0"/>
              <a:t>By major allele</a:t>
            </a:r>
          </a:p>
          <a:p>
            <a:r>
              <a:rPr lang="en-US" dirty="0" smtClean="0"/>
              <a:t>Stochastic imputation with allele frequency </a:t>
            </a:r>
          </a:p>
          <a:p>
            <a:r>
              <a:rPr lang="en-US" dirty="0" smtClean="0"/>
              <a:t>KNN</a:t>
            </a:r>
          </a:p>
          <a:p>
            <a:r>
              <a:rPr lang="en-US" dirty="0" smtClean="0"/>
              <a:t>Haplotype</a:t>
            </a:r>
          </a:p>
          <a:p>
            <a:r>
              <a:rPr lang="en-US" dirty="0" smtClean="0"/>
              <a:t>Much more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0234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case of inbred with alleles A or B, the frequency of A is f(A). If x has uniform distribution U(0,1), then missing allele N can be imputed as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Stochastic imputation with allele frequency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539456"/>
              </p:ext>
            </p:extLst>
          </p:nvPr>
        </p:nvGraphicFramePr>
        <p:xfrm>
          <a:off x="871538" y="4016375"/>
          <a:ext cx="78152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Document" r:id="rId4" imgW="5486400" imgH="342900" progId="Word.Document.12">
                  <p:embed/>
                </p:oleObj>
              </mc:Choice>
              <mc:Fallback>
                <p:oleObj name="Document" r:id="rId4" imgW="54864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1538" y="4016375"/>
                        <a:ext cx="7815262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2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2226</TotalTime>
  <Words>886</Words>
  <Application>Microsoft Macintosh PowerPoint</Application>
  <PresentationFormat>On-screen Show (4:3)</PresentationFormat>
  <Paragraphs>226</Paragraphs>
  <Slides>26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ArialMT</vt:lpstr>
      <vt:lpstr>Calibri</vt:lpstr>
      <vt:lpstr>Candara</vt:lpstr>
      <vt:lpstr>Monaco</vt:lpstr>
      <vt:lpstr>Symbol</vt:lpstr>
      <vt:lpstr>Arial</vt:lpstr>
      <vt:lpstr>Waveform</vt:lpstr>
      <vt:lpstr>Document</vt:lpstr>
      <vt:lpstr>Statistical Genomics</vt:lpstr>
      <vt:lpstr>Administration</vt:lpstr>
      <vt:lpstr>Outline</vt:lpstr>
      <vt:lpstr>Why imputation</vt:lpstr>
      <vt:lpstr>Imputation improve density</vt:lpstr>
      <vt:lpstr>Example of meta analysis</vt:lpstr>
      <vt:lpstr>Boost statistical power</vt:lpstr>
      <vt:lpstr>How to impute</vt:lpstr>
      <vt:lpstr>Stochastic imputation with allele frequency </vt:lpstr>
      <vt:lpstr>Data and uniform distribution</vt:lpstr>
      <vt:lpstr>Missing value simulation</vt:lpstr>
      <vt:lpstr>Missing value imputation</vt:lpstr>
      <vt:lpstr>Two types of imputation accuracy</vt:lpstr>
      <vt:lpstr>Replication</vt:lpstr>
      <vt:lpstr>K Nearest Neighbors: vote</vt:lpstr>
      <vt:lpstr>Predict income by regression</vt:lpstr>
      <vt:lpstr>Euclidean distance</vt:lpstr>
      <vt:lpstr>"impute" R package</vt:lpstr>
      <vt:lpstr>BEAGLE</vt:lpstr>
      <vt:lpstr>Input file</vt:lpstr>
      <vt:lpstr>Output file</vt:lpstr>
      <vt:lpstr>Run BEAGLE</vt:lpstr>
      <vt:lpstr>Output of BEAGLE</vt:lpstr>
      <vt:lpstr>Format conversion</vt:lpstr>
      <vt:lpstr>Accuracy of BEAGLE</vt:lpstr>
      <vt:lpstr>Highlight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175</cp:revision>
  <dcterms:created xsi:type="dcterms:W3CDTF">2013-08-24T13:03:35Z</dcterms:created>
  <dcterms:modified xsi:type="dcterms:W3CDTF">2016-05-22T04:59:08Z</dcterms:modified>
</cp:coreProperties>
</file>