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8"/>
  </p:notesMasterIdLst>
  <p:sldIdLst>
    <p:sldId id="378" r:id="rId2"/>
    <p:sldId id="379" r:id="rId3"/>
    <p:sldId id="387" r:id="rId4"/>
    <p:sldId id="380" r:id="rId5"/>
    <p:sldId id="395" r:id="rId6"/>
    <p:sldId id="385" r:id="rId7"/>
    <p:sldId id="382" r:id="rId8"/>
    <p:sldId id="396" r:id="rId9"/>
    <p:sldId id="383" r:id="rId10"/>
    <p:sldId id="397" r:id="rId11"/>
    <p:sldId id="337" r:id="rId12"/>
    <p:sldId id="338" r:id="rId13"/>
    <p:sldId id="339" r:id="rId14"/>
    <p:sldId id="386" r:id="rId15"/>
    <p:sldId id="370" r:id="rId16"/>
    <p:sldId id="371" r:id="rId17"/>
    <p:sldId id="372" r:id="rId18"/>
    <p:sldId id="360" r:id="rId19"/>
    <p:sldId id="363" r:id="rId20"/>
    <p:sldId id="373" r:id="rId21"/>
    <p:sldId id="394" r:id="rId22"/>
    <p:sldId id="389" r:id="rId23"/>
    <p:sldId id="375" r:id="rId24"/>
    <p:sldId id="374" r:id="rId25"/>
    <p:sldId id="392" r:id="rId26"/>
    <p:sldId id="391" r:id="rId27"/>
    <p:sldId id="393" r:id="rId28"/>
    <p:sldId id="376" r:id="rId29"/>
    <p:sldId id="398" r:id="rId30"/>
    <p:sldId id="368" r:id="rId31"/>
    <p:sldId id="399" r:id="rId32"/>
    <p:sldId id="400" r:id="rId33"/>
    <p:sldId id="401" r:id="rId34"/>
    <p:sldId id="403" r:id="rId35"/>
    <p:sldId id="402" r:id="rId36"/>
    <p:sldId id="38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9"/>
    <p:restoredTop sz="95623"/>
  </p:normalViewPr>
  <p:slideViewPr>
    <p:cSldViewPr snapToGrid="0" snapToObjects="1">
      <p:cViewPr>
        <p:scale>
          <a:sx n="120" d="100"/>
          <a:sy n="120" d="100"/>
        </p:scale>
        <p:origin x="2296" y="1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1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Relationship Id="rId3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54360"/>
            <a:ext cx="8857883" cy="1072859"/>
          </a:xfrm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8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: Genetic architecture and </a:t>
            </a:r>
          </a:p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simulation of phenotype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24" y="3432313"/>
            <a:ext cx="32004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25" y="3432313"/>
            <a:ext cx="32004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225" y="231913"/>
            <a:ext cx="32004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124" y="139148"/>
            <a:ext cx="32004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9148"/>
            <a:ext cx="143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10 genes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0821" y="3339548"/>
            <a:ext cx="143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100 genes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727124" y="6525423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Same effect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42225" y="6525423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Different effects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54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Complex traits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Constantia" charset="0"/>
              </a:rPr>
              <a:t>Controlled by multiple genes</a:t>
            </a:r>
          </a:p>
          <a:p>
            <a:r>
              <a:rPr lang="en-US" dirty="0">
                <a:latin typeface="Constantia" charset="0"/>
              </a:rPr>
              <a:t>Influenced by environment</a:t>
            </a:r>
          </a:p>
          <a:p>
            <a:r>
              <a:rPr lang="en-US" dirty="0">
                <a:latin typeface="Constantia" charset="0"/>
              </a:rPr>
              <a:t>Also known as quantitative traits</a:t>
            </a:r>
          </a:p>
          <a:p>
            <a:r>
              <a:rPr lang="en-US" dirty="0">
                <a:latin typeface="Constantia" charset="0"/>
              </a:rPr>
              <a:t>Most traits are continuous, e.g. yield and height,</a:t>
            </a:r>
          </a:p>
          <a:p>
            <a:r>
              <a:rPr lang="en-US" dirty="0">
                <a:latin typeface="Constantia" charset="0"/>
              </a:rPr>
              <a:t>Some are categorical, e.g. node number, score of disease resistance</a:t>
            </a:r>
          </a:p>
          <a:p>
            <a:r>
              <a:rPr lang="en-US" dirty="0">
                <a:latin typeface="Constantia" charset="0"/>
              </a:rPr>
              <a:t>Some binary traits are still quantitative traits, e.g. diabetes</a:t>
            </a:r>
          </a:p>
          <a:p>
            <a:r>
              <a:rPr lang="en-US" dirty="0">
                <a:latin typeface="Constantia" charset="0"/>
              </a:rPr>
              <a:t>Economically important</a:t>
            </a:r>
          </a:p>
        </p:txBody>
      </p:sp>
    </p:spTree>
    <p:extLst>
      <p:ext uri="{BB962C8B-B14F-4D97-AF65-F5344CB8AC3E}">
        <p14:creationId xmlns:p14="http://schemas.microsoft.com/office/powerpoint/2010/main" val="420799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Dissecting phenotype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Y= G + E + </a:t>
            </a:r>
            <a:r>
              <a:rPr lang="en-US" dirty="0" err="1" smtClean="0">
                <a:latin typeface="Constantia" charset="0"/>
              </a:rPr>
              <a:t>GxE</a:t>
            </a:r>
            <a:r>
              <a:rPr lang="en-US" dirty="0" smtClean="0">
                <a:latin typeface="Constantia" charset="0"/>
              </a:rPr>
              <a:t> + Residual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G = Additive + Dominance + </a:t>
            </a:r>
            <a:r>
              <a:rPr lang="en-US" dirty="0" smtClean="0">
                <a:latin typeface="Constantia" charset="0"/>
              </a:rPr>
              <a:t>Epistasis</a:t>
            </a:r>
          </a:p>
          <a:p>
            <a:r>
              <a:rPr lang="en-US" dirty="0" smtClean="0">
                <a:latin typeface="Constantia" charset="0"/>
              </a:rPr>
              <a:t>E: Environment, e.g. year and location</a:t>
            </a:r>
            <a:endParaRPr lang="en-US" dirty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Residual: e.g. measurement error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2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QTL and QTN</a:t>
            </a:r>
            <a:endParaRPr lang="en-US" dirty="0">
              <a:latin typeface="Calibri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872067" y="1991348"/>
            <a:ext cx="7408333" cy="462557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</a:rPr>
              <a:t>Quantitative Trait Loci (QTL) 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onstantia" charset="0"/>
              </a:rPr>
              <a:t>Specific </a:t>
            </a:r>
            <a:r>
              <a:rPr lang="en-US" dirty="0">
                <a:latin typeface="Constantia" charset="0"/>
              </a:rPr>
              <a:t>regions in the genome that are associated with quantitative traits</a:t>
            </a:r>
          </a:p>
          <a:p>
            <a:r>
              <a:rPr lang="en-US" dirty="0">
                <a:latin typeface="Constantia" charset="0"/>
              </a:rPr>
              <a:t>The regions were traditionally considered as 10-15 </a:t>
            </a:r>
            <a:r>
              <a:rPr lang="en-US" dirty="0" err="1">
                <a:latin typeface="Constantia" charset="0"/>
              </a:rPr>
              <a:t>cM.</a:t>
            </a:r>
            <a:r>
              <a:rPr lang="en-US" dirty="0">
                <a:latin typeface="Constantia" charset="0"/>
              </a:rPr>
              <a:t> The regions evolved to 3-5 </a:t>
            </a:r>
            <a:r>
              <a:rPr lang="en-US" dirty="0" err="1">
                <a:latin typeface="Constantia" charset="0"/>
              </a:rPr>
              <a:t>cM</a:t>
            </a:r>
            <a:r>
              <a:rPr lang="en-US" dirty="0">
                <a:latin typeface="Constantia" charset="0"/>
              </a:rPr>
              <a:t> in fine mapping.</a:t>
            </a:r>
          </a:p>
          <a:p>
            <a:pPr lvl="1"/>
            <a:r>
              <a:rPr lang="en-US" dirty="0">
                <a:latin typeface="Constantia" charset="0"/>
              </a:rPr>
              <a:t> Suppose maize genome contains 50,000 genes and has genetic map =1700 </a:t>
            </a:r>
            <a:r>
              <a:rPr lang="en-US" dirty="0" err="1">
                <a:latin typeface="Constantia" charset="0"/>
              </a:rPr>
              <a:t>cM</a:t>
            </a:r>
            <a:endParaRPr lang="en-US" dirty="0">
              <a:latin typeface="Constantia" charset="0"/>
            </a:endParaRPr>
          </a:p>
          <a:p>
            <a:pPr lvl="1"/>
            <a:r>
              <a:rPr lang="en-US" dirty="0">
                <a:latin typeface="Constantia" charset="0"/>
              </a:rPr>
              <a:t> Each QTL we identify has roughly 100-150 genes</a:t>
            </a:r>
          </a:p>
          <a:p>
            <a:r>
              <a:rPr lang="en-US" dirty="0">
                <a:latin typeface="Constantia" charset="0"/>
              </a:rPr>
              <a:t>Gene cloning: identification the QTL regions at gene level</a:t>
            </a:r>
          </a:p>
          <a:p>
            <a:r>
              <a:rPr lang="en-US" dirty="0">
                <a:latin typeface="Constantia" charset="0"/>
              </a:rPr>
              <a:t>Ultimate goal: functional mutations </a:t>
            </a:r>
            <a:endParaRPr lang="en-US" dirty="0" smtClean="0">
              <a:latin typeface="Constantia" charset="0"/>
            </a:endParaRPr>
          </a:p>
          <a:p>
            <a:r>
              <a:rPr lang="en-US" dirty="0">
                <a:latin typeface="Calibri" charset="0"/>
              </a:rPr>
              <a:t>Quantitative Trait </a:t>
            </a:r>
            <a:r>
              <a:rPr lang="en-US" dirty="0" smtClean="0">
                <a:latin typeface="Calibri" charset="0"/>
              </a:rPr>
              <a:t>Nucleotide: QTN</a:t>
            </a:r>
            <a:endParaRPr lang="en-US" dirty="0">
              <a:latin typeface="Calibri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717" y="2675467"/>
            <a:ext cx="4006091" cy="3450696"/>
          </a:xfrm>
        </p:spPr>
        <p:txBody>
          <a:bodyPr/>
          <a:lstStyle/>
          <a:p>
            <a:r>
              <a:rPr lang="en-US" dirty="0" smtClean="0"/>
              <a:t>Flowering time is </a:t>
            </a:r>
            <a:r>
              <a:rPr lang="en-US" dirty="0" err="1" smtClean="0"/>
              <a:t>controled</a:t>
            </a:r>
            <a:r>
              <a:rPr lang="en-US" dirty="0" smtClean="0"/>
              <a:t> by &gt;50 genes</a:t>
            </a:r>
          </a:p>
          <a:p>
            <a:r>
              <a:rPr lang="en-US" dirty="0" smtClean="0"/>
              <a:t>Most have small effects</a:t>
            </a:r>
          </a:p>
          <a:p>
            <a:r>
              <a:rPr lang="en-US" dirty="0" smtClean="0"/>
              <a:t>The largest one only 1.5 increase days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effects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07" y="2669628"/>
            <a:ext cx="4843621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0286" y="2817246"/>
            <a:ext cx="327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Buckler et al</a:t>
            </a:r>
            <a:r>
              <a:rPr lang="en-US" sz="2000" smtClean="0"/>
              <a:t>, Science, 2009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41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Distribution of QTN effect</a:t>
            </a:r>
          </a:p>
        </p:txBody>
      </p:sp>
      <p:pic>
        <p:nvPicPr>
          <p:cNvPr id="2" name="Picture 1" descr="normal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7518" b="7029"/>
          <a:stretch/>
        </p:blipFill>
        <p:spPr>
          <a:xfrm>
            <a:off x="127968" y="2809607"/>
            <a:ext cx="3959243" cy="2991959"/>
          </a:xfrm>
          <a:prstGeom prst="rect">
            <a:avLst/>
          </a:prstGeom>
        </p:spPr>
      </p:pic>
      <p:pic>
        <p:nvPicPr>
          <p:cNvPr id="3" name="Picture 2" descr="GeometricDistribution_8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42" y="2809607"/>
            <a:ext cx="4572000" cy="2825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968" y="5896777"/>
            <a:ext cx="39592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Normal distribution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416442" y="5896777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Geometry distribution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517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Theoretical geometric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905000"/>
          </a:xfrm>
        </p:spPr>
        <p:txBody>
          <a:bodyPr/>
          <a:lstStyle/>
          <a:p>
            <a:r>
              <a:rPr lang="en-US" dirty="0">
                <a:latin typeface="Constantia" charset="0"/>
              </a:rPr>
              <a:t>The probability distribution of the number X of Bernoulli trials needed to get one success</a:t>
            </a:r>
          </a:p>
          <a:p>
            <a:r>
              <a:rPr lang="en-US" dirty="0" err="1">
                <a:latin typeface="Constantia" charset="0"/>
              </a:rPr>
              <a:t>Prob</a:t>
            </a:r>
            <a:r>
              <a:rPr lang="en-US" dirty="0">
                <a:latin typeface="Constantia" charset="0"/>
              </a:rPr>
              <a:t> (X=k)=(1-p)</a:t>
            </a:r>
            <a:r>
              <a:rPr lang="en-US" baseline="30000" dirty="0">
                <a:latin typeface="Constantia" charset="0"/>
              </a:rPr>
              <a:t>k-1 </a:t>
            </a:r>
            <a:r>
              <a:rPr lang="en-US" dirty="0">
                <a:latin typeface="Constantia" charset="0"/>
              </a:rPr>
              <a:t>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8"/>
          <a:stretch/>
        </p:blipFill>
        <p:spPr bwMode="auto">
          <a:xfrm>
            <a:off x="2518633" y="2949521"/>
            <a:ext cx="427526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1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53988" y="762000"/>
            <a:ext cx="8991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Approximated geometric distribution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371600"/>
          </a:xfrm>
        </p:spPr>
        <p:txBody>
          <a:bodyPr/>
          <a:lstStyle/>
          <a:p>
            <a:r>
              <a:rPr lang="en-US">
                <a:latin typeface="Constantia" charset="0"/>
              </a:rPr>
              <a:t>Effect(X=k)=p</a:t>
            </a:r>
            <a:r>
              <a:rPr lang="en-US" baseline="30000">
                <a:latin typeface="Constantia" charset="0"/>
              </a:rPr>
              <a:t>k</a:t>
            </a:r>
            <a:endParaRPr lang="en-US">
              <a:latin typeface="Constantia" charset="0"/>
            </a:endParaRP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4318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4318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6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in Numeric format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56186"/>
            <a:ext cx="8686800" cy="4126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6082416"/>
            <a:ext cx="8910320" cy="70788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err="1"/>
              <a:t>myGD</a:t>
            </a:r>
            <a:r>
              <a:rPr lang="en-US" sz="2000" dirty="0"/>
              <a:t>=</a:t>
            </a:r>
            <a:r>
              <a:rPr lang="en-US" sz="2000" dirty="0" err="1"/>
              <a:t>read.table</a:t>
            </a:r>
            <a:r>
              <a:rPr lang="en-US" sz="2000" dirty="0"/>
              <a:t>(file="http://</a:t>
            </a:r>
            <a:r>
              <a:rPr lang="en-US" sz="2000" dirty="0" err="1"/>
              <a:t>zzlab.net</a:t>
            </a:r>
            <a:r>
              <a:rPr lang="en-US" sz="2000" dirty="0"/>
              <a:t>/GAPIT/data/</a:t>
            </a:r>
            <a:r>
              <a:rPr lang="en-US" sz="2000" dirty="0" err="1"/>
              <a:t>mdp_numeric.txt",head</a:t>
            </a:r>
            <a:r>
              <a:rPr lang="en-US" sz="2000" dirty="0"/>
              <a:t>=T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21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606" y="2021681"/>
            <a:ext cx="4546709" cy="385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map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840" y="6303090"/>
            <a:ext cx="8910320" cy="36933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myGM</a:t>
            </a:r>
            <a:r>
              <a:rPr lang="en-US" dirty="0" smtClean="0"/>
              <a:t>=</a:t>
            </a:r>
            <a:r>
              <a:rPr lang="en-US" dirty="0" err="1" smtClean="0"/>
              <a:t>read.table</a:t>
            </a:r>
            <a:r>
              <a:rPr lang="en-US" dirty="0" smtClean="0"/>
              <a:t>(file</a:t>
            </a:r>
            <a:r>
              <a:rPr lang="en-US" dirty="0"/>
              <a:t>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</p:txBody>
      </p:sp>
    </p:spTree>
    <p:extLst>
      <p:ext uri="{BB962C8B-B14F-4D97-AF65-F5344CB8AC3E}">
        <p14:creationId xmlns:p14="http://schemas.microsoft.com/office/powerpoint/2010/main" val="58878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2, due Feb 17, Wednesday, </a:t>
            </a:r>
            <a:r>
              <a:rPr lang="en-US" dirty="0" smtClean="0"/>
              <a:t>3:10PM</a:t>
            </a:r>
          </a:p>
          <a:p>
            <a:r>
              <a:rPr lang="en-US" dirty="0" smtClean="0"/>
              <a:t>Office hour: Monday, 1:30-2:30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idterm exam: February </a:t>
            </a:r>
            <a:r>
              <a:rPr lang="en-US" dirty="0"/>
              <a:t>26, Friday, 50 minutes (</a:t>
            </a:r>
            <a:r>
              <a:rPr lang="en-US" dirty="0" smtClean="0"/>
              <a:t>3:35-4:25PM), 25 </a:t>
            </a:r>
            <a:r>
              <a:rPr lang="en-US" dirty="0"/>
              <a:t>questions. 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inal exam:  May </a:t>
            </a:r>
            <a:r>
              <a:rPr lang="en-US" dirty="0"/>
              <a:t>3, 120 minutes (3:10-5:10PM) for 50 questions.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1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QTNs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5293"/>
            <a:ext cx="9144000" cy="1292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9"/>
          <a:stretch/>
        </p:blipFill>
        <p:spPr>
          <a:xfrm>
            <a:off x="225004" y="5053066"/>
            <a:ext cx="8918995" cy="2563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5004" y="202939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#Sampling QTN</a:t>
            </a:r>
          </a:p>
          <a:p>
            <a:r>
              <a:rPr lang="en-US" dirty="0"/>
              <a:t>NQTN=10</a:t>
            </a:r>
          </a:p>
          <a:p>
            <a:r>
              <a:rPr lang="en-US" dirty="0"/>
              <a:t>X=</a:t>
            </a:r>
            <a:r>
              <a:rPr lang="en-US" dirty="0" err="1"/>
              <a:t>myGD</a:t>
            </a:r>
            <a:r>
              <a:rPr lang="en-US" dirty="0"/>
              <a:t>[,-1]</a:t>
            </a:r>
          </a:p>
          <a:p>
            <a:r>
              <a:rPr lang="nl-NL" dirty="0"/>
              <a:t>n=</a:t>
            </a:r>
            <a:r>
              <a:rPr lang="nl-NL" dirty="0" err="1"/>
              <a:t>nrow</a:t>
            </a:r>
            <a:r>
              <a:rPr lang="nl-NL" dirty="0"/>
              <a:t>(X)</a:t>
            </a:r>
          </a:p>
          <a:p>
            <a:r>
              <a:rPr lang="nl-NL" dirty="0"/>
              <a:t>m=</a:t>
            </a:r>
            <a:r>
              <a:rPr lang="nl-NL" dirty="0" err="1"/>
              <a:t>ncol</a:t>
            </a:r>
            <a:r>
              <a:rPr lang="nl-NL" dirty="0"/>
              <a:t>(X)</a:t>
            </a:r>
          </a:p>
          <a:p>
            <a:r>
              <a:rPr lang="nl-NL" dirty="0" err="1"/>
              <a:t>QTN.position</a:t>
            </a:r>
            <a:r>
              <a:rPr lang="nl-NL" dirty="0"/>
              <a:t>=sample(</a:t>
            </a:r>
            <a:r>
              <a:rPr lang="nl-NL" dirty="0" err="1"/>
              <a:t>m,NQTN,replace</a:t>
            </a:r>
            <a:r>
              <a:rPr lang="nl-NL" dirty="0"/>
              <a:t>=F)</a:t>
            </a:r>
          </a:p>
          <a:p>
            <a:r>
              <a:rPr lang="nl-NL" dirty="0"/>
              <a:t>SNPQ=</a:t>
            </a:r>
            <a:r>
              <a:rPr lang="nl-NL" dirty="0" err="1"/>
              <a:t>as.matrix</a:t>
            </a:r>
            <a:r>
              <a:rPr lang="nl-NL" dirty="0"/>
              <a:t>(X[,</a:t>
            </a:r>
            <a:r>
              <a:rPr lang="nl-NL" dirty="0" err="1"/>
              <a:t>QTN.position</a:t>
            </a:r>
            <a:r>
              <a:rPr lang="nl-NL" dirty="0"/>
              <a:t>])</a:t>
            </a:r>
          </a:p>
          <a:p>
            <a:r>
              <a:rPr lang="nl-NL" dirty="0" err="1"/>
              <a:t>QTN.position</a:t>
            </a:r>
            <a:endParaRPr lang="nl-NL" dirty="0"/>
          </a:p>
          <a:p>
            <a:r>
              <a:rPr lang="nl-NL" dirty="0" err="1"/>
              <a:t>head</a:t>
            </a:r>
            <a:r>
              <a:rPr lang="nl-NL" dirty="0"/>
              <a:t>(SNPQ)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85" y="1787394"/>
            <a:ext cx="8021115" cy="5176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QTN positions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75842" y="1591056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plot(</a:t>
            </a:r>
            <a:r>
              <a:rPr lang="en-US" dirty="0" err="1"/>
              <a:t>myGM</a:t>
            </a:r>
            <a:r>
              <a:rPr lang="en-US" dirty="0"/>
              <a:t>[,c(2,3</a:t>
            </a:r>
            <a:r>
              <a:rPr lang="en-US" dirty="0" smtClean="0"/>
              <a:t>)])</a:t>
            </a:r>
          </a:p>
          <a:p>
            <a:r>
              <a:rPr lang="en-US" dirty="0" smtClean="0"/>
              <a:t>lines(</a:t>
            </a:r>
            <a:r>
              <a:rPr lang="en-US" dirty="0" err="1" smtClean="0"/>
              <a:t>myGM</a:t>
            </a:r>
            <a:r>
              <a:rPr lang="en-US" dirty="0" smtClean="0"/>
              <a:t>[</a:t>
            </a:r>
            <a:r>
              <a:rPr lang="en-US" dirty="0" err="1" smtClean="0"/>
              <a:t>QTN.position,c</a:t>
            </a:r>
            <a:r>
              <a:rPr lang="en-US" dirty="0" smtClean="0"/>
              <a:t>(2,3</a:t>
            </a:r>
            <a:r>
              <a:rPr lang="en-US" dirty="0"/>
              <a:t>)],type="</a:t>
            </a:r>
            <a:r>
              <a:rPr lang="en-US" dirty="0" err="1"/>
              <a:t>p",col</a:t>
            </a:r>
            <a:r>
              <a:rPr lang="en-US" dirty="0"/>
              <a:t>="red</a:t>
            </a:r>
            <a:r>
              <a:rPr lang="en-US" dirty="0" smtClean="0"/>
              <a:t>")</a:t>
            </a:r>
          </a:p>
          <a:p>
            <a:r>
              <a:rPr lang="en-US" dirty="0" smtClean="0"/>
              <a:t>points(</a:t>
            </a:r>
            <a:r>
              <a:rPr lang="en-US" dirty="0" err="1" smtClean="0"/>
              <a:t>myGM</a:t>
            </a:r>
            <a:r>
              <a:rPr lang="en-US" dirty="0" smtClean="0"/>
              <a:t>[</a:t>
            </a:r>
            <a:r>
              <a:rPr lang="en-US" dirty="0" err="1" smtClean="0"/>
              <a:t>QTN.position,c</a:t>
            </a:r>
            <a:r>
              <a:rPr lang="en-US" dirty="0" smtClean="0"/>
              <a:t>(2,3</a:t>
            </a:r>
            <a:r>
              <a:rPr lang="en-US" dirty="0"/>
              <a:t>)],type="</a:t>
            </a:r>
            <a:r>
              <a:rPr lang="en-US" dirty="0" err="1"/>
              <a:t>p",col</a:t>
            </a:r>
            <a:r>
              <a:rPr lang="en-US" dirty="0"/>
              <a:t>="blue",</a:t>
            </a:r>
            <a:r>
              <a:rPr lang="en-US" dirty="0" err="1"/>
              <a:t>cex</a:t>
            </a:r>
            <a:r>
              <a:rPr lang="en-US" dirty="0"/>
              <a:t> = 5)</a:t>
            </a:r>
          </a:p>
        </p:txBody>
      </p:sp>
    </p:spTree>
    <p:extLst>
      <p:ext uri="{BB962C8B-B14F-4D97-AF65-F5344CB8AC3E}">
        <p14:creationId xmlns:p14="http://schemas.microsoft.com/office/powerpoint/2010/main" val="228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 genetic effect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600" y="2109430"/>
            <a:ext cx="4470400" cy="70788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addeffect</a:t>
            </a:r>
            <a:r>
              <a:rPr lang="en-US" sz="2000" dirty="0" smtClean="0"/>
              <a:t>=</a:t>
            </a:r>
            <a:r>
              <a:rPr lang="en-US" sz="2000" dirty="0" err="1" smtClean="0"/>
              <a:t>rnorm</a:t>
            </a:r>
            <a:r>
              <a:rPr lang="en-US" sz="2000" dirty="0" smtClean="0"/>
              <a:t>(NQTN,0,1)</a:t>
            </a:r>
          </a:p>
          <a:p>
            <a:r>
              <a:rPr lang="en-US" sz="2000" dirty="0" err="1" smtClean="0"/>
              <a:t>addeffect</a:t>
            </a: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768574"/>
            <a:ext cx="7315200" cy="1008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361070"/>
            <a:ext cx="7315200" cy="149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61" y="4846400"/>
            <a:ext cx="786013" cy="930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600" y="3335690"/>
            <a:ext cx="4470400" cy="70788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effect=SNPQ</a:t>
            </a:r>
            <a:r>
              <a:rPr lang="en-US" sz="2000" dirty="0"/>
              <a:t>%*%</a:t>
            </a:r>
            <a:r>
              <a:rPr lang="en-US" sz="2000" dirty="0" err="1" smtClean="0"/>
              <a:t>addeffect</a:t>
            </a:r>
            <a:endParaRPr lang="en-US" sz="2000" dirty="0" smtClean="0"/>
          </a:p>
          <a:p>
            <a:r>
              <a:rPr lang="en-US" sz="2000" dirty="0" smtClean="0"/>
              <a:t>head(effect)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406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effect distribution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876" y="2422410"/>
            <a:ext cx="33236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par(</a:t>
            </a:r>
            <a:r>
              <a:rPr lang="en-US" sz="2800" dirty="0" err="1" smtClean="0"/>
              <a:t>mfrow</a:t>
            </a:r>
            <a:r>
              <a:rPr lang="en-US" sz="2800" dirty="0" smtClean="0"/>
              <a:t>=c(2,2</a:t>
            </a:r>
            <a:r>
              <a:rPr lang="en-US" sz="2800" dirty="0"/>
              <a:t>))</a:t>
            </a:r>
          </a:p>
          <a:p>
            <a:r>
              <a:rPr lang="en-US" sz="2800" dirty="0" smtClean="0"/>
              <a:t>plot(effect)</a:t>
            </a:r>
            <a:endParaRPr lang="en-US" sz="2800" dirty="0"/>
          </a:p>
          <a:p>
            <a:r>
              <a:rPr lang="en-US" sz="2800" dirty="0" err="1" smtClean="0"/>
              <a:t>hist</a:t>
            </a:r>
            <a:r>
              <a:rPr lang="en-US" sz="2800" dirty="0" smtClean="0"/>
              <a:t>(effect)</a:t>
            </a:r>
            <a:endParaRPr lang="en-US" sz="2800" dirty="0"/>
          </a:p>
          <a:p>
            <a:r>
              <a:rPr lang="en-US" sz="2800" dirty="0" smtClean="0"/>
              <a:t>boxplot(effect)</a:t>
            </a:r>
            <a:endParaRPr lang="en-US" sz="2800" dirty="0"/>
          </a:p>
          <a:p>
            <a:r>
              <a:rPr lang="en-US" sz="2800" dirty="0" smtClean="0"/>
              <a:t>plot(</a:t>
            </a:r>
            <a:r>
              <a:rPr lang="en-US" sz="2800" dirty="0" err="1" smtClean="0"/>
              <a:t>ecdf</a:t>
            </a:r>
            <a:r>
              <a:rPr lang="en-US" sz="2800" dirty="0" smtClean="0"/>
              <a:t>(effect))</a:t>
            </a:r>
            <a:endParaRPr lang="pl-PL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1190211"/>
            <a:ext cx="5613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903" y="1856543"/>
            <a:ext cx="4470400" cy="224676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s-IS" sz="2000" dirty="0" smtClean="0"/>
              <a:t>h2=.7</a:t>
            </a:r>
            <a:endParaRPr lang="is-IS" sz="2000" dirty="0"/>
          </a:p>
          <a:p>
            <a:r>
              <a:rPr lang="en-US" sz="2000" dirty="0" err="1" smtClean="0"/>
              <a:t>effectvar</a:t>
            </a:r>
            <a:r>
              <a:rPr lang="en-US" sz="2000" dirty="0" smtClean="0"/>
              <a:t>=</a:t>
            </a:r>
            <a:r>
              <a:rPr lang="en-US" sz="2000" dirty="0" err="1" smtClean="0"/>
              <a:t>var</a:t>
            </a:r>
            <a:r>
              <a:rPr lang="en-US" sz="2000" dirty="0" smtClean="0"/>
              <a:t>(effect</a:t>
            </a:r>
            <a:r>
              <a:rPr lang="en-US" sz="2000" dirty="0"/>
              <a:t> 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effectvar</a:t>
            </a:r>
            <a:endParaRPr lang="en-US" sz="2000" dirty="0"/>
          </a:p>
          <a:p>
            <a:r>
              <a:rPr lang="en-US" sz="2000" dirty="0" err="1"/>
              <a:t>residualvar</a:t>
            </a:r>
            <a:r>
              <a:rPr lang="en-US" sz="2000" dirty="0"/>
              <a:t>=(effectvar-h2*</a:t>
            </a:r>
            <a:r>
              <a:rPr lang="en-US" sz="2000" dirty="0" err="1"/>
              <a:t>effectvar</a:t>
            </a:r>
            <a:r>
              <a:rPr lang="en-US" sz="2000" dirty="0"/>
              <a:t>)/</a:t>
            </a:r>
            <a:r>
              <a:rPr lang="en-US" sz="2000" dirty="0" smtClean="0"/>
              <a:t>h2</a:t>
            </a:r>
          </a:p>
          <a:p>
            <a:r>
              <a:rPr lang="en-US" sz="2000" dirty="0" err="1"/>
              <a:t>residualvar</a:t>
            </a:r>
            <a:endParaRPr lang="en-US" sz="2000" dirty="0"/>
          </a:p>
          <a:p>
            <a:r>
              <a:rPr lang="en-US" sz="2000" dirty="0"/>
              <a:t>residual=</a:t>
            </a:r>
            <a:r>
              <a:rPr lang="en-US" sz="2000" dirty="0" err="1"/>
              <a:t>rnorm</a:t>
            </a:r>
            <a:r>
              <a:rPr lang="en-US" sz="2000" dirty="0"/>
              <a:t>(n,0,sqrt(</a:t>
            </a:r>
            <a:r>
              <a:rPr lang="en-US" sz="2000" dirty="0" err="1"/>
              <a:t>residualvar</a:t>
            </a:r>
            <a:r>
              <a:rPr lang="en-US" sz="2000" dirty="0" smtClean="0"/>
              <a:t>))</a:t>
            </a:r>
          </a:p>
          <a:p>
            <a:r>
              <a:rPr lang="en-US" sz="2000" dirty="0" smtClean="0"/>
              <a:t>head(residual)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68800"/>
            <a:ext cx="79502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esidual distribution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876" y="2422410"/>
            <a:ext cx="33236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par(</a:t>
            </a:r>
            <a:r>
              <a:rPr lang="en-US" sz="2800" dirty="0" err="1" smtClean="0"/>
              <a:t>mfrow</a:t>
            </a:r>
            <a:r>
              <a:rPr lang="en-US" sz="2800" dirty="0" smtClean="0"/>
              <a:t>=c(2,2</a:t>
            </a:r>
            <a:r>
              <a:rPr lang="en-US" sz="2800" dirty="0"/>
              <a:t>))</a:t>
            </a:r>
          </a:p>
          <a:p>
            <a:r>
              <a:rPr lang="en-US" sz="2800" dirty="0"/>
              <a:t>plot(residual)</a:t>
            </a:r>
          </a:p>
          <a:p>
            <a:r>
              <a:rPr lang="en-US" sz="2800" dirty="0" err="1"/>
              <a:t>hist</a:t>
            </a:r>
            <a:r>
              <a:rPr lang="en-US" sz="2800" dirty="0"/>
              <a:t>(residual)</a:t>
            </a:r>
          </a:p>
          <a:p>
            <a:r>
              <a:rPr lang="en-US" sz="2800" dirty="0"/>
              <a:t>boxplot(residual)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ecdf</a:t>
            </a:r>
            <a:r>
              <a:rPr lang="en-US" sz="2800" dirty="0"/>
              <a:t>(residual))</a:t>
            </a:r>
            <a:endParaRPr lang="pl-PL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1028700"/>
            <a:ext cx="5613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600" y="2942184"/>
            <a:ext cx="4470400" cy="193899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y=</a:t>
            </a:r>
            <a:r>
              <a:rPr lang="en-US" sz="2000" dirty="0" err="1" smtClean="0"/>
              <a:t>effect+residual</a:t>
            </a:r>
            <a:endParaRPr lang="en-US" sz="2000" dirty="0" smtClean="0"/>
          </a:p>
          <a:p>
            <a:r>
              <a:rPr lang="en-US" sz="2000" dirty="0"/>
              <a:t>par(</a:t>
            </a:r>
            <a:r>
              <a:rPr lang="en-US" sz="2000" dirty="0" err="1"/>
              <a:t>mfrow</a:t>
            </a:r>
            <a:r>
              <a:rPr lang="en-US" sz="2000" dirty="0"/>
              <a:t>=c(2,2))</a:t>
            </a:r>
          </a:p>
          <a:p>
            <a:r>
              <a:rPr lang="en-US" sz="2000" dirty="0" smtClean="0"/>
              <a:t>plot(y)</a:t>
            </a:r>
            <a:endParaRPr lang="en-US" sz="2000" dirty="0"/>
          </a:p>
          <a:p>
            <a:r>
              <a:rPr lang="en-US" sz="2000" dirty="0" err="1" smtClean="0"/>
              <a:t>hist</a:t>
            </a:r>
            <a:r>
              <a:rPr lang="en-US" sz="2000" dirty="0" smtClean="0"/>
              <a:t>(y)</a:t>
            </a:r>
            <a:endParaRPr lang="en-US" sz="2000" dirty="0"/>
          </a:p>
          <a:p>
            <a:r>
              <a:rPr lang="en-US" sz="2000" dirty="0" smtClean="0"/>
              <a:t>boxplot(y)</a:t>
            </a:r>
            <a:endParaRPr lang="en-US" sz="2000" dirty="0"/>
          </a:p>
          <a:p>
            <a:r>
              <a:rPr lang="en-US" sz="2000" dirty="0" smtClean="0"/>
              <a:t>plot(</a:t>
            </a:r>
            <a:r>
              <a:rPr lang="en-US" sz="2000" dirty="0" err="1" smtClean="0"/>
              <a:t>ecdf</a:t>
            </a:r>
            <a:r>
              <a:rPr lang="en-US" sz="2000" dirty="0" smtClean="0"/>
              <a:t>(y))</a:t>
            </a:r>
            <a:endParaRPr lang="pl-PL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3716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091082"/>
            <a:ext cx="4965700" cy="527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4638"/>
            <a:ext cx="4965700" cy="527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579704" cy="1252728"/>
          </a:xfrm>
        </p:spPr>
        <p:txBody>
          <a:bodyPr/>
          <a:lstStyle/>
          <a:p>
            <a:r>
              <a:rPr lang="en-US" dirty="0" smtClean="0"/>
              <a:t>Heritability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7400" y="2850754"/>
            <a:ext cx="4178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plot(density(y),</a:t>
            </a:r>
            <a:r>
              <a:rPr lang="en-US" sz="2000" dirty="0" err="1" smtClean="0"/>
              <a:t>ylim</a:t>
            </a:r>
            <a:r>
              <a:rPr lang="en-US" sz="2000" dirty="0" smtClean="0"/>
              <a:t>=c(0,.5))</a:t>
            </a:r>
            <a:endParaRPr lang="en-US" sz="2000" dirty="0"/>
          </a:p>
          <a:p>
            <a:r>
              <a:rPr lang="en-US" sz="2000" dirty="0"/>
              <a:t>lines(density(effect),</a:t>
            </a:r>
            <a:r>
              <a:rPr lang="en-US" sz="2000" dirty="0" smtClean="0"/>
              <a:t>col="blue")</a:t>
            </a:r>
            <a:endParaRPr lang="pl-PL" sz="2000" dirty="0"/>
          </a:p>
          <a:p>
            <a:r>
              <a:rPr lang="en-US" sz="2000" dirty="0" smtClean="0"/>
              <a:t>lines(density(residual),</a:t>
            </a:r>
            <a:r>
              <a:rPr lang="en-US" sz="2000" dirty="0"/>
              <a:t>col</a:t>
            </a:r>
            <a:r>
              <a:rPr lang="en-US" sz="2000" dirty="0" smtClean="0"/>
              <a:t>="red")</a:t>
            </a:r>
            <a:endParaRPr lang="pl-PL" sz="2000" dirty="0"/>
          </a:p>
        </p:txBody>
      </p:sp>
      <p:sp>
        <p:nvSpPr>
          <p:cNvPr id="7" name="Rectangle 6"/>
          <p:cNvSpPr/>
          <p:nvPr/>
        </p:nvSpPr>
        <p:spPr>
          <a:xfrm>
            <a:off x="5130800" y="1220811"/>
            <a:ext cx="4178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va</a:t>
            </a:r>
            <a:r>
              <a:rPr lang="en-US" sz="2000" dirty="0" smtClean="0"/>
              <a:t>=</a:t>
            </a:r>
            <a:r>
              <a:rPr lang="en-US" sz="2000" dirty="0" err="1" smtClean="0"/>
              <a:t>var</a:t>
            </a:r>
            <a:r>
              <a:rPr lang="en-US" sz="2000" dirty="0" smtClean="0"/>
              <a:t>(effect)</a:t>
            </a:r>
          </a:p>
          <a:p>
            <a:r>
              <a:rPr lang="en-US" sz="2000" dirty="0" err="1" smtClean="0"/>
              <a:t>ve</a:t>
            </a:r>
            <a:r>
              <a:rPr lang="en-US" sz="2000" dirty="0" smtClean="0"/>
              <a:t>=</a:t>
            </a:r>
            <a:r>
              <a:rPr lang="en-US" sz="2000" dirty="0" err="1" smtClean="0"/>
              <a:t>var</a:t>
            </a:r>
            <a:r>
              <a:rPr lang="en-US" sz="2000" dirty="0" smtClean="0"/>
              <a:t>(residual)</a:t>
            </a:r>
          </a:p>
          <a:p>
            <a:r>
              <a:rPr lang="en-US" sz="2000" dirty="0" err="1" smtClean="0"/>
              <a:t>vp</a:t>
            </a:r>
            <a:r>
              <a:rPr lang="en-US" sz="2000" dirty="0" smtClean="0"/>
              <a:t>=</a:t>
            </a:r>
            <a:r>
              <a:rPr lang="en-US" sz="2000" dirty="0" err="1" smtClean="0"/>
              <a:t>var</a:t>
            </a:r>
            <a:r>
              <a:rPr lang="en-US" sz="2000" dirty="0" smtClean="0"/>
              <a:t>(y)</a:t>
            </a:r>
          </a:p>
          <a:p>
            <a:r>
              <a:rPr lang="en-US" sz="2000" dirty="0" smtClean="0"/>
              <a:t>v=matrix(c(</a:t>
            </a:r>
            <a:r>
              <a:rPr lang="en-US" sz="2000" dirty="0" err="1" smtClean="0"/>
              <a:t>va,ve,vp</a:t>
            </a:r>
            <a:r>
              <a:rPr lang="en-US" sz="2000" dirty="0" smtClean="0"/>
              <a:t>),1,3)</a:t>
            </a:r>
          </a:p>
          <a:p>
            <a:r>
              <a:rPr lang="en-US" sz="2000" dirty="0" err="1" smtClean="0"/>
              <a:t>colnames</a:t>
            </a:r>
            <a:r>
              <a:rPr lang="en-US" sz="2000" dirty="0" smtClean="0"/>
              <a:t>(v)=c("A", "E","P")</a:t>
            </a:r>
          </a:p>
          <a:p>
            <a:r>
              <a:rPr lang="en-US" sz="2000" dirty="0" err="1" smtClean="0"/>
              <a:t>barplot</a:t>
            </a:r>
            <a:r>
              <a:rPr lang="en-US" sz="2000" dirty="0" smtClean="0"/>
              <a:t>(</a:t>
            </a:r>
            <a:r>
              <a:rPr lang="en-US" sz="2000" dirty="0" err="1" smtClean="0"/>
              <a:t>v,col</a:t>
            </a:r>
            <a:r>
              <a:rPr lang="en-US" sz="2000" dirty="0" smtClean="0"/>
              <a:t>="gray")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5740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967261"/>
            <a:ext cx="84359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#Plot</a:t>
            </a:r>
          </a:p>
          <a:p>
            <a:r>
              <a:rPr lang="en-US" sz="2800" dirty="0"/>
              <a:t>par(</a:t>
            </a:r>
            <a:r>
              <a:rPr lang="en-US" sz="2800" dirty="0" err="1"/>
              <a:t>mfrow</a:t>
            </a:r>
            <a:r>
              <a:rPr lang="en-US" sz="2800" dirty="0"/>
              <a:t>=c(1,3),mar = c(30,4,10,1))</a:t>
            </a:r>
          </a:p>
          <a:p>
            <a:r>
              <a:rPr lang="en-US" sz="2800" dirty="0" smtClean="0"/>
              <a:t>plot(</a:t>
            </a:r>
            <a:r>
              <a:rPr lang="en-US" sz="2800" dirty="0" err="1" smtClean="0"/>
              <a:t>y,effect</a:t>
            </a:r>
            <a:r>
              <a:rPr lang="en-US" sz="2800" dirty="0"/>
              <a:t>)</a:t>
            </a:r>
          </a:p>
          <a:p>
            <a:r>
              <a:rPr lang="en-US" sz="2800" dirty="0" smtClean="0"/>
              <a:t>plot(</a:t>
            </a:r>
            <a:r>
              <a:rPr lang="en-US" sz="2800" dirty="0" err="1"/>
              <a:t>y</a:t>
            </a:r>
            <a:r>
              <a:rPr lang="en-US" sz="2800" dirty="0" err="1" smtClean="0"/>
              <a:t>,residual</a:t>
            </a:r>
            <a:r>
              <a:rPr lang="en-US" sz="2800" dirty="0"/>
              <a:t>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residual,effect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cor</a:t>
            </a:r>
            <a:r>
              <a:rPr lang="en-US" sz="2800" dirty="0" smtClean="0"/>
              <a:t>(</a:t>
            </a:r>
            <a:r>
              <a:rPr lang="en-US" sz="2800" dirty="0" err="1" smtClean="0"/>
              <a:t>y,effect</a:t>
            </a:r>
            <a:r>
              <a:rPr lang="en-US" sz="2800" dirty="0"/>
              <a:t>)</a:t>
            </a:r>
          </a:p>
        </p:txBody>
      </p:sp>
      <p:pic>
        <p:nvPicPr>
          <p:cNvPr id="4" name="Picture 3" descr="Screen Shot 2015-09-01 at 1.55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917"/>
            <a:ext cx="9144000" cy="32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9545" y="2885733"/>
            <a:ext cx="7772400" cy="1108453"/>
          </a:xfrm>
        </p:spPr>
        <p:txBody>
          <a:bodyPr/>
          <a:lstStyle/>
          <a:p>
            <a:r>
              <a:rPr lang="en-US" dirty="0" smtClean="0"/>
              <a:t>How to do this again and again?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46878" y="5001351"/>
            <a:ext cx="6417734" cy="939801"/>
          </a:xfrm>
        </p:spPr>
        <p:txBody>
          <a:bodyPr>
            <a:norm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Function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Accumulation of gene effect</a:t>
            </a:r>
          </a:p>
          <a:p>
            <a:r>
              <a:rPr lang="en-US" dirty="0" smtClean="0"/>
              <a:t>Genetic architecture</a:t>
            </a:r>
          </a:p>
          <a:p>
            <a:r>
              <a:rPr lang="en-US" dirty="0" smtClean="0"/>
              <a:t>Gene effect distribution</a:t>
            </a:r>
          </a:p>
          <a:p>
            <a:r>
              <a:rPr lang="en-US" dirty="0" smtClean="0"/>
              <a:t>Phenotype distribution</a:t>
            </a:r>
          </a:p>
          <a:p>
            <a:r>
              <a:rPr lang="en-US" dirty="0" smtClean="0"/>
              <a:t>Heritability</a:t>
            </a:r>
          </a:p>
          <a:p>
            <a:r>
              <a:rPr lang="en-US" dirty="0" smtClean="0"/>
              <a:t>R function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to simulate phenotypes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840" y="0"/>
            <a:ext cx="8910320" cy="655564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G2P=function(X,h2,alpha,NQTN,distribution</a:t>
            </a:r>
            <a:r>
              <a:rPr lang="en-US" sz="2000" dirty="0"/>
              <a:t>){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(X)</a:t>
            </a:r>
          </a:p>
          <a:p>
            <a:r>
              <a:rPr lang="en-US" sz="2000" dirty="0"/>
              <a:t>#Sampling QTN</a:t>
            </a:r>
          </a:p>
          <a:p>
            <a:r>
              <a:rPr lang="en-US" sz="2000" dirty="0" err="1"/>
              <a:t>QTN.position</a:t>
            </a:r>
            <a:r>
              <a:rPr lang="en-US" sz="2000" dirty="0"/>
              <a:t>=sample(</a:t>
            </a:r>
            <a:r>
              <a:rPr lang="en-US" sz="2000" dirty="0" err="1"/>
              <a:t>m,NQTN,replace</a:t>
            </a:r>
            <a:r>
              <a:rPr lang="en-US" sz="2000" dirty="0"/>
              <a:t>=F)</a:t>
            </a:r>
          </a:p>
          <a:p>
            <a:r>
              <a:rPr lang="en-US" sz="2000" dirty="0"/>
              <a:t>SNPQ=</a:t>
            </a:r>
            <a:r>
              <a:rPr lang="en-US" sz="2000" dirty="0" err="1"/>
              <a:t>as.matrix</a:t>
            </a:r>
            <a:r>
              <a:rPr lang="en-US" sz="2000" dirty="0"/>
              <a:t>(X[,</a:t>
            </a:r>
            <a:r>
              <a:rPr lang="en-US" sz="2000" dirty="0" err="1"/>
              <a:t>QTN.position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QTN.position</a:t>
            </a:r>
            <a:endParaRPr lang="en-US" sz="2000" dirty="0"/>
          </a:p>
          <a:p>
            <a:r>
              <a:rPr lang="en-US" sz="2000" dirty="0"/>
              <a:t>#QTN effects</a:t>
            </a:r>
          </a:p>
          <a:p>
            <a:r>
              <a:rPr lang="en-US" sz="2000" dirty="0"/>
              <a:t>if(distribution=="norm")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</a:t>
            </a:r>
            <a:r>
              <a:rPr lang="en-US" sz="2000" dirty="0" err="1"/>
              <a:t>rnorm</a:t>
            </a:r>
            <a:r>
              <a:rPr lang="en-US" sz="2000" dirty="0"/>
              <a:t>(NQTN,0,1)</a:t>
            </a:r>
          </a:p>
          <a:p>
            <a:r>
              <a:rPr lang="en-US" sz="2000" dirty="0"/>
              <a:t>	}else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=alpha^(1:NQTN)}</a:t>
            </a:r>
          </a:p>
          <a:p>
            <a:r>
              <a:rPr lang="en-US" sz="2000" dirty="0"/>
              <a:t>#Simulate phenotype</a:t>
            </a:r>
          </a:p>
          <a:p>
            <a:r>
              <a:rPr lang="en-US" sz="2000" dirty="0"/>
              <a:t>effect=SNPQ%*%</a:t>
            </a:r>
            <a:r>
              <a:rPr lang="en-US" sz="2000" dirty="0" err="1"/>
              <a:t>addeffect</a:t>
            </a:r>
            <a:endParaRPr lang="en-US" sz="2000" dirty="0"/>
          </a:p>
          <a:p>
            <a:r>
              <a:rPr lang="en-US" sz="2000" dirty="0" err="1"/>
              <a:t>effectvar</a:t>
            </a:r>
            <a:r>
              <a:rPr lang="en-US" sz="2000" dirty="0"/>
              <a:t>=</a:t>
            </a:r>
            <a:r>
              <a:rPr lang="en-US" sz="2000" dirty="0" err="1"/>
              <a:t>var</a:t>
            </a:r>
            <a:r>
              <a:rPr lang="en-US" sz="2000" dirty="0"/>
              <a:t>(effect)</a:t>
            </a:r>
          </a:p>
          <a:p>
            <a:r>
              <a:rPr lang="en-US" sz="2000" dirty="0" err="1"/>
              <a:t>residualvar</a:t>
            </a:r>
            <a:r>
              <a:rPr lang="en-US" sz="2000" dirty="0"/>
              <a:t>=(effectvar-h2*</a:t>
            </a:r>
            <a:r>
              <a:rPr lang="en-US" sz="2000" dirty="0" err="1"/>
              <a:t>effectvar</a:t>
            </a:r>
            <a:r>
              <a:rPr lang="en-US" sz="2000" dirty="0"/>
              <a:t>)/h2</a:t>
            </a:r>
          </a:p>
          <a:p>
            <a:r>
              <a:rPr lang="en-US" sz="2000" dirty="0"/>
              <a:t>residual=</a:t>
            </a:r>
            <a:r>
              <a:rPr lang="en-US" sz="2000" dirty="0" err="1"/>
              <a:t>rnorm</a:t>
            </a:r>
            <a:r>
              <a:rPr lang="en-US" sz="2000" dirty="0"/>
              <a:t>(n,0,sqrt(</a:t>
            </a:r>
            <a:r>
              <a:rPr lang="en-US" sz="2000" dirty="0" err="1"/>
              <a:t>residualvar</a:t>
            </a:r>
            <a:r>
              <a:rPr lang="en-US" sz="2000" dirty="0" smtClean="0"/>
              <a:t>))</a:t>
            </a:r>
          </a:p>
          <a:p>
            <a:r>
              <a:rPr lang="en-US" sz="2000" dirty="0" smtClean="0"/>
              <a:t>y=</a:t>
            </a:r>
            <a:r>
              <a:rPr lang="en-US" sz="2000" dirty="0" err="1" smtClean="0"/>
              <a:t>effect+residual</a:t>
            </a:r>
            <a:endParaRPr lang="en-US" sz="2000" dirty="0"/>
          </a:p>
          <a:p>
            <a:r>
              <a:rPr lang="en-US" sz="2000" dirty="0"/>
              <a:t>return(list(</a:t>
            </a:r>
            <a:r>
              <a:rPr lang="en-US" sz="2000" dirty="0" err="1"/>
              <a:t>addeffect</a:t>
            </a:r>
            <a:r>
              <a:rPr lang="en-US" sz="2000" dirty="0"/>
              <a:t> = </a:t>
            </a:r>
            <a:r>
              <a:rPr lang="en-US" sz="2000" dirty="0" err="1"/>
              <a:t>addeffect</a:t>
            </a:r>
            <a:r>
              <a:rPr lang="en-US" sz="2000" dirty="0"/>
              <a:t>, y=y, add = effect, residual = residual</a:t>
            </a:r>
            <a:r>
              <a:rPr lang="en-US" sz="2000" dirty="0" smtClean="0"/>
              <a:t>, </a:t>
            </a:r>
            <a:r>
              <a:rPr lang="en-US" sz="2000" dirty="0" err="1" smtClean="0"/>
              <a:t>QTN.position</a:t>
            </a:r>
            <a:r>
              <a:rPr lang="en-US" sz="2000" dirty="0" smtClean="0"/>
              <a:t>=</a:t>
            </a:r>
            <a:r>
              <a:rPr lang="en-US" sz="2000" dirty="0" err="1" smtClean="0"/>
              <a:t>QTN.position</a:t>
            </a:r>
            <a:r>
              <a:rPr lang="en-US" sz="2000" dirty="0" smtClean="0"/>
              <a:t>, SNPQ=SNPQ</a:t>
            </a:r>
            <a:r>
              <a:rPr lang="en-US" sz="2000" dirty="0"/>
              <a:t>))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9180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9545" y="2885733"/>
            <a:ext cx="7772400" cy="1108453"/>
          </a:xfrm>
        </p:spPr>
        <p:txBody>
          <a:bodyPr/>
          <a:lstStyle/>
          <a:p>
            <a:r>
              <a:rPr lang="en-US" dirty="0" smtClean="0"/>
              <a:t>Load R function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5414" y="5146022"/>
            <a:ext cx="8600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source</a:t>
            </a:r>
            <a:r>
              <a:rPr lang="en-US" sz="2000" dirty="0"/>
              <a:t>('~/Dropbox/Current/</a:t>
            </a:r>
            <a:r>
              <a:rPr lang="en-US" sz="2000" dirty="0" err="1"/>
              <a:t>ZZLab</a:t>
            </a:r>
            <a:r>
              <a:rPr lang="en-US" sz="2000" dirty="0"/>
              <a:t>/</a:t>
            </a:r>
            <a:r>
              <a:rPr lang="en-US" sz="2000" dirty="0" err="1"/>
              <a:t>WSUCourse</a:t>
            </a:r>
            <a:r>
              <a:rPr lang="en-US" sz="2000" dirty="0"/>
              <a:t>/CROPS545/Demo/</a:t>
            </a:r>
            <a:r>
              <a:rPr lang="en-US" sz="2800" dirty="0">
                <a:solidFill>
                  <a:srgbClr val="FF0000"/>
                </a:solidFill>
              </a:rPr>
              <a:t>G2P.R</a:t>
            </a:r>
            <a:r>
              <a:rPr lang="en-US" sz="2000" dirty="0" smtClean="0"/>
              <a:t>')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72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17693"/>
            <a:ext cx="8077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60087"/>
                </a:solidFill>
                <a:latin typeface="Monaco" charset="0"/>
              </a:rPr>
              <a:t>source(</a:t>
            </a:r>
            <a:r>
              <a:rPr lang="en-US" sz="1600" dirty="0">
                <a:solidFill>
                  <a:srgbClr val="9E0003"/>
                </a:solidFill>
                <a:latin typeface="Monaco" charset="0"/>
              </a:rPr>
              <a:t>'~/Dropbox/Current/</a:t>
            </a:r>
            <a:r>
              <a:rPr lang="en-US" sz="1600" dirty="0" err="1">
                <a:solidFill>
                  <a:srgbClr val="9E0003"/>
                </a:solidFill>
                <a:latin typeface="Monaco" charset="0"/>
              </a:rPr>
              <a:t>ZZLab</a:t>
            </a:r>
            <a:r>
              <a:rPr lang="en-US" sz="1600" dirty="0">
                <a:solidFill>
                  <a:srgbClr val="9E0003"/>
                </a:solidFill>
                <a:latin typeface="Monaco" charset="0"/>
              </a:rPr>
              <a:t>/</a:t>
            </a:r>
            <a:r>
              <a:rPr lang="en-US" sz="1600" dirty="0" err="1">
                <a:solidFill>
                  <a:srgbClr val="9E0003"/>
                </a:solidFill>
                <a:latin typeface="Monaco" charset="0"/>
              </a:rPr>
              <a:t>WSUCourse</a:t>
            </a:r>
            <a:r>
              <a:rPr lang="en-US" sz="1600" dirty="0">
                <a:solidFill>
                  <a:srgbClr val="9E0003"/>
                </a:solidFill>
                <a:latin typeface="Monaco" charset="0"/>
              </a:rPr>
              <a:t>/CROPS545/Demo/G2P.R'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1600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sz="1600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sz="1600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sz="1600" dirty="0">
              <a:solidFill>
                <a:srgbClr val="000000"/>
              </a:solidFill>
              <a:latin typeface="Monaco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.75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60087"/>
                </a:solidFill>
                <a:latin typeface="Monaco" charset="0"/>
              </a:rPr>
              <a:t>str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add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residual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y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matrix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c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3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colnames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)=c(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"A"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"E"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"P"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barplot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col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 err="1">
                <a:solidFill>
                  <a:srgbClr val="9E0003"/>
                </a:solidFill>
                <a:latin typeface="Helvetica" charset="0"/>
              </a:rPr>
              <a:t>gray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endParaRPr lang="ro-RO" sz="1600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add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residual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y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matrix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c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3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colnames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)=c(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"A"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"E"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"P"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barplot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col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 err="1">
                <a:solidFill>
                  <a:srgbClr val="9E0003"/>
                </a:solidFill>
                <a:latin typeface="Helvetica" charset="0"/>
              </a:rPr>
              <a:t>gray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endParaRPr lang="ro-RO" sz="1600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.25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add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residual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y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matrix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c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3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colnames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)=c(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"A"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"E"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"P"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barplot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col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 err="1">
                <a:solidFill>
                  <a:srgbClr val="9E0003"/>
                </a:solidFill>
                <a:latin typeface="Helvetica" charset="0"/>
              </a:rPr>
              <a:t>gray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352" y="527326"/>
            <a:ext cx="2870200" cy="6121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0" y="2772418"/>
            <a:ext cx="14306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va</a:t>
            </a:r>
            <a:r>
              <a:rPr lang="en-US" sz="2000" dirty="0" smtClean="0">
                <a:solidFill>
                  <a:srgbClr val="FF0000"/>
                </a:solidFill>
              </a:rPr>
              <a:t> decreases with decreasing h2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338328"/>
            <a:ext cx="5359138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Effect of Number of Genes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31976" y="2020567"/>
            <a:ext cx="67071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Monaco" charset="0"/>
              </a:rPr>
              <a:t>Desect</a:t>
            </a:r>
            <a:r>
              <a:rPr lang="en-US" dirty="0">
                <a:solidFill>
                  <a:srgbClr val="3E3E3E"/>
                </a:solidFill>
                <a:latin typeface="Monaco" charset="0"/>
              </a:rPr>
              <a:t> phenotype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2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ylim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c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"blue"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Monaco" charset="0"/>
              </a:rPr>
              <a:t>red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ylim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c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.3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"blue"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Monaco" charset="0"/>
              </a:rPr>
              <a:t>red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100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ylim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c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"blue"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Monaco" charset="0"/>
              </a:rPr>
              <a:t>red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609" y="169482"/>
            <a:ext cx="30734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31" y="184741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#Check on distribution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 smtClean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 smtClean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 smtClean="0">
                <a:solidFill>
                  <a:srgbClr val="0B4213"/>
                </a:solidFill>
                <a:latin typeface="Monaco" charset="0"/>
              </a:rPr>
              <a:t>2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 smtClean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 smtClean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 smtClean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 smtClean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 smtClean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 smtClean="0">
                <a:solidFill>
                  <a:srgbClr val="0B4213"/>
                </a:solidFill>
                <a:latin typeface="Monaco" charset="0"/>
              </a:rPr>
              <a:t>100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89235" cy="1252728"/>
          </a:xfrm>
        </p:spPr>
        <p:txBody>
          <a:bodyPr/>
          <a:lstStyle/>
          <a:p>
            <a:r>
              <a:rPr lang="en-US" dirty="0"/>
              <a:t>Effect of Number of Genes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181" y="1847412"/>
            <a:ext cx="46736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89235" cy="1252728"/>
          </a:xfrm>
        </p:spPr>
        <p:txBody>
          <a:bodyPr/>
          <a:lstStyle/>
          <a:p>
            <a:r>
              <a:rPr lang="en-US" dirty="0" smtClean="0"/>
              <a:t>Check on gene effect distribution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2157" y="184231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#Check gene effect distribution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smtClean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smtClean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Monaco" charset="0"/>
              </a:rPr>
              <a:t>"geom"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.95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Monaco" charset="0"/>
              </a:rPr>
              <a:t>"geom"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Monaco" charset="0"/>
              </a:rPr>
              <a:t>"geom"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446" y="1899819"/>
            <a:ext cx="46736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3598" y="2685978"/>
            <a:ext cx="7408333" cy="3450696"/>
          </a:xfrm>
        </p:spPr>
        <p:txBody>
          <a:bodyPr/>
          <a:lstStyle/>
          <a:p>
            <a:r>
              <a:rPr lang="en-US" dirty="0" smtClean="0"/>
              <a:t>Accumulation of gene effect</a:t>
            </a:r>
          </a:p>
          <a:p>
            <a:r>
              <a:rPr lang="en-US" dirty="0" smtClean="0"/>
              <a:t>Genetic architecture</a:t>
            </a:r>
          </a:p>
          <a:p>
            <a:r>
              <a:rPr lang="en-US" dirty="0" smtClean="0"/>
              <a:t>Gene effect distribution</a:t>
            </a:r>
          </a:p>
          <a:p>
            <a:r>
              <a:rPr lang="en-US" dirty="0" smtClean="0"/>
              <a:t>Phenotype distribution</a:t>
            </a:r>
          </a:p>
          <a:p>
            <a:r>
              <a:rPr lang="en-US" dirty="0" smtClean="0"/>
              <a:t>Heritability</a:t>
            </a:r>
          </a:p>
          <a:p>
            <a:r>
              <a:rPr lang="en-US" dirty="0" smtClean="0"/>
              <a:t>R function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/>
          <p:cNvSpPr txBox="1"/>
          <p:nvPr/>
        </p:nvSpPr>
        <p:spPr>
          <a:xfrm>
            <a:off x="317502" y="897619"/>
            <a:ext cx="264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x~B</a:t>
            </a:r>
            <a:r>
              <a:rPr lang="en-US" sz="2000" dirty="0" smtClean="0"/>
              <a:t>(n, p)</a:t>
            </a:r>
          </a:p>
          <a:p>
            <a:r>
              <a:rPr lang="en-US" sz="2000" dirty="0" smtClean="0"/>
              <a:t>n trials each with p successful rate.</a:t>
            </a:r>
          </a:p>
          <a:p>
            <a:r>
              <a:rPr lang="en-US" sz="2000" dirty="0" smtClean="0"/>
              <a:t>The total number of successes is a random variable, 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628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How phenotypes get normal </a:t>
            </a:r>
            <a:r>
              <a:rPr lang="en-US" dirty="0" smtClean="0">
                <a:solidFill>
                  <a:schemeClr val="accent2"/>
                </a:solidFill>
              </a:rPr>
              <a:t>distributed?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41700" y="1252728"/>
            <a:ext cx="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76734" y="1252728"/>
            <a:ext cx="1270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19251" y="1851984"/>
            <a:ext cx="3134043" cy="30349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43775" y="6430966"/>
            <a:ext cx="6920623" cy="159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76734" y="1866082"/>
            <a:ext cx="2913064" cy="30223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iangle 22"/>
          <p:cNvSpPr/>
          <p:nvPr/>
        </p:nvSpPr>
        <p:spPr>
          <a:xfrm>
            <a:off x="3597274" y="199390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/>
          <p:cNvSpPr/>
          <p:nvPr/>
        </p:nvSpPr>
        <p:spPr>
          <a:xfrm>
            <a:off x="2990849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/>
          <p:cNvSpPr/>
          <p:nvPr/>
        </p:nvSpPr>
        <p:spPr>
          <a:xfrm>
            <a:off x="4149723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/>
          <p:cNvSpPr/>
          <p:nvPr/>
        </p:nvSpPr>
        <p:spPr>
          <a:xfrm>
            <a:off x="3597274" y="329565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/>
          <p:cNvSpPr/>
          <p:nvPr/>
        </p:nvSpPr>
        <p:spPr>
          <a:xfrm>
            <a:off x="2990849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/>
          <p:cNvSpPr/>
          <p:nvPr/>
        </p:nvSpPr>
        <p:spPr>
          <a:xfrm>
            <a:off x="4149723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/>
          <p:cNvSpPr/>
          <p:nvPr/>
        </p:nvSpPr>
        <p:spPr>
          <a:xfrm>
            <a:off x="2411413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/>
          <p:cNvSpPr/>
          <p:nvPr/>
        </p:nvSpPr>
        <p:spPr>
          <a:xfrm>
            <a:off x="1804988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/>
          <p:cNvSpPr/>
          <p:nvPr/>
        </p:nvSpPr>
        <p:spPr>
          <a:xfrm>
            <a:off x="4783135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/>
          <p:cNvSpPr/>
          <p:nvPr/>
        </p:nvSpPr>
        <p:spPr>
          <a:xfrm>
            <a:off x="5335584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/>
          <p:cNvSpPr/>
          <p:nvPr/>
        </p:nvSpPr>
        <p:spPr>
          <a:xfrm>
            <a:off x="2384423" y="4556505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/>
          <p:cNvSpPr/>
          <p:nvPr/>
        </p:nvSpPr>
        <p:spPr>
          <a:xfrm>
            <a:off x="3590925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/>
          <p:cNvSpPr/>
          <p:nvPr/>
        </p:nvSpPr>
        <p:spPr>
          <a:xfrm>
            <a:off x="1198562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42"/>
          <p:cNvSpPr/>
          <p:nvPr/>
        </p:nvSpPr>
        <p:spPr>
          <a:xfrm>
            <a:off x="4729158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/>
          <p:cNvSpPr/>
          <p:nvPr/>
        </p:nvSpPr>
        <p:spPr>
          <a:xfrm>
            <a:off x="5888033" y="45420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319951" y="4902012"/>
            <a:ext cx="10809" cy="15196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264398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433511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635247" y="4888480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841749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979982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164257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744187" y="1266949"/>
            <a:ext cx="320040" cy="320040"/>
          </a:xfrm>
          <a:prstGeom prst="ellipse">
            <a:avLst/>
          </a:prstGeom>
          <a:gradFill>
            <a:gsLst>
              <a:gs pos="0">
                <a:srgbClr val="FF2802"/>
              </a:gs>
              <a:gs pos="74000">
                <a:srgbClr val="FF4331"/>
              </a:gs>
              <a:gs pos="83000">
                <a:srgbClr val="FF8976"/>
              </a:gs>
              <a:gs pos="100000">
                <a:srgbClr val="FFAA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Group 185"/>
          <p:cNvGrpSpPr/>
          <p:nvPr/>
        </p:nvGrpSpPr>
        <p:grpSpPr>
          <a:xfrm>
            <a:off x="984005" y="5009395"/>
            <a:ext cx="5646185" cy="1413409"/>
            <a:chOff x="984005" y="5009395"/>
            <a:chExt cx="5646185" cy="1413409"/>
          </a:xfrm>
        </p:grpSpPr>
        <p:sp>
          <p:nvSpPr>
            <p:cNvPr id="61" name="Oval 60"/>
            <p:cNvSpPr/>
            <p:nvPr/>
          </p:nvSpPr>
          <p:spPr>
            <a:xfrm>
              <a:off x="3863491" y="60896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34658" y="608634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589779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720490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91657" y="608177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446778" y="608050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02009" y="608482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873176" y="608151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28297" y="60802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84005" y="607769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310150" y="610276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029500" y="609917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400667" y="609587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755788" y="609460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119119" y="573500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478696" y="573311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909793" y="573268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951987" y="573019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297594" y="57275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755104" y="572442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289855" y="574787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261717" y="57445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593739" y="57395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990002" y="573960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930490" y="536592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301657" y="536262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904364" y="502166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158656" y="535804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513777" y="53567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431062" y="500939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720825" y="1450330"/>
            <a:ext cx="6254017" cy="3627952"/>
            <a:chOff x="720825" y="1450330"/>
            <a:chExt cx="6254017" cy="3627952"/>
          </a:xfrm>
        </p:grpSpPr>
        <p:sp>
          <p:nvSpPr>
            <p:cNvPr id="135" name="TextBox 134"/>
            <p:cNvSpPr txBox="1"/>
            <p:nvPr/>
          </p:nvSpPr>
          <p:spPr>
            <a:xfrm>
              <a:off x="3511874" y="369639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6</a:t>
              </a:r>
              <a:endParaRPr lang="en-US" sz="40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414826" y="368032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4</a:t>
              </a:r>
              <a:endParaRPr lang="en-US" sz="40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673431" y="368408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4</a:t>
              </a:r>
              <a:endParaRPr lang="en-US" sz="40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518058" y="2359423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2</a:t>
              </a:r>
              <a:endParaRPr lang="en-US" sz="40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902481" y="308609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1</a:t>
              </a:r>
              <a:endParaRPr lang="en-US" sz="400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330029" y="36952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1</a:t>
              </a:r>
              <a:endParaRPr lang="en-US" sz="400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20825" y="436923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902670" y="4370396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9</a:t>
              </a:r>
              <a:endParaRPr lang="en-US" sz="40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805622" y="435433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5</a:t>
              </a:r>
              <a:endParaRPr lang="en-US" sz="40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064227" y="435809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9</a:t>
              </a:r>
              <a:endParaRPr lang="en-US" sz="40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402390" y="4331857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10042" y="434037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5</a:t>
              </a:r>
              <a:endParaRPr lang="en-US" sz="40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548337" y="238757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1</a:t>
              </a:r>
              <a:endParaRPr lang="en-US" sz="400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617068" y="2414315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084326" y="3087256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3</a:t>
              </a:r>
              <a:endParaRPr lang="en-US" sz="40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87278" y="307119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3</a:t>
              </a:r>
              <a:endParaRPr lang="en-US" sz="40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245883" y="307495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610707" y="14503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774749" y="372142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930491" y="883235"/>
            <a:ext cx="2471899" cy="1081992"/>
            <a:chOff x="3930491" y="883235"/>
            <a:chExt cx="2471899" cy="1081992"/>
          </a:xfrm>
        </p:grpSpPr>
        <p:cxnSp>
          <p:nvCxnSpPr>
            <p:cNvPr id="153" name="Straight Connector 152"/>
            <p:cNvCxnSpPr/>
            <p:nvPr/>
          </p:nvCxnSpPr>
          <p:spPr>
            <a:xfrm flipH="1">
              <a:off x="3930491" y="1192644"/>
              <a:ext cx="979328" cy="772583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4618420" y="883235"/>
              <a:ext cx="17839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p=0.5, </a:t>
              </a:r>
            </a:p>
            <a:p>
              <a:pPr algn="ctr"/>
              <a:r>
                <a:rPr lang="en-US" sz="2000" dirty="0" smtClean="0"/>
                <a:t>Left-fail </a:t>
              </a:r>
            </a:p>
            <a:p>
              <a:pPr algn="ctr"/>
              <a:r>
                <a:rPr lang="en-US" sz="2000" dirty="0" smtClean="0"/>
                <a:t>Right-success</a:t>
              </a:r>
              <a:endParaRPr lang="en-US" sz="2000" dirty="0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3847308" y="1547951"/>
            <a:ext cx="5312875" cy="2997347"/>
            <a:chOff x="3847308" y="1547951"/>
            <a:chExt cx="5312875" cy="2997347"/>
          </a:xfrm>
        </p:grpSpPr>
        <p:cxnSp>
          <p:nvCxnSpPr>
            <p:cNvPr id="150" name="Straight Connector 149"/>
            <p:cNvCxnSpPr/>
            <p:nvPr/>
          </p:nvCxnSpPr>
          <p:spPr>
            <a:xfrm flipH="1">
              <a:off x="3847308" y="1978665"/>
              <a:ext cx="5296692" cy="362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7876086" y="1547951"/>
              <a:ext cx="1155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Gene 1</a:t>
              </a:r>
              <a:endParaRPr lang="en-US" sz="2000" dirty="0"/>
            </a:p>
          </p:txBody>
        </p:sp>
        <p:cxnSp>
          <p:nvCxnSpPr>
            <p:cNvPr id="163" name="Straight Connector 162"/>
            <p:cNvCxnSpPr>
              <a:endCxn id="25" idx="0"/>
            </p:cNvCxnSpPr>
            <p:nvPr/>
          </p:nvCxnSpPr>
          <p:spPr>
            <a:xfrm flipH="1">
              <a:off x="4425948" y="2574685"/>
              <a:ext cx="4718052" cy="496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7804796" y="2145550"/>
              <a:ext cx="1312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/>
                <a:t>Gene 2</a:t>
              </a:r>
              <a:endParaRPr lang="en-US" sz="2000" dirty="0"/>
            </a:p>
          </p:txBody>
        </p:sp>
        <p:cxnSp>
          <p:nvCxnSpPr>
            <p:cNvPr id="166" name="Straight Connector 165"/>
            <p:cNvCxnSpPr>
              <a:endCxn id="34" idx="0"/>
            </p:cNvCxnSpPr>
            <p:nvPr/>
          </p:nvCxnSpPr>
          <p:spPr>
            <a:xfrm flipH="1">
              <a:off x="5059360" y="3261389"/>
              <a:ext cx="4084640" cy="342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7862250" y="2861279"/>
              <a:ext cx="1136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Gene 3</a:t>
              </a:r>
              <a:endParaRPr lang="en-US" sz="2000" dirty="0"/>
            </a:p>
          </p:txBody>
        </p:sp>
        <p:cxnSp>
          <p:nvCxnSpPr>
            <p:cNvPr id="169" name="Straight Connector 168"/>
            <p:cNvCxnSpPr>
              <a:endCxn id="36" idx="0"/>
            </p:cNvCxnSpPr>
            <p:nvPr/>
          </p:nvCxnSpPr>
          <p:spPr>
            <a:xfrm flipH="1">
              <a:off x="5611809" y="3908237"/>
              <a:ext cx="3548374" cy="178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7818664" y="3508127"/>
              <a:ext cx="1195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/>
                <a:t>Gene 4</a:t>
              </a:r>
              <a:endParaRPr lang="en-US" sz="2000" dirty="0"/>
            </a:p>
          </p:txBody>
        </p:sp>
        <p:cxnSp>
          <p:nvCxnSpPr>
            <p:cNvPr id="172" name="Straight Connector 171"/>
            <p:cNvCxnSpPr>
              <a:endCxn id="46" idx="0"/>
            </p:cNvCxnSpPr>
            <p:nvPr/>
          </p:nvCxnSpPr>
          <p:spPr>
            <a:xfrm flipH="1" flipV="1">
              <a:off x="6164258" y="4542028"/>
              <a:ext cx="2979742" cy="32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7781904" y="4138555"/>
              <a:ext cx="12694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Gene 5</a:t>
              </a:r>
              <a:endParaRPr lang="en-US" sz="20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58917" y="6334923"/>
            <a:ext cx="8358008" cy="553245"/>
            <a:chOff x="758917" y="6334923"/>
            <a:chExt cx="8358008" cy="553245"/>
          </a:xfrm>
        </p:grpSpPr>
        <p:sp>
          <p:nvSpPr>
            <p:cNvPr id="175" name="TextBox 174"/>
            <p:cNvSpPr txBox="1"/>
            <p:nvPr/>
          </p:nvSpPr>
          <p:spPr>
            <a:xfrm>
              <a:off x="758917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0</a:t>
              </a:r>
              <a:endParaRPr lang="en-US" sz="28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940762" y="6364948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843714" y="634888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102319" y="635264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440482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5</a:t>
              </a:r>
              <a:endParaRPr lang="en-US" sz="28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348134" y="633492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4</a:t>
              </a:r>
              <a:endParaRPr lang="en-US" sz="2800" dirty="0"/>
            </a:p>
          </p:txBody>
        </p:sp>
        <p:cxnSp>
          <p:nvCxnSpPr>
            <p:cNvPr id="181" name="Straight Connector 180"/>
            <p:cNvCxnSpPr>
              <a:stCxn id="182" idx="1"/>
              <a:endCxn id="179" idx="3"/>
            </p:cNvCxnSpPr>
            <p:nvPr/>
          </p:nvCxnSpPr>
          <p:spPr>
            <a:xfrm flipH="1">
              <a:off x="7012934" y="6625394"/>
              <a:ext cx="673363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7686297" y="6425339"/>
              <a:ext cx="1430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Outcome</a:t>
              </a:r>
              <a:endParaRPr lang="en-US" sz="2000" dirty="0"/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6189657" y="902681"/>
            <a:ext cx="292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x=</a:t>
            </a:r>
            <a:r>
              <a:rPr lang="en-US" sz="2000" dirty="0" err="1" smtClean="0"/>
              <a:t>rbinom</a:t>
            </a:r>
            <a:r>
              <a:rPr lang="en-US" sz="2000" dirty="0" smtClean="0"/>
              <a:t>(10000,5,.0)</a:t>
            </a:r>
            <a:endParaRPr lang="en-US" sz="2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7550522" y="4874892"/>
            <a:ext cx="1430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Even genes have the same effect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43608" y="2594554"/>
            <a:ext cx="70567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quartz() </a:t>
            </a:r>
            <a:r>
              <a:rPr lang="en-US" dirty="0">
                <a:solidFill>
                  <a:srgbClr val="3E3E3E"/>
                </a:solidFill>
                <a:latin typeface="Monaco" charset="0"/>
              </a:rPr>
              <a:t>#Mac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is-IS" dirty="0">
                <a:solidFill>
                  <a:srgbClr val="000000"/>
                </a:solidFill>
                <a:latin typeface="Monaco" charset="0"/>
              </a:rPr>
              <a:t>n</a:t>
            </a:r>
            <a:r>
              <a:rPr lang="is-IS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is-IS" dirty="0">
                <a:solidFill>
                  <a:srgbClr val="0B4213"/>
                </a:solidFill>
                <a:latin typeface="Monaco" charset="0"/>
              </a:rPr>
              <a:t>10000</a:t>
            </a:r>
            <a:endParaRPr lang="is-IS" dirty="0">
              <a:solidFill>
                <a:srgbClr val="060087"/>
              </a:solidFill>
              <a:latin typeface="Monaco" charset="0"/>
            </a:endParaRPr>
          </a:p>
          <a:p>
            <a:r>
              <a:rPr lang="is-IS" dirty="0" smtClean="0">
                <a:solidFill>
                  <a:srgbClr val="000000"/>
                </a:solidFill>
                <a:latin typeface="Monaco" charset="0"/>
              </a:rPr>
              <a:t>m</a:t>
            </a:r>
            <a:r>
              <a:rPr lang="is-IS" dirty="0" smtClean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is-IS" dirty="0" smtClean="0">
                <a:solidFill>
                  <a:srgbClr val="0B4213"/>
                </a:solidFill>
                <a:latin typeface="Monaco" charset="0"/>
              </a:rPr>
              <a:t>10</a:t>
            </a:r>
          </a:p>
          <a:p>
            <a:endParaRPr lang="is-I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Monaco" charset="0"/>
              </a:rPr>
              <a:t>rbinom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705" y="914400"/>
            <a:ext cx="5943600" cy="5943600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3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Ten gens with </a:t>
            </a:r>
            <a:r>
              <a:rPr lang="en-US" smtClean="0">
                <a:solidFill>
                  <a:schemeClr val="accent2"/>
                </a:solidFill>
              </a:rPr>
              <a:t>same effect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Ten gens with different effect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603"/>
            <a:ext cx="9144000" cy="241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476295"/>
            <a:ext cx="9029700" cy="128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168892"/>
            <a:ext cx="9144000" cy="1231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173241"/>
            <a:ext cx="9086850" cy="1231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6527800"/>
            <a:ext cx="5575300" cy="33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82908" y="454152"/>
            <a:ext cx="217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Gene effect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686783" y="2767459"/>
            <a:ext cx="38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U</a:t>
            </a:r>
            <a:r>
              <a:rPr lang="en-US" sz="2000" smtClean="0"/>
              <a:t>niform </a:t>
            </a:r>
            <a:r>
              <a:rPr lang="en-US" sz="2000" dirty="0" smtClean="0"/>
              <a:t>random variable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658208" y="1121694"/>
            <a:ext cx="38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Assign </a:t>
            </a:r>
            <a:r>
              <a:rPr lang="en-US" sz="2000" smtClean="0"/>
              <a:t>to individuals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4760427"/>
            <a:ext cx="9093200" cy="1333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44800" y="4451319"/>
            <a:ext cx="3206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Individual gene effect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-362126" y="6175533"/>
            <a:ext cx="3206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Individual total effect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53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Ten gens with different effects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8" y="2223492"/>
            <a:ext cx="70567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>
                <a:solidFill>
                  <a:srgbClr val="000000"/>
                </a:solidFill>
                <a:latin typeface="Monaco" charset="0"/>
              </a:rPr>
              <a:t>#x=rep(1,m</a:t>
            </a:r>
            <a:r>
              <a:rPr lang="is-IS" dirty="0">
                <a:solidFill>
                  <a:srgbClr val="000000"/>
                </a:solidFill>
                <a:latin typeface="Monaco" charset="0"/>
              </a:rPr>
              <a:t>)</a:t>
            </a:r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 smtClean="0">
                <a:solidFill>
                  <a:srgbClr val="3E3E3E"/>
                </a:solidFill>
                <a:latin typeface="Monaco" charset="0"/>
              </a:rPr>
              <a:t>x=</a:t>
            </a:r>
            <a:r>
              <a:rPr lang="en-US" dirty="0" err="1" smtClean="0">
                <a:solidFill>
                  <a:srgbClr val="3E3E3E"/>
                </a:solidFill>
                <a:latin typeface="Monaco" charset="0"/>
              </a:rPr>
              <a:t>runif</a:t>
            </a:r>
            <a:r>
              <a:rPr lang="en-US" dirty="0" smtClean="0">
                <a:solidFill>
                  <a:srgbClr val="3E3E3E"/>
                </a:solidFill>
                <a:latin typeface="Monaco" charset="0"/>
              </a:rPr>
              <a:t>(m)</a:t>
            </a:r>
          </a:p>
          <a:p>
            <a:r>
              <a:rPr lang="en-US" dirty="0" smtClean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dirty="0" smtClean="0">
                <a:solidFill>
                  <a:srgbClr val="060087"/>
                </a:solidFill>
                <a:latin typeface="Monaco" charset="0"/>
              </a:rPr>
              <a:t>=matrix(</a:t>
            </a:r>
            <a:r>
              <a:rPr lang="en-US" dirty="0" err="1" smtClean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 err="1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err="1" smtClean="0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dirty="0" err="1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err="1" smtClean="0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dirty="0" err="1" smtClean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err="1" smtClean="0">
                <a:solidFill>
                  <a:srgbClr val="000000"/>
                </a:solidFill>
                <a:latin typeface="Monaco" charset="0"/>
              </a:rPr>
              <a:t>byrow</a:t>
            </a:r>
            <a:r>
              <a:rPr lang="en-US" dirty="0" smtClean="0">
                <a:solidFill>
                  <a:srgbClr val="060087"/>
                </a:solidFill>
                <a:latin typeface="Monaco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 </a:t>
            </a:r>
            <a:r>
              <a:rPr lang="en-US" dirty="0">
                <a:solidFill>
                  <a:srgbClr val="B5760C"/>
                </a:solidFill>
                <a:latin typeface="Monaco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Monaco" charset="0"/>
              </a:rPr>
              <a:t>galton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=matrix(</a:t>
            </a:r>
            <a:r>
              <a:rPr lang="en-US" dirty="0" err="1">
                <a:solidFill>
                  <a:srgbClr val="060087"/>
                </a:solidFill>
                <a:latin typeface="Monaco" charset="0"/>
              </a:rPr>
              <a:t>runif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galton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Monaco" charset="0"/>
              </a:rPr>
              <a:t>galton.binary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galton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galton.binary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galton.binary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]=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0</a:t>
            </a:r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Monaco" charset="0"/>
              </a:rPr>
              <a:t>rowSums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6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]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 smtClean="0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 smtClean="0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 smtClean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 smtClean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173" y="914400"/>
            <a:ext cx="5943600" cy="5943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39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Ten gens with different effects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1545</TotalTime>
  <Words>1043</Words>
  <Application>Microsoft Macintosh PowerPoint</Application>
  <PresentationFormat>On-screen Show (4:3)</PresentationFormat>
  <Paragraphs>305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Calibri</vt:lpstr>
      <vt:lpstr>Candara</vt:lpstr>
      <vt:lpstr>Constantia</vt:lpstr>
      <vt:lpstr>Helvetica</vt:lpstr>
      <vt:lpstr>Monaco</vt:lpstr>
      <vt:lpstr>Symbol</vt:lpstr>
      <vt:lpstr>Waveform</vt:lpstr>
      <vt:lpstr>Statistical Genomics</vt:lpstr>
      <vt:lpstr>Administration</vt:lpstr>
      <vt:lpstr>Outline</vt:lpstr>
      <vt:lpstr>How phenotypes get normal distributed?</vt:lpstr>
      <vt:lpstr>PowerPoint Presentation</vt:lpstr>
      <vt:lpstr>Ten gens with same effect</vt:lpstr>
      <vt:lpstr>Ten gens with different effect</vt:lpstr>
      <vt:lpstr>Ten gens with different effects</vt:lpstr>
      <vt:lpstr>Ten gens with different effects</vt:lpstr>
      <vt:lpstr>PowerPoint Presentation</vt:lpstr>
      <vt:lpstr>Complex traits</vt:lpstr>
      <vt:lpstr>Dissecting phenotype </vt:lpstr>
      <vt:lpstr>QTL and QTN</vt:lpstr>
      <vt:lpstr>Gene effects</vt:lpstr>
      <vt:lpstr>Distribution of QTN effect</vt:lpstr>
      <vt:lpstr>Theoretical geometric distribution</vt:lpstr>
      <vt:lpstr>Approximated geometric distribution</vt:lpstr>
      <vt:lpstr>Genotype in Numeric format</vt:lpstr>
      <vt:lpstr>Genetic map</vt:lpstr>
      <vt:lpstr>Sampling QTNs</vt:lpstr>
      <vt:lpstr>QTN positions</vt:lpstr>
      <vt:lpstr>Additive genetic effect</vt:lpstr>
      <vt:lpstr>genetic effect distribution</vt:lpstr>
      <vt:lpstr>Residual</vt:lpstr>
      <vt:lpstr>Residual distribution</vt:lpstr>
      <vt:lpstr>Phenotype</vt:lpstr>
      <vt:lpstr>Heritability</vt:lpstr>
      <vt:lpstr>Correlations</vt:lpstr>
      <vt:lpstr>How to do this again and again?</vt:lpstr>
      <vt:lpstr>Function to simulate phenotypes</vt:lpstr>
      <vt:lpstr>Load R function</vt:lpstr>
      <vt:lpstr>PowerPoint Presentation</vt:lpstr>
      <vt:lpstr>Effect of Number of Genes</vt:lpstr>
      <vt:lpstr>Effect of Number of Genes</vt:lpstr>
      <vt:lpstr>Check on gene effect distribution</vt:lpstr>
      <vt:lpstr>Highlight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Microsoft Office User</cp:lastModifiedBy>
  <cp:revision>152</cp:revision>
  <cp:lastPrinted>2015-09-01T19:21:20Z</cp:lastPrinted>
  <dcterms:created xsi:type="dcterms:W3CDTF">2013-08-24T13:03:35Z</dcterms:created>
  <dcterms:modified xsi:type="dcterms:W3CDTF">2016-02-05T19:13:32Z</dcterms:modified>
</cp:coreProperties>
</file>