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20" r:id="rId2"/>
    <p:sldId id="321" r:id="rId3"/>
    <p:sldId id="359" r:id="rId4"/>
    <p:sldId id="343" r:id="rId5"/>
    <p:sldId id="344" r:id="rId6"/>
    <p:sldId id="345" r:id="rId7"/>
    <p:sldId id="346" r:id="rId8"/>
    <p:sldId id="353" r:id="rId9"/>
    <p:sldId id="356" r:id="rId10"/>
    <p:sldId id="357" r:id="rId11"/>
    <p:sldId id="354" r:id="rId12"/>
    <p:sldId id="308" r:id="rId13"/>
    <p:sldId id="325" r:id="rId14"/>
    <p:sldId id="309" r:id="rId15"/>
    <p:sldId id="310" r:id="rId16"/>
    <p:sldId id="311" r:id="rId17"/>
    <p:sldId id="312" r:id="rId18"/>
    <p:sldId id="313" r:id="rId19"/>
    <p:sldId id="314" r:id="rId20"/>
    <p:sldId id="317" r:id="rId21"/>
    <p:sldId id="351" r:id="rId22"/>
    <p:sldId id="328" r:id="rId23"/>
    <p:sldId id="327" r:id="rId24"/>
    <p:sldId id="316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01"/>
    <p:restoredTop sz="86387" autoAdjust="0"/>
  </p:normalViewPr>
  <p:slideViewPr>
    <p:cSldViewPr snapToGrid="0" snapToObjects="1">
      <p:cViewPr>
        <p:scale>
          <a:sx n="208" d="100"/>
          <a:sy n="208" d="100"/>
        </p:scale>
        <p:origin x="-2352" y="-3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/>
              <a:t>Zhiwu Zhang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Linkage Disequilibrium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66894"/>
              </p:ext>
            </p:extLst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15693"/>
              </p:ext>
            </p:extLst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25/14+25/6+25/21+25/9=9.92 (similar to weaker association)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58200" y="2636780"/>
            <a:ext cx="1532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Observed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58200" y="4913123"/>
            <a:ext cx="1532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3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indication on association scales: LD</a:t>
            </a:r>
          </a:p>
          <a:p>
            <a:r>
              <a:rPr lang="en-US" dirty="0" smtClean="0"/>
              <a:t>Not for continued traits: GWAS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</a:t>
            </a:r>
            <a:br>
              <a:rPr lang="en-US" dirty="0" smtClean="0"/>
            </a:br>
            <a:r>
              <a:rPr lang="en-US" dirty="0" smtClean="0"/>
              <a:t>Chi-square association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Hardy–Weinberg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f(A)=p, f(a)=q, then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)=2pq</a:t>
            </a:r>
          </a:p>
        </p:txBody>
      </p:sp>
    </p:spTree>
    <p:extLst>
      <p:ext uri="{BB962C8B-B14F-4D97-AF65-F5344CB8AC3E}">
        <p14:creationId xmlns:p14="http://schemas.microsoft.com/office/powerpoint/2010/main" val="6844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Linkage </a:t>
            </a:r>
            <a:r>
              <a:rPr lang="en-US" altLang="en-US" dirty="0" smtClean="0">
                <a:ea typeface="ＭＳ Ｐゴシック" charset="-128"/>
              </a:rPr>
              <a:t>equilibrium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218"/>
            <a:ext cx="8534400" cy="3373582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Random join between alleles </a:t>
            </a:r>
            <a:r>
              <a:rPr lang="en-US" sz="2800" dirty="0"/>
              <a:t>at two or more </a:t>
            </a:r>
            <a:r>
              <a:rPr lang="en-US" sz="2800" dirty="0" smtClean="0"/>
              <a:t>loci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(</a:t>
            </a:r>
            <a:r>
              <a:rPr lang="en-US" dirty="0" err="1" smtClean="0"/>
              <a:t>ifference</a:t>
            </a:r>
            <a:r>
              <a:rPr lang="en-US" dirty="0" smtClean="0"/>
              <a:t>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1063" y="227011"/>
            <a:ext cx="8229600" cy="1044575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0585"/>
              </p:ext>
            </p:extLst>
          </p:nvPr>
        </p:nvGraphicFramePr>
        <p:xfrm>
          <a:off x="1066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9916"/>
              </p:ext>
            </p:extLst>
          </p:nvPr>
        </p:nvGraphicFramePr>
        <p:xfrm>
          <a:off x="1066800" y="2684462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4970462"/>
            <a:ext cx="6553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	=P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AB</a:t>
            </a:r>
            <a:r>
              <a:rPr lang="en-US" sz="3200" dirty="0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</a:t>
            </a:r>
            <a:r>
              <a:rPr lang="en-US" sz="3200" dirty="0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B	</a:t>
            </a:r>
            <a:r>
              <a:rPr lang="en-US" sz="3200" baseline="-25000" dirty="0" smtClean="0"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endParaRPr lang="en-US" sz="3200" baseline="-25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		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 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22500"/>
              </p:ext>
            </p:extLst>
          </p:nvPr>
        </p:nvGraphicFramePr>
        <p:xfrm>
          <a:off x="1066800" y="3827462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equilibrium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0.42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0.28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Difference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Deviation of gamete frequency from the random association</a:t>
            </a:r>
          </a:p>
          <a:p>
            <a:r>
              <a:rPr lang="en-US" dirty="0">
                <a:latin typeface="Constantia" charset="0"/>
              </a:rPr>
              <a:t>P</a:t>
            </a:r>
            <a:r>
              <a:rPr lang="en-US" dirty="0" smtClean="0">
                <a:latin typeface="Constantia" charset="0"/>
              </a:rPr>
              <a:t>ositive if </a:t>
            </a:r>
            <a:r>
              <a:rPr lang="en-US" dirty="0">
                <a:latin typeface="Constantia" charset="0"/>
              </a:rPr>
              <a:t>p</a:t>
            </a:r>
            <a:r>
              <a:rPr lang="en-US" dirty="0" smtClean="0">
                <a:latin typeface="Constantia" charset="0"/>
              </a:rPr>
              <a:t>roduct </a:t>
            </a:r>
            <a:r>
              <a:rPr lang="en-US" dirty="0">
                <a:latin typeface="Constantia" charset="0"/>
              </a:rPr>
              <a:t>of frequencies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coupling</a:t>
            </a:r>
            <a:r>
              <a:rPr lang="en-US" dirty="0">
                <a:latin typeface="Constantia" charset="0"/>
              </a:rPr>
              <a:t> gametes minus the product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repulsion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smtClean="0">
                <a:latin typeface="Constantia" charset="0"/>
              </a:rPr>
              <a:t>gametes</a:t>
            </a:r>
          </a:p>
          <a:p>
            <a:r>
              <a:rPr lang="en-US" dirty="0" smtClean="0">
                <a:latin typeface="Constantia" charset="0"/>
              </a:rPr>
              <a:t>Negative, otherwise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 depends on allele frequency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10" y="2027217"/>
            <a:ext cx="8229600" cy="16304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Vary even with complete LD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=0</a:t>
            </a:r>
          </a:p>
          <a:p>
            <a:pPr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=1-P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=P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dirty="0" smtClean="0"/>
              <a:t>D=P</a:t>
            </a:r>
            <a:r>
              <a:rPr lang="en-US" baseline="-25000" dirty="0" smtClean="0"/>
              <a:t>A</a:t>
            </a:r>
            <a:r>
              <a:rPr lang="en-US" dirty="0" smtClean="0"/>
              <a:t>-P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Deviation between observed and expected</a:t>
            </a:r>
          </a:p>
          <a:p>
            <a:r>
              <a:rPr lang="en-US">
                <a:latin typeface="Constantia" charset="0"/>
              </a:rPr>
              <a:t>Extreme values: -0.25 and 0.25</a:t>
            </a:r>
          </a:p>
          <a:p>
            <a:r>
              <a:rPr lang="en-US">
                <a:latin typeface="Constantia" charset="0"/>
              </a:rPr>
              <a:t>Non LD: D=0</a:t>
            </a:r>
          </a:p>
          <a:p>
            <a:r>
              <a:rPr lang="en-US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42878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>
                <a:latin typeface="Calibri" charset="0"/>
              </a:rPr>
              <a:t>D’</a:t>
            </a:r>
            <a:endParaRPr lang="en-US" baseline="3000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7282"/>
            <a:ext cx="8229600" cy="3591117"/>
          </a:xfrm>
        </p:spPr>
        <p:txBody>
          <a:bodyPr>
            <a:normAutofit/>
          </a:bodyPr>
          <a:lstStyle/>
          <a:p>
            <a:r>
              <a:rPr lang="en-US" sz="2800" dirty="0" err="1"/>
              <a:t>Lewontin</a:t>
            </a:r>
            <a:r>
              <a:rPr lang="en-US" sz="2800" dirty="0"/>
              <a:t> (1964) proposed standardizing D to the maximum possible value it can take:</a:t>
            </a:r>
          </a:p>
          <a:p>
            <a:r>
              <a:rPr lang="en-US" sz="2800" dirty="0">
                <a:latin typeface="Constantia" charset="0"/>
              </a:rPr>
              <a:t>D’=D/</a:t>
            </a:r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 =0.08/0.18=0.44</a:t>
            </a:r>
            <a:endParaRPr lang="en-US" sz="2800" baseline="-25000" dirty="0">
              <a:latin typeface="Constantia" charset="0"/>
            </a:endParaRPr>
          </a:p>
          <a:p>
            <a:r>
              <a:rPr lang="en-US" sz="2800" dirty="0" err="1" smtClean="0">
                <a:latin typeface="Constantia" charset="0"/>
              </a:rPr>
              <a:t>D</a:t>
            </a:r>
            <a:r>
              <a:rPr lang="en-US" sz="2800" baseline="-25000" dirty="0" err="1" smtClean="0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: the maximum D </a:t>
            </a:r>
            <a:r>
              <a:rPr lang="en-US" sz="2800" dirty="0">
                <a:solidFill>
                  <a:srgbClr val="FF0000"/>
                </a:solidFill>
                <a:latin typeface="Constantia" charset="0"/>
              </a:rPr>
              <a:t>for given allele frequency</a:t>
            </a:r>
          </a:p>
          <a:p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= min(P</a:t>
            </a:r>
            <a:r>
              <a:rPr lang="en-US" sz="2800" baseline="-25000" dirty="0">
                <a:latin typeface="Constantia" charset="0"/>
              </a:rPr>
              <a:t>A</a:t>
            </a:r>
            <a:r>
              <a:rPr lang="en-US" sz="2800" dirty="0">
                <a:latin typeface="Constantia" charset="0"/>
              </a:rPr>
              <a:t>P</a:t>
            </a:r>
            <a:r>
              <a:rPr lang="en-US" sz="2800" baseline="-25000" dirty="0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) if D is negative, or min(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a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B</a:t>
            </a:r>
            <a:r>
              <a:rPr lang="en-US" sz="2800" dirty="0" smtClean="0">
                <a:latin typeface="Constantia" charset="0"/>
              </a:rPr>
              <a:t>) </a:t>
            </a:r>
            <a:r>
              <a:rPr lang="en-US" sz="2800" dirty="0">
                <a:latin typeface="Constantia" charset="0"/>
              </a:rPr>
              <a:t>if D is positive</a:t>
            </a:r>
          </a:p>
          <a:p>
            <a:r>
              <a:rPr lang="en-US" sz="2800" dirty="0">
                <a:latin typeface="Constantia" charset="0"/>
              </a:rPr>
              <a:t>Range of D’: </a:t>
            </a:r>
            <a:r>
              <a:rPr lang="en-US" sz="2800" dirty="0" smtClean="0">
                <a:latin typeface="Constantia" charset="0"/>
              </a:rPr>
              <a:t>-1 </a:t>
            </a:r>
            <a:r>
              <a:rPr lang="en-US" sz="2800" dirty="0">
                <a:latin typeface="Constantia" charset="0"/>
              </a:rPr>
              <a:t>to 1</a:t>
            </a:r>
          </a:p>
        </p:txBody>
      </p:sp>
    </p:spTree>
    <p:extLst>
      <p:ext uri="{BB962C8B-B14F-4D97-AF65-F5344CB8AC3E}">
        <p14:creationId xmlns:p14="http://schemas.microsoft.com/office/powerpoint/2010/main" val="4548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r>
              <a:rPr lang="en-US">
                <a:latin typeface="Calibri" charset="0"/>
              </a:rPr>
              <a:t>R</a:t>
            </a:r>
            <a:r>
              <a:rPr lang="en-US" baseline="30000"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2757054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 smtClean="0">
                <a:latin typeface="Constantia" charset="0"/>
              </a:rPr>
              <a:t>r</a:t>
            </a:r>
            <a:r>
              <a:rPr lang="en-US" baseline="30000" dirty="0" smtClean="0">
                <a:latin typeface="Constantia" charset="0"/>
              </a:rPr>
              <a:t>2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</a:t>
            </a:r>
            <a:r>
              <a:rPr lang="en-US" dirty="0" smtClean="0">
                <a:latin typeface="Constantia" charset="0"/>
              </a:rPr>
              <a:t>frequency.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1036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2, due Feb 17, Wednesday, 3:10PM</a:t>
            </a:r>
          </a:p>
          <a:p>
            <a:r>
              <a:rPr lang="en-US" dirty="0" smtClean="0"/>
              <a:t>Add page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line numbers on reports</a:t>
            </a:r>
          </a:p>
          <a:p>
            <a:r>
              <a:rPr lang="en-US" dirty="0" smtClean="0"/>
              <a:t>Midterm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120 minutes (3:10-5:10PM)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</p:spTree>
    <p:extLst>
      <p:ext uri="{BB962C8B-B14F-4D97-AF65-F5344CB8AC3E}">
        <p14:creationId xmlns:p14="http://schemas.microsoft.com/office/powerpoint/2010/main" val="4141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88286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Mutation and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634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0880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4634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0882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4634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60882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84634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0882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634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0882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4634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0882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84634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0882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634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882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84634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0882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5668" y="8828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5667" y="304641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5666" y="52099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3</a:t>
            </a:r>
            <a:endParaRPr lang="en-US" sz="2400" dirty="0"/>
          </a:p>
        </p:txBody>
      </p:sp>
      <p:sp>
        <p:nvSpPr>
          <p:cNvPr id="25" name="Explosion 2 24"/>
          <p:cNvSpPr/>
          <p:nvPr/>
        </p:nvSpPr>
        <p:spPr>
          <a:xfrm>
            <a:off x="6364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smtClean="0">
                <a:solidFill>
                  <a:srgbClr val="FF0000"/>
                </a:solidFill>
              </a:rPr>
              <a:t>mutation</a:t>
            </a:r>
            <a:endParaRPr lang="en-US" sz="17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881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6737130" y="3234418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8" name="Heart 27"/>
          <p:cNvSpPr/>
          <p:nvPr/>
        </p:nvSpPr>
        <p:spPr>
          <a:xfrm>
            <a:off x="6705600" y="5440801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98" y="2847527"/>
            <a:ext cx="7408333" cy="3583957"/>
          </a:xfrm>
        </p:spPr>
        <p:txBody>
          <a:bodyPr>
            <a:normAutofit/>
          </a:bodyPr>
          <a:lstStyle/>
          <a:p>
            <a:r>
              <a:rPr lang="en-US" dirty="0" smtClean="0"/>
              <a:t>c: recombination rate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t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(1-c)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t=log(D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baseline="-25000" dirty="0" smtClean="0"/>
              <a:t>0</a:t>
            </a:r>
            <a:r>
              <a:rPr lang="en-US" dirty="0" smtClean="0"/>
              <a:t>)/log(1-c)</a:t>
            </a:r>
          </a:p>
          <a:p>
            <a:r>
              <a:rPr lang="en-US" dirty="0" smtClean="0"/>
              <a:t>if c=10%, it takes 6.5 generation for D to be cut in half</a:t>
            </a:r>
          </a:p>
          <a:p>
            <a:r>
              <a:rPr lang="en-US" dirty="0"/>
              <a:t>if </a:t>
            </a:r>
            <a:r>
              <a:rPr lang="en-US" dirty="0" smtClean="0"/>
              <a:t>two SNPs 1kb apart</a:t>
            </a:r>
          </a:p>
          <a:p>
            <a:r>
              <a:rPr lang="en-US" dirty="0" smtClean="0"/>
              <a:t>1Mb=1cM, </a:t>
            </a:r>
          </a:p>
          <a:p>
            <a:r>
              <a:rPr lang="en-US" dirty="0" smtClean="0"/>
              <a:t>c=10</a:t>
            </a:r>
            <a:r>
              <a:rPr lang="en-US" baseline="30000" dirty="0" smtClean="0"/>
              <a:t>-2</a:t>
            </a:r>
            <a:r>
              <a:rPr lang="en-US" dirty="0" smtClean="0"/>
              <a:t>/10</a:t>
            </a:r>
            <a:r>
              <a:rPr lang="en-US" baseline="30000" dirty="0" smtClean="0"/>
              <a:t>6</a:t>
            </a:r>
            <a:r>
              <a:rPr lang="en-US" dirty="0" smtClean="0"/>
              <a:t>=10</a:t>
            </a:r>
            <a:r>
              <a:rPr lang="en-US" baseline="30000" dirty="0" smtClean="0"/>
              <a:t>-8</a:t>
            </a:r>
            <a:r>
              <a:rPr lang="en-US" dirty="0" smtClean="0"/>
              <a:t>/</a:t>
            </a:r>
            <a:r>
              <a:rPr lang="en-US" dirty="0" err="1" smtClean="0"/>
              <a:t>bp</a:t>
            </a:r>
            <a:r>
              <a:rPr lang="en-US" dirty="0" smtClean="0"/>
              <a:t>=10</a:t>
            </a:r>
            <a:r>
              <a:rPr lang="en-US" baseline="30000" dirty="0" smtClean="0"/>
              <a:t>-5</a:t>
            </a:r>
            <a:r>
              <a:rPr lang="en-US" dirty="0" smtClean="0"/>
              <a:t>/kb</a:t>
            </a:r>
          </a:p>
          <a:p>
            <a:r>
              <a:rPr lang="en-US" dirty="0" smtClean="0"/>
              <a:t>It takes 69,319 generations for D to be cut in half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 over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965" y="1892147"/>
            <a:ext cx="4581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D0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.25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.01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)^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D0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.25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.05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)^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D0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)^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D0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"green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.25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)^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D0</a:t>
            </a:r>
            <a:endParaRPr lang="is-I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Dt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"black"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760344"/>
            <a:ext cx="4851400" cy="6172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750905" y="3749653"/>
            <a:ext cx="42016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2663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2663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LD decay over distance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 smtClean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 smtClean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89689"/>
              </p:ext>
            </p:extLst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0730"/>
                <a:gridCol w="1663702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133639"/>
              </p:ext>
            </p:extLst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9197"/>
                <a:gridCol w="16552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distribution: Mean=</a:t>
            </a:r>
            <a:r>
              <a:rPr lang="en-US" dirty="0" err="1" smtClean="0"/>
              <a:t>Var</a:t>
            </a:r>
            <a:r>
              <a:rPr lang="en-US" dirty="0" smtClean="0"/>
              <a:t>=Expected</a:t>
            </a:r>
          </a:p>
          <a:p>
            <a:r>
              <a:rPr lang="en-US" dirty="0" smtClean="0"/>
              <a:t>(Observed-Expected)/</a:t>
            </a:r>
            <a:r>
              <a:rPr lang="en-US" dirty="0" err="1" smtClean="0"/>
              <a:t>Sqrt</a:t>
            </a:r>
            <a:r>
              <a:rPr lang="en-US" dirty="0" smtClean="0"/>
              <a:t>(Expected) ~ N(0,1)</a:t>
            </a:r>
          </a:p>
          <a:p>
            <a:r>
              <a:rPr lang="en-US" dirty="0" smtClean="0"/>
              <a:t>SUM(</a:t>
            </a:r>
            <a:r>
              <a:rPr lang="en-US" dirty="0"/>
              <a:t>Observed-Expected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 Expected </a:t>
            </a:r>
            <a:r>
              <a:rPr lang="en-US" dirty="0"/>
              <a:t>~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=number of independent cells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=1 for two marker loci (</a:t>
            </a:r>
            <a:r>
              <a:rPr lang="en-US" dirty="0"/>
              <a:t>approximation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22288"/>
              </p:ext>
            </p:extLst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0" y="633478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P value by using 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231900"/>
            <a:ext cx="6273800" cy="562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1300" y="2905848"/>
            <a:ext cx="2781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x=</a:t>
            </a:r>
            <a:r>
              <a:rPr lang="en-US" dirty="0" err="1" smtClean="0"/>
              <a:t>rchisq</a:t>
            </a:r>
            <a:r>
              <a:rPr lang="en-US" dirty="0" smtClean="0"/>
              <a:t>(10000,1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 smtClean="0"/>
              <a:t>plot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1300" y="2003157"/>
            <a:ext cx="278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1-pchisq(9.72,1)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1300" y="2372489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0.001822735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300" y="632216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0.002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9554" y="5605471"/>
            <a:ext cx="278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index=x&gt;9.72</a:t>
            </a:r>
          </a:p>
          <a:p>
            <a:r>
              <a:rPr lang="en-US" dirty="0" smtClean="0"/>
              <a:t>length(x[index])/10000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Permutation test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2672" y="1366735"/>
            <a:ext cx="3916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t=100</a:t>
            </a:r>
          </a:p>
          <a:p>
            <a:r>
              <a:rPr lang="en-US" dirty="0" smtClean="0"/>
              <a:t>s=sample(4,t,replace=T</a:t>
            </a:r>
            <a:r>
              <a:rPr lang="en-US" dirty="0"/>
              <a:t>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x=table(s)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6" y="1210654"/>
            <a:ext cx="4669931" cy="2749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" y="4132813"/>
            <a:ext cx="4669931" cy="903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1753" b="16508"/>
          <a:stretch/>
        </p:blipFill>
        <p:spPr>
          <a:xfrm>
            <a:off x="482159" y="5277028"/>
            <a:ext cx="4159724" cy="15809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33034" y="5698182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P(&gt;9.72)= </a:t>
            </a:r>
            <a:r>
              <a:rPr lang="en-US" dirty="0"/>
              <a:t>0.0025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055" y="5036008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28 25 33 14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2672" y="5277028"/>
            <a:ext cx="3916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xc</a:t>
            </a:r>
            <a:r>
              <a:rPr lang="fr-FR" dirty="0" smtClean="0"/>
              <a:t>=</a:t>
            </a:r>
            <a:r>
              <a:rPr lang="fr-FR" dirty="0" err="1" smtClean="0"/>
              <a:t>rchisq</a:t>
            </a:r>
            <a:r>
              <a:rPr lang="fr-FR" dirty="0" smtClean="0"/>
              <a:t>(10000,1)</a:t>
            </a:r>
            <a:endParaRPr lang="en-US" dirty="0"/>
          </a:p>
          <a:p>
            <a:r>
              <a:rPr lang="en-US" dirty="0" smtClean="0"/>
              <a:t>plot(density(</a:t>
            </a:r>
            <a:r>
              <a:rPr lang="en-US" dirty="0" smtClean="0">
                <a:solidFill>
                  <a:srgbClr val="FF0000"/>
                </a:solidFill>
              </a:rPr>
              <a:t>x2</a:t>
            </a:r>
            <a:r>
              <a:rPr lang="en-US" dirty="0" smtClean="0"/>
              <a:t>),col="blue")</a:t>
            </a:r>
          </a:p>
          <a:p>
            <a:r>
              <a:rPr lang="en-US" dirty="0" smtClean="0"/>
              <a:t>lines(density(</a:t>
            </a:r>
            <a:r>
              <a:rPr lang="en-US" dirty="0" smtClean="0">
                <a:solidFill>
                  <a:schemeClr val="accent1"/>
                </a:solidFill>
              </a:rPr>
              <a:t>xc</a:t>
            </a:r>
            <a:r>
              <a:rPr lang="en-US" dirty="0" smtClean="0"/>
              <a:t>),col="red")</a:t>
            </a:r>
          </a:p>
          <a:p>
            <a:r>
              <a:rPr lang="en-US" dirty="0" smtClean="0"/>
              <a:t>index=x2&gt;9.72</a:t>
            </a:r>
          </a:p>
          <a:p>
            <a:r>
              <a:rPr lang="en-US" dirty="0" smtClean="0"/>
              <a:t>length(x2[index</a:t>
            </a:r>
            <a:r>
              <a:rPr lang="en-US" dirty="0"/>
              <a:t>])/</a:t>
            </a:r>
            <a:r>
              <a:rPr lang="en-US" dirty="0" smtClean="0"/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2672" y="101197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x2</a:t>
            </a:r>
            <a:r>
              <a:rPr lang="en-US" dirty="0"/>
              <a:t>=replicate(10000,{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2671" y="4783055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})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2671" y="2280212"/>
            <a:ext cx="3916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fh</a:t>
            </a:r>
            <a:r>
              <a:rPr lang="en-US" dirty="0"/>
              <a:t>=(x[1]+x[3])/t</a:t>
            </a:r>
          </a:p>
          <a:p>
            <a:r>
              <a:rPr lang="en-US" dirty="0" smtClean="0"/>
              <a:t>fa=(x[1]+x[2])/t</a:t>
            </a:r>
          </a:p>
          <a:p>
            <a:r>
              <a:rPr lang="en-US" dirty="0" smtClean="0"/>
              <a:t>e1=t*</a:t>
            </a:r>
            <a:r>
              <a:rPr lang="en-US" dirty="0" err="1" smtClean="0"/>
              <a:t>fh</a:t>
            </a:r>
            <a:r>
              <a:rPr lang="en-US" dirty="0" smtClean="0"/>
              <a:t>*fa</a:t>
            </a:r>
            <a:endParaRPr lang="en-US" dirty="0"/>
          </a:p>
          <a:p>
            <a:r>
              <a:rPr lang="en-US" dirty="0"/>
              <a:t>e2=t*(1-fh)*fa</a:t>
            </a:r>
          </a:p>
          <a:p>
            <a:r>
              <a:rPr lang="en-US" dirty="0"/>
              <a:t>e3=t*</a:t>
            </a:r>
            <a:r>
              <a:rPr lang="en-US" dirty="0" err="1"/>
              <a:t>fh</a:t>
            </a:r>
            <a:r>
              <a:rPr lang="en-US" dirty="0"/>
              <a:t>*(1-fa)</a:t>
            </a:r>
          </a:p>
          <a:p>
            <a:r>
              <a:rPr lang="en-US" dirty="0"/>
              <a:t>e4=t*(1-fh)*(1-fa)</a:t>
            </a:r>
          </a:p>
          <a:p>
            <a:r>
              <a:rPr lang="en-US" dirty="0" smtClean="0"/>
              <a:t>e=c(e1,e2,e3,e4</a:t>
            </a:r>
            <a:r>
              <a:rPr lang="en-US" dirty="0"/>
              <a:t>)</a:t>
            </a:r>
          </a:p>
          <a:p>
            <a:r>
              <a:rPr lang="en-US" dirty="0" smtClean="0"/>
              <a:t>d</a:t>
            </a:r>
            <a:r>
              <a:rPr lang="en-US" dirty="0"/>
              <a:t>=(x-e)^2/e</a:t>
            </a:r>
          </a:p>
          <a:p>
            <a:r>
              <a:rPr lang="en-US" dirty="0"/>
              <a:t>sum(d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53018"/>
              </p:ext>
            </p:extLst>
          </p:nvPr>
        </p:nvGraphicFramePr>
        <p:xfrm>
          <a:off x="867568" y="424612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Association scale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09350"/>
              </p:ext>
            </p:extLst>
          </p:nvPr>
        </p:nvGraphicFramePr>
        <p:xfrm>
          <a:off x="867568" y="1788732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7741030" y="5229973"/>
            <a:ext cx="1532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Stronger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047594">
            <a:off x="3171030" y="2504960"/>
            <a:ext cx="2801940" cy="540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047594">
            <a:off x="3237512" y="4964840"/>
            <a:ext cx="2801940" cy="540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1322</TotalTime>
  <Words>930</Words>
  <Application>Microsoft Macintosh PowerPoint</Application>
  <PresentationFormat>On-screen Show (4:3)</PresentationFormat>
  <Paragraphs>343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Candara</vt:lpstr>
      <vt:lpstr>Constantia</vt:lpstr>
      <vt:lpstr>ＭＳ Ｐゴシック</vt:lpstr>
      <vt:lpstr>Symbol</vt:lpstr>
      <vt:lpstr>Wingdings 2</vt:lpstr>
      <vt:lpstr>Arial</vt:lpstr>
      <vt:lpstr>Waveform</vt:lpstr>
      <vt:lpstr>Statistical Genomics</vt:lpstr>
      <vt:lpstr>Administration</vt:lpstr>
      <vt:lpstr>Outline</vt:lpstr>
      <vt:lpstr>Observed and expected frequency</vt:lpstr>
      <vt:lpstr>Approximate Distributions</vt:lpstr>
      <vt:lpstr>Observed and expected frequency</vt:lpstr>
      <vt:lpstr>P value by using R</vt:lpstr>
      <vt:lpstr>Permutation test</vt:lpstr>
      <vt:lpstr>Association scale</vt:lpstr>
      <vt:lpstr>Observed and expected frequency</vt:lpstr>
      <vt:lpstr>Problems with  Chi-square association test</vt:lpstr>
      <vt:lpstr>The Hardy–Weinberg principle </vt:lpstr>
      <vt:lpstr>Linkage equilibrium</vt:lpstr>
      <vt:lpstr>Linkage Disequilibrium (LD)</vt:lpstr>
      <vt:lpstr>D parameter</vt:lpstr>
      <vt:lpstr>D depends on allele frequency</vt:lpstr>
      <vt:lpstr>Property of D</vt:lpstr>
      <vt:lpstr>D’</vt:lpstr>
      <vt:lpstr>R2</vt:lpstr>
      <vt:lpstr>Causes of LD</vt:lpstr>
      <vt:lpstr>Mutation and selection</vt:lpstr>
      <vt:lpstr>Change in D over time</vt:lpstr>
      <vt:lpstr>Change in D over time</vt:lpstr>
      <vt:lpstr>LD decay over distance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137</cp:revision>
  <dcterms:created xsi:type="dcterms:W3CDTF">2013-08-24T13:03:35Z</dcterms:created>
  <dcterms:modified xsi:type="dcterms:W3CDTF">2016-05-22T05:00:11Z</dcterms:modified>
</cp:coreProperties>
</file>