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jpg" ContentType="image/jpeg"/>
  <Default Extension="emf" ContentType="image/x-emf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4" r:id="rId1"/>
  </p:sldMasterIdLst>
  <p:notesMasterIdLst>
    <p:notesMasterId r:id="rId28"/>
  </p:notesMasterIdLst>
  <p:sldIdLst>
    <p:sldId id="381" r:id="rId2"/>
    <p:sldId id="402" r:id="rId3"/>
    <p:sldId id="343" r:id="rId4"/>
    <p:sldId id="386" r:id="rId5"/>
    <p:sldId id="387" r:id="rId6"/>
    <p:sldId id="385" r:id="rId7"/>
    <p:sldId id="365" r:id="rId8"/>
    <p:sldId id="374" r:id="rId9"/>
    <p:sldId id="379" r:id="rId10"/>
    <p:sldId id="375" r:id="rId11"/>
    <p:sldId id="394" r:id="rId12"/>
    <p:sldId id="395" r:id="rId13"/>
    <p:sldId id="396" r:id="rId14"/>
    <p:sldId id="397" r:id="rId15"/>
    <p:sldId id="391" r:id="rId16"/>
    <p:sldId id="392" r:id="rId17"/>
    <p:sldId id="373" r:id="rId18"/>
    <p:sldId id="368" r:id="rId19"/>
    <p:sldId id="393" r:id="rId20"/>
    <p:sldId id="369" r:id="rId21"/>
    <p:sldId id="370" r:id="rId22"/>
    <p:sldId id="401" r:id="rId23"/>
    <p:sldId id="398" r:id="rId24"/>
    <p:sldId id="399" r:id="rId25"/>
    <p:sldId id="400" r:id="rId26"/>
    <p:sldId id="389" r:id="rId2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421"/>
    <p:restoredTop sz="50000"/>
  </p:normalViewPr>
  <p:slideViewPr>
    <p:cSldViewPr snapToGrid="0" snapToObjects="1">
      <p:cViewPr>
        <p:scale>
          <a:sx n="114" d="100"/>
          <a:sy n="114" d="100"/>
        </p:scale>
        <p:origin x="3784" y="14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notesMaster" Target="notesMasters/notesMaster1.xml"/><Relationship Id="rId29" Type="http://schemas.openxmlformats.org/officeDocument/2006/relationships/presProps" Target="presProps.xml"/><Relationship Id="rId30" Type="http://schemas.openxmlformats.org/officeDocument/2006/relationships/viewProps" Target="viewProps.xml"/><Relationship Id="rId31" Type="http://schemas.openxmlformats.org/officeDocument/2006/relationships/theme" Target="theme/theme1.xml"/><Relationship Id="rId32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F4C4908-2A04-9943-9FD7-65929F5D9E3B}" type="datetimeFigureOut">
              <a:rPr lang="en-US" smtClean="0"/>
              <a:t>2/17/16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75A5107-B47F-A942-A7B4-FB0CAFAD15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54859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0E2307-1E40-4E12-8716-25BFDA8E7013}" type="datetime1">
              <a:rPr lang="en-US" smtClean="0"/>
              <a:pPr/>
              <a:t>2/17/16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D7A59-36E2-48B9-B146-C1E59501F63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CFCF5A-EA79-452C-A52C-1A2668C2E7DF}" type="datetime1">
              <a:rPr lang="en-US" smtClean="0"/>
              <a:pPr/>
              <a:t>2/17/16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D7A59-36E2-48B9-B146-C1E59501F63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5C4C28-BD4B-4892-9A2D-6E19BD753A9A}" type="datetime1">
              <a:rPr lang="en-US" smtClean="0"/>
              <a:pPr/>
              <a:t>2/17/16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D7A59-36E2-48B9-B146-C1E59501F63F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FD9D02-426E-46C9-9EE9-0DE1EF8B2838}" type="datetime1">
              <a:rPr lang="en-US" smtClean="0"/>
              <a:pPr/>
              <a:t>2/17/16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D7A59-36E2-48B9-B146-C1E59501F63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8AEBBE-F8B2-42CF-9895-E86A608384EB}" type="datetime1">
              <a:rPr lang="en-US" smtClean="0"/>
              <a:pPr/>
              <a:t>2/17/16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D7A59-36E2-48B9-B146-C1E59501F63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FAA6B6-10E5-4810-BC9F-DA72D8452E73}" type="datetime1">
              <a:rPr lang="en-US" smtClean="0"/>
              <a:pPr/>
              <a:t>2/17/16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D7A59-36E2-48B9-B146-C1E59501F63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18D072-EF12-4AA2-BD71-ABC68B06D0E2}" type="datetime1">
              <a:rPr lang="en-US" smtClean="0"/>
              <a:pPr/>
              <a:t>2/17/16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D7A59-36E2-48B9-B146-C1E59501F63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CDBF60-6CC3-4B74-A60D-3486985E4346}" type="datetime1">
              <a:rPr lang="en-US" smtClean="0"/>
              <a:pPr/>
              <a:t>2/17/16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D7A59-36E2-48B9-B146-C1E59501F63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714818-984F-4759-BF72-A33BDC1963BD}" type="datetime1">
              <a:rPr lang="en-US" smtClean="0"/>
              <a:pPr/>
              <a:t>2/17/16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D7A59-36E2-48B9-B146-C1E59501F63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A7E191-5F94-4FC1-B823-BD7CABF7FA06}" type="datetime1">
              <a:rPr lang="en-US" smtClean="0"/>
              <a:pPr/>
              <a:t>2/17/16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D7A59-36E2-48B9-B146-C1E59501F63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856D55-EFBE-4F9B-8A5F-09D42CA22A9B}" type="datetime1">
              <a:rPr lang="en-US" smtClean="0"/>
              <a:pPr/>
              <a:t>2/17/16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D7A59-36E2-48B9-B146-C1E59501F63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9D1D110F-3F4E-48D9-B8AA-5D0E825AFDBA}" type="datetime1">
              <a:rPr lang="en-US" smtClean="0"/>
              <a:pPr/>
              <a:t>2/17/16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687D7A59-36E2-48B9-B146-C1E59501F63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g"/><Relationship Id="rId3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7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8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9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1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2.emf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3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4.emf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5.emf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emf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5.emf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6.emf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SG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09744" y="2791299"/>
            <a:ext cx="8857883" cy="1072859"/>
          </a:xfrm>
        </p:spPr>
        <p:txBody>
          <a:bodyPr>
            <a:normAutofit/>
          </a:bodyPr>
          <a:lstStyle/>
          <a:p>
            <a:r>
              <a:rPr lang="en-US" sz="3800" b="1" dirty="0" smtClean="0">
                <a:solidFill>
                  <a:schemeClr val="bg2">
                    <a:lumMod val="75000"/>
                  </a:schemeClr>
                </a:solidFill>
              </a:rPr>
              <a:t>Statistical Genomics</a:t>
            </a:r>
            <a:endParaRPr lang="en-US" sz="3800" b="1" dirty="0">
              <a:solidFill>
                <a:schemeClr val="accent2"/>
              </a:solidFill>
            </a:endParaRPr>
          </a:p>
        </p:txBody>
      </p:sp>
      <p:pic>
        <p:nvPicPr>
          <p:cNvPr id="4" name="Picture 7" descr="Washington_State_Cougars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9886" y="5316238"/>
            <a:ext cx="1433513" cy="1433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Subtitle 2"/>
          <p:cNvSpPr txBox="1">
            <a:spLocks/>
          </p:cNvSpPr>
          <p:nvPr/>
        </p:nvSpPr>
        <p:spPr>
          <a:xfrm>
            <a:off x="1512699" y="4249255"/>
            <a:ext cx="6400800" cy="106698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7432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576263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55663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430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46304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78308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10312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42316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74320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2800" dirty="0" smtClean="0"/>
              <a:t>Zhiwu Zhang</a:t>
            </a:r>
          </a:p>
          <a:p>
            <a:pPr marL="0" indent="0" algn="ctr">
              <a:buNone/>
            </a:pPr>
            <a:r>
              <a:rPr lang="en-US" sz="2800" dirty="0" smtClean="0"/>
              <a:t>Washington State University</a:t>
            </a:r>
            <a:endParaRPr lang="en-US" sz="2800" dirty="0"/>
          </a:p>
        </p:txBody>
      </p:sp>
      <p:sp>
        <p:nvSpPr>
          <p:cNvPr id="8" name="Title 2"/>
          <p:cNvSpPr txBox="1">
            <a:spLocks/>
          </p:cNvSpPr>
          <p:nvPr/>
        </p:nvSpPr>
        <p:spPr bwMode="auto">
          <a:xfrm>
            <a:off x="894721" y="3597458"/>
            <a:ext cx="7487279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0" bIns="0" numCol="1" anchor="b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50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9pPr>
          </a:lstStyle>
          <a:p>
            <a:pPr algn="ctr"/>
            <a:r>
              <a:rPr lang="en-US" sz="2800" b="1" dirty="0" smtClean="0">
                <a:solidFill>
                  <a:schemeClr val="bg2">
                    <a:lumMod val="50000"/>
                  </a:schemeClr>
                </a:solidFill>
              </a:rPr>
              <a:t>Lecture 11: Power, type I error and FDR</a:t>
            </a:r>
            <a:endParaRPr lang="en-US" sz="2800" b="1" dirty="0">
              <a:solidFill>
                <a:schemeClr val="bg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2036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Bins (e.g. 100Kb)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279400" y="1951173"/>
            <a:ext cx="840740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err="1" smtClean="0"/>
              <a:t>bigNum</a:t>
            </a:r>
            <a:r>
              <a:rPr lang="en-US" dirty="0" smtClean="0"/>
              <a:t>=1e9</a:t>
            </a:r>
          </a:p>
          <a:p>
            <a:r>
              <a:rPr lang="en-US" dirty="0" smtClean="0"/>
              <a:t>resolution=100000</a:t>
            </a:r>
          </a:p>
          <a:p>
            <a:r>
              <a:rPr lang="en-US" dirty="0" smtClean="0"/>
              <a:t>bin=round((</a:t>
            </a:r>
            <a:r>
              <a:rPr lang="en-US" dirty="0" err="1" smtClean="0"/>
              <a:t>myGM</a:t>
            </a:r>
            <a:r>
              <a:rPr lang="en-US" dirty="0" smtClean="0"/>
              <a:t>[,2]*</a:t>
            </a:r>
            <a:r>
              <a:rPr lang="en-US" dirty="0" err="1" smtClean="0"/>
              <a:t>bigNum+myGM</a:t>
            </a:r>
            <a:r>
              <a:rPr lang="en-US" dirty="0" smtClean="0"/>
              <a:t>[,3])/resolution)</a:t>
            </a:r>
          </a:p>
          <a:p>
            <a:r>
              <a:rPr lang="en-US" dirty="0" smtClean="0"/>
              <a:t>result=</a:t>
            </a:r>
            <a:r>
              <a:rPr lang="en-US" dirty="0" err="1" smtClean="0"/>
              <a:t>cbind</a:t>
            </a:r>
            <a:r>
              <a:rPr lang="en-US" dirty="0" smtClean="0"/>
              <a:t>(</a:t>
            </a:r>
            <a:r>
              <a:rPr lang="en-US" dirty="0" err="1" smtClean="0"/>
              <a:t>myGM,t</a:t>
            </a:r>
            <a:r>
              <a:rPr lang="en-US" dirty="0" smtClean="0"/>
              <a:t>(p),bin)</a:t>
            </a:r>
          </a:p>
          <a:p>
            <a:r>
              <a:rPr lang="en-US" dirty="0" smtClean="0"/>
              <a:t>head(result)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3200" y="3834037"/>
            <a:ext cx="5524500" cy="1676400"/>
          </a:xfrm>
          <a:prstGeom prst="rect">
            <a:avLst/>
          </a:prstGeom>
        </p:spPr>
      </p:pic>
      <p:sp>
        <p:nvSpPr>
          <p:cNvPr id="7" name="Oval 6"/>
          <p:cNvSpPr/>
          <p:nvPr/>
        </p:nvSpPr>
        <p:spPr>
          <a:xfrm>
            <a:off x="4953000" y="5224687"/>
            <a:ext cx="1384300" cy="28575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0" y="6027389"/>
            <a:ext cx="9144000" cy="461665"/>
          </a:xfrm>
          <a:prstGeom prst="rect">
            <a:avLst/>
          </a:prstGeom>
          <a:solidFill>
            <a:schemeClr val="bg1">
              <a:alpha val="9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rgbClr val="FF0000"/>
                </a:solidFill>
                <a:latin typeface="Arial"/>
                <a:cs typeface="Arial"/>
              </a:rPr>
              <a:t>Minimum p value within bin</a:t>
            </a:r>
            <a:endParaRPr lang="en-US" sz="2400" dirty="0">
              <a:solidFill>
                <a:srgbClr val="FF0000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0771070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</a:t>
            </a:r>
            <a:r>
              <a:rPr lang="en-US" dirty="0" smtClean="0"/>
              <a:t>ins of QTNs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279400" y="2397036"/>
            <a:ext cx="84074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err="1" smtClean="0"/>
              <a:t>QTN.bin</a:t>
            </a:r>
            <a:r>
              <a:rPr lang="en-US" dirty="0" smtClean="0"/>
              <a:t>=result[</a:t>
            </a:r>
            <a:r>
              <a:rPr lang="en-US" dirty="0" err="1" smtClean="0"/>
              <a:t>mySim$QTN.position</a:t>
            </a:r>
            <a:r>
              <a:rPr lang="en-US" dirty="0" smtClean="0"/>
              <a:t>,]</a:t>
            </a:r>
          </a:p>
          <a:p>
            <a:r>
              <a:rPr lang="en-US" dirty="0" err="1" smtClean="0"/>
              <a:t>QTN.bin</a:t>
            </a:r>
            <a:endParaRPr lang="en-US" dirty="0" smtClean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6950" y="3911600"/>
            <a:ext cx="7150100" cy="2628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4785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Sorted bins of QTNs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279400" y="2397036"/>
            <a:ext cx="84074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err="1" smtClean="0"/>
              <a:t>index.qtn.p</a:t>
            </a:r>
            <a:r>
              <a:rPr lang="en-US" dirty="0" smtClean="0"/>
              <a:t>=order(</a:t>
            </a:r>
            <a:r>
              <a:rPr lang="en-US" dirty="0" err="1" smtClean="0"/>
              <a:t>QTN.bin</a:t>
            </a:r>
            <a:r>
              <a:rPr lang="en-US" dirty="0" smtClean="0"/>
              <a:t>[,4])</a:t>
            </a:r>
          </a:p>
          <a:p>
            <a:r>
              <a:rPr lang="en-US" dirty="0" err="1" smtClean="0"/>
              <a:t>QTN.bin</a:t>
            </a:r>
            <a:r>
              <a:rPr lang="en-US" dirty="0" smtClean="0"/>
              <a:t>[</a:t>
            </a:r>
            <a:r>
              <a:rPr lang="en-US" dirty="0" err="1" smtClean="0"/>
              <a:t>index.qtn.p</a:t>
            </a:r>
            <a:r>
              <a:rPr lang="en-US" dirty="0" smtClean="0"/>
              <a:t>,]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600" y="3475707"/>
            <a:ext cx="7162800" cy="2705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72593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FDR and type I error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368300" y="2162768"/>
            <a:ext cx="84074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Total number of bins: 3054 (size of 100kb)</a:t>
            </a:r>
            <a:endParaRPr lang="en-US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4532274"/>
              </p:ext>
            </p:extLst>
          </p:nvPr>
        </p:nvGraphicFramePr>
        <p:xfrm>
          <a:off x="279395" y="2776220"/>
          <a:ext cx="3692238" cy="2882900"/>
        </p:xfrm>
        <a:graphic>
          <a:graphicData uri="http://schemas.openxmlformats.org/drawingml/2006/table">
            <a:tbl>
              <a:tblPr/>
              <a:tblGrid>
                <a:gridCol w="1230746"/>
                <a:gridCol w="1230746"/>
                <a:gridCol w="1230746"/>
              </a:tblGrid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N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bin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s-IS" sz="2000" b="1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t(p)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1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s-I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50120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b-NO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4.44E-16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is-I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2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s-I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12235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b-NO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1.00E-10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3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s-I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60985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b-NO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1.38E-10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4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12918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b-NO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7.02E-08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5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s-I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31482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2.05E-05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6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101348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b-NO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9.58E-02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7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s-I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31573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b-NO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1.88E-01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8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42222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b-NO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2.94E-01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9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s-I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10502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b-NO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4.98E-01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10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s-I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22331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b-NO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9.91E-01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sp>
        <p:nvSpPr>
          <p:cNvPr id="6" name="Rectangle 5"/>
          <p:cNvSpPr/>
          <p:nvPr/>
        </p:nvSpPr>
        <p:spPr>
          <a:xfrm>
            <a:off x="6433125" y="5750700"/>
            <a:ext cx="277741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s-IS" dirty="0" smtClean="0">
                <a:solidFill>
                  <a:srgbClr val="FF0000"/>
                </a:solidFill>
                <a:latin typeface="Calibri" charset="0"/>
              </a:rPr>
              <a:t>0.285714286=2/(2+5)</a:t>
            </a:r>
            <a:endParaRPr lang="en-US" dirty="0">
              <a:solidFill>
                <a:srgbClr val="FF0000"/>
              </a:solidFill>
            </a:endParaRPr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08557651"/>
              </p:ext>
            </p:extLst>
          </p:nvPr>
        </p:nvGraphicFramePr>
        <p:xfrm>
          <a:off x="5202379" y="2776220"/>
          <a:ext cx="1230746" cy="2882900"/>
        </p:xfrm>
        <a:graphic>
          <a:graphicData uri="http://schemas.openxmlformats.org/drawingml/2006/table">
            <a:tbl>
              <a:tblPr/>
              <a:tblGrid>
                <a:gridCol w="1230746"/>
              </a:tblGrid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#False bins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0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0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0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0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is-I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2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416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is-I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608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is-I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782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is-I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1001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is-I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1335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72668014"/>
              </p:ext>
            </p:extLst>
          </p:nvPr>
        </p:nvGraphicFramePr>
        <p:xfrm>
          <a:off x="3901905" y="2776220"/>
          <a:ext cx="1230746" cy="2882900"/>
        </p:xfrm>
        <a:graphic>
          <a:graphicData uri="http://schemas.openxmlformats.org/drawingml/2006/table">
            <a:tbl>
              <a:tblPr/>
              <a:tblGrid>
                <a:gridCol w="1230746"/>
              </a:tblGrid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Power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nb-NO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0.1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nb-NO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0.2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nb-NO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0.3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nb-NO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0.4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nb-NO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0.5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nb-NO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0.6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nb-NO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0.7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nb-NO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0.8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nb-NO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0.9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1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16099348"/>
              </p:ext>
            </p:extLst>
          </p:nvPr>
        </p:nvGraphicFramePr>
        <p:xfrm>
          <a:off x="6502853" y="2776220"/>
          <a:ext cx="1230746" cy="2882900"/>
        </p:xfrm>
        <a:graphic>
          <a:graphicData uri="http://schemas.openxmlformats.org/drawingml/2006/table">
            <a:tbl>
              <a:tblPr/>
              <a:tblGrid>
                <a:gridCol w="1230746"/>
              </a:tblGrid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FDR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0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0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0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0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is-IS" sz="1600" b="0" i="0" u="none" strike="noStrike" dirty="0">
                          <a:solidFill>
                            <a:srgbClr val="FF0000"/>
                          </a:solidFill>
                          <a:effectLst/>
                          <a:latin typeface="Calibri" charset="0"/>
                        </a:rPr>
                        <a:t>0.285714286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nb-NO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0.985781991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nb-NO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0.988617886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fi-FI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0.989873418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is-I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0.991089109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is-I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0.992565056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graphicFrame>
        <p:nvGraphicFramePr>
          <p:cNvPr id="10" name="Table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99264527"/>
              </p:ext>
            </p:extLst>
          </p:nvPr>
        </p:nvGraphicFramePr>
        <p:xfrm>
          <a:off x="7803327" y="2776220"/>
          <a:ext cx="1230746" cy="2882900"/>
        </p:xfrm>
        <a:graphic>
          <a:graphicData uri="http://schemas.openxmlformats.org/drawingml/2006/table">
            <a:tbl>
              <a:tblPr/>
              <a:tblGrid>
                <a:gridCol w="1230746"/>
              </a:tblGrid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TypeI</a:t>
                      </a:r>
                      <a:r>
                        <a:rPr lang="en-US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 Error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0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0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0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0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fi-FI" sz="1600" b="0" i="0" u="none" strike="noStrike" dirty="0">
                          <a:solidFill>
                            <a:srgbClr val="FF0000"/>
                          </a:solidFill>
                          <a:effectLst/>
                          <a:latin typeface="Calibri" charset="0"/>
                        </a:rPr>
                        <a:t>0.000654879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is-I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0.1362148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nb-NO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0.19908317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is-I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0.256057629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is-I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0.327766863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is-I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0.437131631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sp>
        <p:nvSpPr>
          <p:cNvPr id="11" name="Rectangle 10"/>
          <p:cNvSpPr/>
          <p:nvPr/>
        </p:nvSpPr>
        <p:spPr>
          <a:xfrm>
            <a:off x="6163802" y="6211612"/>
            <a:ext cx="277741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i-FI" dirty="0" smtClean="0">
                <a:solidFill>
                  <a:srgbClr val="FF0000"/>
                </a:solidFill>
                <a:latin typeface="Calibri" charset="0"/>
              </a:rPr>
              <a:t>0.000654879=2/</a:t>
            </a:r>
            <a:r>
              <a:rPr lang="en-US" dirty="0" smtClean="0">
                <a:solidFill>
                  <a:srgbClr val="FF0000"/>
                </a:solidFill>
              </a:rPr>
              <a:t>3054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36226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1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57200" y="2652796"/>
            <a:ext cx="4757915" cy="3450696"/>
          </a:xfrm>
        </p:spPr>
        <p:txBody>
          <a:bodyPr/>
          <a:lstStyle/>
          <a:p>
            <a:endParaRPr lang="en-US" dirty="0" smtClean="0"/>
          </a:p>
          <a:p>
            <a:r>
              <a:rPr lang="en-US" dirty="0"/>
              <a:t>Receiver </a:t>
            </a:r>
            <a:r>
              <a:rPr lang="en-US" dirty="0" smtClean="0"/>
              <a:t>Operating </a:t>
            </a:r>
            <a:r>
              <a:rPr lang="en-US" dirty="0"/>
              <a:t>C</a:t>
            </a:r>
            <a:r>
              <a:rPr lang="en-US" dirty="0" smtClean="0"/>
              <a:t>haracteristic</a:t>
            </a:r>
          </a:p>
          <a:p>
            <a:r>
              <a:rPr lang="en-US" dirty="0" smtClean="0"/>
              <a:t>"The </a:t>
            </a:r>
            <a:r>
              <a:rPr lang="en-US" dirty="0"/>
              <a:t>curve is created by plotting the true positive rate </a:t>
            </a:r>
            <a:r>
              <a:rPr lang="en-US" dirty="0" smtClean="0"/>
              <a:t>against </a:t>
            </a:r>
            <a:r>
              <a:rPr lang="en-US" dirty="0"/>
              <a:t>the false positive </a:t>
            </a:r>
            <a:r>
              <a:rPr lang="en-US" dirty="0" smtClean="0"/>
              <a:t>rate </a:t>
            </a:r>
            <a:r>
              <a:rPr lang="en-US" dirty="0"/>
              <a:t>at various threshold </a:t>
            </a:r>
            <a:r>
              <a:rPr lang="en-US" dirty="0" smtClean="0"/>
              <a:t>settings." -Wikipedia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ROC curve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35781" y="2775453"/>
            <a:ext cx="2728401" cy="3257885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7099981" y="6033338"/>
            <a:ext cx="94106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mtClean="0">
                <a:solidFill>
                  <a:srgbClr val="FF0000"/>
                </a:solidFill>
                <a:latin typeface="Calibri" charset="0"/>
              </a:rPr>
              <a:t>FDR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 rot="16200000">
            <a:off x="5068605" y="4341825"/>
            <a:ext cx="94106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 smtClean="0">
                <a:solidFill>
                  <a:srgbClr val="FF0000"/>
                </a:solidFill>
                <a:latin typeface="Calibri" charset="0"/>
              </a:rPr>
              <a:t>Power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5472517" y="6396983"/>
            <a:ext cx="325492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 smtClean="0"/>
              <a:t>Liu et. al. </a:t>
            </a:r>
            <a:r>
              <a:rPr lang="en-US" dirty="0" err="1" smtClean="0"/>
              <a:t>PLoS</a:t>
            </a:r>
            <a:r>
              <a:rPr lang="en-US" dirty="0" smtClean="0"/>
              <a:t> Genetics, 2016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02942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  <p:bldP spid="5" grpId="0"/>
      <p:bldP spid="6" grpId="0"/>
      <p:bldP spid="7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791972"/>
          </a:xfrm>
        </p:spPr>
        <p:txBody>
          <a:bodyPr/>
          <a:lstStyle/>
          <a:p>
            <a:r>
              <a:rPr lang="en-US" dirty="0" err="1" smtClean="0"/>
              <a:t>GAPIT.FDR.TypeI</a:t>
            </a:r>
            <a:r>
              <a:rPr lang="en-US" dirty="0" smtClean="0"/>
              <a:t> Function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457200" y="2527300"/>
            <a:ext cx="8407400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smtClean="0"/>
              <a:t>library(compiler</a:t>
            </a:r>
            <a:r>
              <a:rPr lang="en-US" sz="2400" dirty="0"/>
              <a:t>) #required for </a:t>
            </a:r>
            <a:r>
              <a:rPr lang="en-US" sz="2400" dirty="0" err="1" smtClean="0"/>
              <a:t>cmpfun</a:t>
            </a:r>
            <a:endParaRPr lang="en-US" sz="2400" dirty="0"/>
          </a:p>
          <a:p>
            <a:r>
              <a:rPr lang="en-US" sz="2400" dirty="0" smtClean="0"/>
              <a:t>source</a:t>
            </a:r>
            <a:r>
              <a:rPr lang="en-US" sz="2400" dirty="0"/>
              <a:t>("http://</a:t>
            </a:r>
            <a:r>
              <a:rPr lang="en-US" sz="2400" dirty="0" err="1"/>
              <a:t>www.zzlab.net</a:t>
            </a:r>
            <a:r>
              <a:rPr lang="en-US" sz="2400" dirty="0"/>
              <a:t>/GAPIT/</a:t>
            </a:r>
            <a:r>
              <a:rPr lang="en-US" sz="2400" dirty="0" err="1"/>
              <a:t>gapit_functions.txt</a:t>
            </a:r>
            <a:r>
              <a:rPr lang="en-US" sz="2400" dirty="0" smtClean="0"/>
              <a:t>")</a:t>
            </a:r>
          </a:p>
          <a:p>
            <a:r>
              <a:rPr lang="en-US" sz="2400" dirty="0" err="1" smtClean="0"/>
              <a:t>myStat</a:t>
            </a:r>
            <a:r>
              <a:rPr lang="en-US" sz="2400" dirty="0" smtClean="0"/>
              <a:t>=</a:t>
            </a:r>
            <a:r>
              <a:rPr lang="en-US" sz="2400" dirty="0" err="1" smtClean="0"/>
              <a:t>GAPIT.FDR.TypeI</a:t>
            </a:r>
            <a:r>
              <a:rPr lang="en-US" sz="2400" dirty="0" smtClean="0"/>
              <a:t>(</a:t>
            </a:r>
          </a:p>
          <a:p>
            <a:r>
              <a:rPr lang="en-US" sz="2400" dirty="0" smtClean="0"/>
              <a:t>WS=c(1e0,1e3,1e4,1e5</a:t>
            </a:r>
            <a:r>
              <a:rPr lang="en-US" sz="2400" dirty="0"/>
              <a:t>), </a:t>
            </a:r>
            <a:r>
              <a:rPr lang="en-US" sz="2400" dirty="0" smtClean="0"/>
              <a:t>GM=</a:t>
            </a:r>
            <a:r>
              <a:rPr lang="en-US" sz="2400" dirty="0" err="1" smtClean="0"/>
              <a:t>myGM</a:t>
            </a:r>
            <a:r>
              <a:rPr lang="en-US" sz="2400" dirty="0" smtClean="0"/>
              <a:t>,</a:t>
            </a:r>
          </a:p>
          <a:p>
            <a:r>
              <a:rPr lang="en-US" sz="2400" dirty="0" err="1" smtClean="0"/>
              <a:t>seqQTN</a:t>
            </a:r>
            <a:r>
              <a:rPr lang="en-US" sz="2400" dirty="0" smtClean="0"/>
              <a:t>=</a:t>
            </a:r>
            <a:r>
              <a:rPr lang="en-US" sz="2400" dirty="0" err="1" smtClean="0"/>
              <a:t>mySim$QTN.position</a:t>
            </a:r>
            <a:r>
              <a:rPr lang="en-US" sz="2400" dirty="0" smtClean="0"/>
              <a:t>,</a:t>
            </a:r>
          </a:p>
          <a:p>
            <a:r>
              <a:rPr lang="en-US" sz="2400" dirty="0" smtClean="0"/>
              <a:t>GWAS=result)</a:t>
            </a:r>
          </a:p>
          <a:p>
            <a:r>
              <a:rPr lang="en-US" sz="2400" dirty="0" err="1" smtClean="0"/>
              <a:t>str</a:t>
            </a:r>
            <a:r>
              <a:rPr lang="en-US" sz="2400" dirty="0" smtClean="0"/>
              <a:t>(</a:t>
            </a:r>
            <a:r>
              <a:rPr lang="en-US" sz="2400" dirty="0" err="1" smtClean="0"/>
              <a:t>myStat</a:t>
            </a:r>
            <a:r>
              <a:rPr lang="en-US" sz="2400" dirty="0" smtClean="0"/>
              <a:t>)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2991419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791972"/>
          </a:xfrm>
        </p:spPr>
        <p:txBody>
          <a:bodyPr/>
          <a:lstStyle/>
          <a:p>
            <a:r>
              <a:rPr lang="en-US" dirty="0" smtClean="0"/>
              <a:t>Return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750" y="2546717"/>
            <a:ext cx="8572500" cy="411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94390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Area Under Curve (AUC)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16840" y="1675721"/>
            <a:ext cx="8910320" cy="1015663"/>
          </a:xfrm>
          <a:prstGeom prst="rect">
            <a:avLst/>
          </a:prstGeom>
          <a:solidFill>
            <a:schemeClr val="bg1">
              <a:alpha val="9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pl-PL" sz="2000" dirty="0"/>
              <a:t>par(</a:t>
            </a:r>
            <a:r>
              <a:rPr lang="pl-PL" sz="2000" dirty="0" err="1"/>
              <a:t>mfrow</a:t>
            </a:r>
            <a:r>
              <a:rPr lang="pl-PL" sz="2000" dirty="0"/>
              <a:t>=c(1,2),mar = c</a:t>
            </a:r>
            <a:r>
              <a:rPr lang="pl-PL" sz="2000" dirty="0" smtClean="0"/>
              <a:t>(5,2,5,2</a:t>
            </a:r>
            <a:r>
              <a:rPr lang="pl-PL" sz="2000" dirty="0"/>
              <a:t>))</a:t>
            </a:r>
          </a:p>
          <a:p>
            <a:r>
              <a:rPr lang="en-US" sz="2000" dirty="0" smtClean="0"/>
              <a:t>plot(</a:t>
            </a:r>
            <a:r>
              <a:rPr lang="en-US" sz="2000" dirty="0" err="1" smtClean="0"/>
              <a:t>myStat$FDR</a:t>
            </a:r>
            <a:r>
              <a:rPr lang="en-US" sz="2000" dirty="0" smtClean="0"/>
              <a:t>[,1],</a:t>
            </a:r>
            <a:r>
              <a:rPr lang="en-US" sz="2000" dirty="0" err="1" smtClean="0"/>
              <a:t>myStat$Power,type</a:t>
            </a:r>
            <a:r>
              <a:rPr lang="en-US" sz="2000" dirty="0" smtClean="0"/>
              <a:t>="b")</a:t>
            </a:r>
          </a:p>
          <a:p>
            <a:r>
              <a:rPr lang="en-US" sz="2000" dirty="0" smtClean="0"/>
              <a:t>plot(</a:t>
            </a:r>
            <a:r>
              <a:rPr lang="en-US" sz="2000" dirty="0" err="1" smtClean="0"/>
              <a:t>myStat$TypeI</a:t>
            </a:r>
            <a:r>
              <a:rPr lang="en-US" sz="2000" dirty="0" smtClean="0"/>
              <a:t>[,</a:t>
            </a:r>
            <a:r>
              <a:rPr lang="en-US" sz="2000" dirty="0"/>
              <a:t>1],</a:t>
            </a:r>
            <a:r>
              <a:rPr lang="en-US" sz="2000" dirty="0" err="1"/>
              <a:t>myStat$Power,type</a:t>
            </a:r>
            <a:r>
              <a:rPr lang="en-US" sz="2000" dirty="0"/>
              <a:t>="b</a:t>
            </a:r>
            <a:r>
              <a:rPr lang="en-US" sz="2000" dirty="0" smtClean="0"/>
              <a:t>")</a:t>
            </a:r>
            <a:endParaRPr lang="en-US" sz="20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55750" y="2691384"/>
            <a:ext cx="5854700" cy="4000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21556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Replicates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233680" y="1591056"/>
            <a:ext cx="8910320" cy="3477875"/>
          </a:xfrm>
          <a:prstGeom prst="rect">
            <a:avLst/>
          </a:prstGeom>
          <a:solidFill>
            <a:schemeClr val="bg1">
              <a:alpha val="9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2000" dirty="0" err="1" smtClean="0"/>
              <a:t>nrep</a:t>
            </a:r>
            <a:r>
              <a:rPr lang="en-US" sz="2000" dirty="0" smtClean="0"/>
              <a:t>=100</a:t>
            </a:r>
          </a:p>
          <a:p>
            <a:r>
              <a:rPr lang="en-US" sz="2000" dirty="0" err="1" smtClean="0"/>
              <a:t>set.seed</a:t>
            </a:r>
            <a:r>
              <a:rPr lang="en-US" sz="2000" dirty="0" smtClean="0"/>
              <a:t>(99164)</a:t>
            </a:r>
          </a:p>
          <a:p>
            <a:r>
              <a:rPr lang="en-US" sz="2000" dirty="0" err="1" smtClean="0"/>
              <a:t>statRep</a:t>
            </a:r>
            <a:r>
              <a:rPr lang="en-US" sz="2000" dirty="0" smtClean="0"/>
              <a:t>=replicate(</a:t>
            </a:r>
            <a:r>
              <a:rPr lang="en-US" sz="2000" dirty="0" err="1" smtClean="0"/>
              <a:t>nrep</a:t>
            </a:r>
            <a:r>
              <a:rPr lang="en-US" sz="2000" dirty="0" smtClean="0"/>
              <a:t>, {</a:t>
            </a:r>
            <a:endParaRPr lang="en-US" sz="2000" dirty="0"/>
          </a:p>
          <a:p>
            <a:r>
              <a:rPr lang="en-US" sz="2000" dirty="0" err="1"/>
              <a:t>mySim</a:t>
            </a:r>
            <a:r>
              <a:rPr lang="en-US" sz="2000" dirty="0"/>
              <a:t>=G2P(X=</a:t>
            </a:r>
            <a:r>
              <a:rPr lang="en-US" sz="2000" dirty="0" err="1"/>
              <a:t>myGD</a:t>
            </a:r>
            <a:r>
              <a:rPr lang="en-US" sz="2000" dirty="0"/>
              <a:t>[,-1],h2=</a:t>
            </a:r>
            <a:r>
              <a:rPr lang="en-US" sz="2000" dirty="0" smtClean="0"/>
              <a:t>.5,alpha=1,NQTN=10,distribution</a:t>
            </a:r>
            <a:r>
              <a:rPr lang="en-US" sz="2000" dirty="0"/>
              <a:t>="norm")</a:t>
            </a:r>
          </a:p>
          <a:p>
            <a:r>
              <a:rPr lang="en-US" sz="2000" dirty="0"/>
              <a:t>p=p= </a:t>
            </a:r>
            <a:r>
              <a:rPr lang="en-US" sz="2000" dirty="0" err="1" smtClean="0"/>
              <a:t>GWASbyCor</a:t>
            </a:r>
            <a:r>
              <a:rPr lang="en-US" sz="2000" dirty="0" smtClean="0"/>
              <a:t>(X=</a:t>
            </a:r>
            <a:r>
              <a:rPr lang="en-US" sz="2000" dirty="0" err="1" smtClean="0"/>
              <a:t>myGD</a:t>
            </a:r>
            <a:r>
              <a:rPr lang="en-US" sz="2000" dirty="0" smtClean="0"/>
              <a:t>[,-1],y=</a:t>
            </a:r>
            <a:r>
              <a:rPr lang="en-US" sz="2000" dirty="0" err="1" smtClean="0"/>
              <a:t>mySim$y</a:t>
            </a:r>
            <a:r>
              <a:rPr lang="en-US" sz="2000" dirty="0" smtClean="0"/>
              <a:t>)</a:t>
            </a:r>
          </a:p>
          <a:p>
            <a:r>
              <a:rPr lang="en-US" sz="2000" dirty="0" err="1" smtClean="0"/>
              <a:t>seqQTN</a:t>
            </a:r>
            <a:r>
              <a:rPr lang="en-US" sz="2000" dirty="0" smtClean="0"/>
              <a:t>=</a:t>
            </a:r>
            <a:r>
              <a:rPr lang="en-US" sz="2000" dirty="0" err="1" smtClean="0"/>
              <a:t>mySim$QTN.position</a:t>
            </a:r>
            <a:endParaRPr lang="en-US" sz="2000" dirty="0" smtClean="0"/>
          </a:p>
          <a:p>
            <a:r>
              <a:rPr lang="en-US" sz="2000" dirty="0" err="1" smtClean="0"/>
              <a:t>myGWAS</a:t>
            </a:r>
            <a:r>
              <a:rPr lang="en-US" sz="2000" dirty="0" smtClean="0"/>
              <a:t>=</a:t>
            </a:r>
            <a:r>
              <a:rPr lang="en-US" sz="2000" dirty="0" err="1" smtClean="0"/>
              <a:t>cbind</a:t>
            </a:r>
            <a:r>
              <a:rPr lang="en-US" sz="2000" dirty="0" smtClean="0"/>
              <a:t>(</a:t>
            </a:r>
            <a:r>
              <a:rPr lang="en-US" sz="2000" dirty="0" err="1" smtClean="0"/>
              <a:t>myGM,t</a:t>
            </a:r>
            <a:r>
              <a:rPr lang="en-US" sz="2000" dirty="0" smtClean="0"/>
              <a:t>(p),NA)</a:t>
            </a:r>
          </a:p>
          <a:p>
            <a:r>
              <a:rPr lang="en-US" sz="2000" dirty="0" err="1"/>
              <a:t>myStat</a:t>
            </a:r>
            <a:r>
              <a:rPr lang="en-US" sz="2000" dirty="0"/>
              <a:t>=</a:t>
            </a:r>
            <a:r>
              <a:rPr lang="en-US" sz="2000" dirty="0" err="1"/>
              <a:t>GAPIT.FDR.TypeI</a:t>
            </a:r>
            <a:r>
              <a:rPr lang="en-US" sz="2000" dirty="0"/>
              <a:t>(WS=c(1e0,1e3,1e4,1e5), </a:t>
            </a:r>
            <a:r>
              <a:rPr lang="en-US" sz="2000" dirty="0" smtClean="0"/>
              <a:t>GM=</a:t>
            </a:r>
            <a:r>
              <a:rPr lang="en-US" sz="2000" dirty="0" err="1" smtClean="0"/>
              <a:t>myGM,seqQTN</a:t>
            </a:r>
            <a:r>
              <a:rPr lang="en-US" sz="2000" dirty="0" smtClean="0"/>
              <a:t>=</a:t>
            </a:r>
            <a:r>
              <a:rPr lang="en-US" sz="2000" dirty="0" err="1" smtClean="0"/>
              <a:t>mySim$QTN.position,GWAS</a:t>
            </a:r>
            <a:r>
              <a:rPr lang="en-US" sz="2000" dirty="0" smtClean="0"/>
              <a:t>=</a:t>
            </a:r>
            <a:r>
              <a:rPr lang="en-US" sz="2000" dirty="0" err="1"/>
              <a:t>myGWAS</a:t>
            </a:r>
            <a:r>
              <a:rPr lang="en-US" sz="2000" dirty="0" err="1" smtClean="0"/>
              <a:t>,maxOut</a:t>
            </a:r>
            <a:r>
              <a:rPr lang="en-US" sz="2000" dirty="0" smtClean="0"/>
              <a:t>=100,MaxBP=1e10)</a:t>
            </a:r>
          </a:p>
          <a:p>
            <a:r>
              <a:rPr lang="en-US" sz="2000" dirty="0" smtClean="0"/>
              <a:t>})</a:t>
            </a:r>
          </a:p>
        </p:txBody>
      </p:sp>
    </p:spTree>
    <p:extLst>
      <p:ext uri="{BB962C8B-B14F-4D97-AF65-F5344CB8AC3E}">
        <p14:creationId xmlns:p14="http://schemas.microsoft.com/office/powerpoint/2010/main" val="16895857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855472"/>
          </a:xfrm>
        </p:spPr>
        <p:txBody>
          <a:bodyPr/>
          <a:lstStyle/>
          <a:p>
            <a:r>
              <a:rPr lang="en-US" dirty="0" err="1" smtClean="0">
                <a:solidFill>
                  <a:schemeClr val="accent2"/>
                </a:solidFill>
              </a:rPr>
              <a:t>str</a:t>
            </a:r>
            <a:r>
              <a:rPr lang="en-US" dirty="0" smtClean="0">
                <a:solidFill>
                  <a:schemeClr val="accent2"/>
                </a:solidFill>
              </a:rPr>
              <a:t>(</a:t>
            </a:r>
            <a:r>
              <a:rPr lang="en-US" dirty="0" err="1" smtClean="0">
                <a:solidFill>
                  <a:schemeClr val="accent2"/>
                </a:solidFill>
              </a:rPr>
              <a:t>statRep</a:t>
            </a:r>
            <a:r>
              <a:rPr lang="en-US" dirty="0" smtClean="0">
                <a:solidFill>
                  <a:schemeClr val="accent2"/>
                </a:solidFill>
              </a:rPr>
              <a:t>)</a:t>
            </a:r>
            <a:endParaRPr lang="en-US" dirty="0">
              <a:solidFill>
                <a:schemeClr val="accent2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725" y="1314552"/>
            <a:ext cx="7702550" cy="5454547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508000" y="5218772"/>
            <a:ext cx="7915275" cy="1550328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88188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Homework 2, due Feb 17, Wednesday, </a:t>
            </a:r>
            <a:r>
              <a:rPr lang="en-US" dirty="0" smtClean="0"/>
              <a:t>3:10P</a:t>
            </a:r>
          </a:p>
          <a:p>
            <a:r>
              <a:rPr lang="en-US" dirty="0" smtClean="0"/>
              <a:t>Homework 3 posted, </a:t>
            </a:r>
            <a:r>
              <a:rPr lang="en-US" dirty="0"/>
              <a:t>due </a:t>
            </a:r>
            <a:r>
              <a:rPr lang="en-US" dirty="0" smtClean="0"/>
              <a:t>Mar 2, </a:t>
            </a:r>
            <a:r>
              <a:rPr lang="en-US" dirty="0"/>
              <a:t>Wednesday, 3:10PM</a:t>
            </a:r>
            <a:endParaRPr lang="en-US" dirty="0" smtClean="0"/>
          </a:p>
          <a:p>
            <a:r>
              <a:rPr lang="en-US" dirty="0" smtClean="0"/>
              <a:t>Midterm exam: February </a:t>
            </a:r>
            <a:r>
              <a:rPr lang="en-US" dirty="0"/>
              <a:t>26, Friday, 50 minutes (</a:t>
            </a:r>
            <a:r>
              <a:rPr lang="en-US" dirty="0" smtClean="0"/>
              <a:t>3:35-4:25PM), 25 </a:t>
            </a:r>
            <a:r>
              <a:rPr lang="en-US" dirty="0"/>
              <a:t>questions. </a:t>
            </a:r>
            <a:endParaRPr lang="en-US" dirty="0" smtClean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Administration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192241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Means over replicates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16840" y="2578868"/>
            <a:ext cx="8910320" cy="3785652"/>
          </a:xfrm>
          <a:prstGeom prst="rect">
            <a:avLst/>
          </a:prstGeom>
          <a:solidFill>
            <a:schemeClr val="bg1">
              <a:alpha val="9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2000" dirty="0"/>
              <a:t>power=</a:t>
            </a:r>
            <a:r>
              <a:rPr lang="en-US" sz="2000" dirty="0" err="1"/>
              <a:t>statRep</a:t>
            </a:r>
            <a:r>
              <a:rPr lang="en-US" sz="2000" dirty="0"/>
              <a:t>[[2</a:t>
            </a:r>
            <a:r>
              <a:rPr lang="en-US" sz="2000" dirty="0" smtClean="0"/>
              <a:t>]]</a:t>
            </a:r>
          </a:p>
          <a:p>
            <a:endParaRPr lang="en-US" sz="2000" dirty="0" smtClean="0"/>
          </a:p>
          <a:p>
            <a:r>
              <a:rPr lang="en-US" sz="2000" dirty="0" smtClean="0"/>
              <a:t>#FDR</a:t>
            </a:r>
            <a:endParaRPr lang="en-US" sz="2000" dirty="0"/>
          </a:p>
          <a:p>
            <a:r>
              <a:rPr lang="en-US" sz="2000" dirty="0" err="1"/>
              <a:t>s.fdr</a:t>
            </a:r>
            <a:r>
              <a:rPr lang="en-US" sz="2000" dirty="0"/>
              <a:t>=</a:t>
            </a:r>
            <a:r>
              <a:rPr lang="en-US" sz="2000" dirty="0" err="1"/>
              <a:t>seq</a:t>
            </a:r>
            <a:r>
              <a:rPr lang="en-US" sz="2000" dirty="0"/>
              <a:t>(3,length(</a:t>
            </a:r>
            <a:r>
              <a:rPr lang="en-US" sz="2000" dirty="0" err="1"/>
              <a:t>statRep</a:t>
            </a:r>
            <a:r>
              <a:rPr lang="en-US" sz="2000" dirty="0"/>
              <a:t>),7)</a:t>
            </a:r>
          </a:p>
          <a:p>
            <a:r>
              <a:rPr lang="en-US" sz="2000" dirty="0" err="1"/>
              <a:t>fdr</a:t>
            </a:r>
            <a:r>
              <a:rPr lang="en-US" sz="2000" dirty="0"/>
              <a:t>=</a:t>
            </a:r>
            <a:r>
              <a:rPr lang="en-US" sz="2000" dirty="0" err="1"/>
              <a:t>statRep</a:t>
            </a:r>
            <a:r>
              <a:rPr lang="en-US" sz="2000" dirty="0"/>
              <a:t>[</a:t>
            </a:r>
            <a:r>
              <a:rPr lang="en-US" sz="2000" dirty="0" err="1"/>
              <a:t>s.fdr</a:t>
            </a:r>
            <a:r>
              <a:rPr lang="en-US" sz="2000" dirty="0"/>
              <a:t>]</a:t>
            </a:r>
          </a:p>
          <a:p>
            <a:r>
              <a:rPr lang="en-US" sz="2000" dirty="0" err="1"/>
              <a:t>fdr.mean</a:t>
            </a:r>
            <a:r>
              <a:rPr lang="en-US" sz="2000" dirty="0"/>
              <a:t>=Reduce ("+", </a:t>
            </a:r>
            <a:r>
              <a:rPr lang="en-US" sz="2000" dirty="0" err="1"/>
              <a:t>fdr</a:t>
            </a:r>
            <a:r>
              <a:rPr lang="en-US" sz="2000" dirty="0"/>
              <a:t>) / length(</a:t>
            </a:r>
            <a:r>
              <a:rPr lang="en-US" sz="2000" dirty="0" err="1"/>
              <a:t>fdr</a:t>
            </a:r>
            <a:r>
              <a:rPr lang="en-US" sz="2000" dirty="0" smtClean="0"/>
              <a:t>)</a:t>
            </a:r>
          </a:p>
          <a:p>
            <a:endParaRPr lang="en-US" sz="2000" dirty="0" smtClean="0"/>
          </a:p>
          <a:p>
            <a:r>
              <a:rPr lang="en-US" sz="2000" dirty="0" smtClean="0"/>
              <a:t>#AUC: power vs. FDR</a:t>
            </a:r>
            <a:endParaRPr lang="en-US" sz="2000" dirty="0"/>
          </a:p>
          <a:p>
            <a:r>
              <a:rPr lang="en-US" sz="2000" dirty="0" err="1"/>
              <a:t>s.auc.fdr</a:t>
            </a:r>
            <a:r>
              <a:rPr lang="en-US" sz="2000" dirty="0"/>
              <a:t>=</a:t>
            </a:r>
            <a:r>
              <a:rPr lang="en-US" sz="2000" dirty="0" err="1"/>
              <a:t>seq</a:t>
            </a:r>
            <a:r>
              <a:rPr lang="en-US" sz="2000" dirty="0"/>
              <a:t>(6,length(</a:t>
            </a:r>
            <a:r>
              <a:rPr lang="en-US" sz="2000" dirty="0" err="1"/>
              <a:t>statRep</a:t>
            </a:r>
            <a:r>
              <a:rPr lang="en-US" sz="2000" dirty="0"/>
              <a:t>),7</a:t>
            </a:r>
            <a:r>
              <a:rPr lang="en-US" sz="2000" dirty="0" smtClean="0"/>
              <a:t>)</a:t>
            </a:r>
          </a:p>
          <a:p>
            <a:r>
              <a:rPr lang="en-US" sz="2000" dirty="0" err="1" smtClean="0"/>
              <a:t>auc.fdr</a:t>
            </a:r>
            <a:r>
              <a:rPr lang="en-US" sz="2000" dirty="0" smtClean="0"/>
              <a:t>=</a:t>
            </a:r>
            <a:r>
              <a:rPr lang="en-US" sz="2000" dirty="0" err="1" smtClean="0"/>
              <a:t>statRep</a:t>
            </a:r>
            <a:r>
              <a:rPr lang="en-US" sz="2000" dirty="0" smtClean="0"/>
              <a:t>[</a:t>
            </a:r>
            <a:r>
              <a:rPr lang="en-US" sz="2000" dirty="0" err="1" smtClean="0"/>
              <a:t>s.auc.fdr</a:t>
            </a:r>
            <a:r>
              <a:rPr lang="en-US" sz="2000" dirty="0" smtClean="0"/>
              <a:t>]</a:t>
            </a:r>
          </a:p>
          <a:p>
            <a:r>
              <a:rPr lang="en-US" sz="2000" dirty="0" err="1" smtClean="0"/>
              <a:t>auc.fdr.mean</a:t>
            </a:r>
            <a:r>
              <a:rPr lang="en-US" sz="2000" dirty="0" smtClean="0"/>
              <a:t>=Reduce </a:t>
            </a:r>
            <a:r>
              <a:rPr lang="en-US" sz="2000" dirty="0"/>
              <a:t>("+", </a:t>
            </a:r>
            <a:r>
              <a:rPr lang="en-US" sz="2000" dirty="0" err="1"/>
              <a:t>auc.fdr</a:t>
            </a:r>
            <a:r>
              <a:rPr lang="en-US" sz="2000" dirty="0"/>
              <a:t>) / length(</a:t>
            </a:r>
            <a:r>
              <a:rPr lang="en-US" sz="2000" dirty="0" err="1"/>
              <a:t>auc.fdr</a:t>
            </a:r>
            <a:r>
              <a:rPr lang="en-US" sz="2000" dirty="0" smtClean="0"/>
              <a:t>)</a:t>
            </a:r>
          </a:p>
          <a:p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6657790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Plots of power vs. FDR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233680" y="1591056"/>
            <a:ext cx="8910320" cy="1631216"/>
          </a:xfrm>
          <a:prstGeom prst="rect">
            <a:avLst/>
          </a:prstGeom>
          <a:solidFill>
            <a:schemeClr val="bg1">
              <a:alpha val="9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2000" dirty="0" err="1"/>
              <a:t>theColor</a:t>
            </a:r>
            <a:r>
              <a:rPr lang="en-US" sz="2000" dirty="0"/>
              <a:t>=rainbow(4)</a:t>
            </a:r>
          </a:p>
          <a:p>
            <a:r>
              <a:rPr lang="en-US" sz="2000" dirty="0"/>
              <a:t>plot(</a:t>
            </a:r>
            <a:r>
              <a:rPr lang="en-US" sz="2000" dirty="0" err="1"/>
              <a:t>fdr.mean</a:t>
            </a:r>
            <a:r>
              <a:rPr lang="en-US" sz="2000" dirty="0"/>
              <a:t>[,1],power , type="b", col=</a:t>
            </a:r>
            <a:r>
              <a:rPr lang="en-US" sz="2000" dirty="0" err="1"/>
              <a:t>theColor</a:t>
            </a:r>
            <a:r>
              <a:rPr lang="en-US" sz="2000" dirty="0"/>
              <a:t> [1],</a:t>
            </a:r>
            <a:r>
              <a:rPr lang="en-US" sz="2000" dirty="0" err="1"/>
              <a:t>xlim</a:t>
            </a:r>
            <a:r>
              <a:rPr lang="en-US" sz="2000" dirty="0"/>
              <a:t>=c(0,1))</a:t>
            </a:r>
          </a:p>
          <a:p>
            <a:r>
              <a:rPr lang="en-US" sz="2000" dirty="0"/>
              <a:t>for(</a:t>
            </a:r>
            <a:r>
              <a:rPr lang="en-US" sz="2000" dirty="0" err="1"/>
              <a:t>i</a:t>
            </a:r>
            <a:r>
              <a:rPr lang="en-US" sz="2000" dirty="0"/>
              <a:t> in 2:ncol(</a:t>
            </a:r>
            <a:r>
              <a:rPr lang="en-US" sz="2000" dirty="0" err="1"/>
              <a:t>fdr.mean</a:t>
            </a:r>
            <a:r>
              <a:rPr lang="en-US" sz="2000" dirty="0"/>
              <a:t>)){</a:t>
            </a:r>
          </a:p>
          <a:p>
            <a:r>
              <a:rPr lang="en-US" sz="2000" dirty="0"/>
              <a:t>  lines(</a:t>
            </a:r>
            <a:r>
              <a:rPr lang="en-US" sz="2000" dirty="0" err="1"/>
              <a:t>fdr.mean</a:t>
            </a:r>
            <a:r>
              <a:rPr lang="en-US" sz="2000" dirty="0"/>
              <a:t>[,</a:t>
            </a:r>
            <a:r>
              <a:rPr lang="en-US" sz="2000" dirty="0" err="1"/>
              <a:t>i</a:t>
            </a:r>
            <a:r>
              <a:rPr lang="en-US" sz="2000" dirty="0"/>
              <a:t>], power , type="b", col= </a:t>
            </a:r>
            <a:r>
              <a:rPr lang="en-US" sz="2000" dirty="0" err="1"/>
              <a:t>theColor</a:t>
            </a:r>
            <a:r>
              <a:rPr lang="en-US" sz="2000" dirty="0"/>
              <a:t> [</a:t>
            </a:r>
            <a:r>
              <a:rPr lang="en-US" sz="2000" dirty="0" err="1"/>
              <a:t>i</a:t>
            </a:r>
            <a:r>
              <a:rPr lang="en-US" sz="2000" dirty="0"/>
              <a:t>])</a:t>
            </a:r>
          </a:p>
          <a:p>
            <a:r>
              <a:rPr lang="en-US" sz="2000" dirty="0"/>
              <a:t>}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41450" y="2844800"/>
            <a:ext cx="6261100" cy="4013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14061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Plots of AUC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234176" y="2042579"/>
            <a:ext cx="8676144" cy="1323439"/>
          </a:xfrm>
          <a:prstGeom prst="rect">
            <a:avLst/>
          </a:prstGeom>
          <a:solidFill>
            <a:schemeClr val="bg1">
              <a:alpha val="9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2000" dirty="0" err="1" smtClean="0"/>
              <a:t>barplot</a:t>
            </a:r>
            <a:r>
              <a:rPr lang="en-US" sz="2000" dirty="0" smtClean="0"/>
              <a:t>(</a:t>
            </a:r>
            <a:r>
              <a:rPr lang="en-US" sz="2000" dirty="0" err="1" smtClean="0"/>
              <a:t>auc.fdr.mean</a:t>
            </a:r>
            <a:r>
              <a:rPr lang="en-US" sz="2000" dirty="0" smtClean="0"/>
              <a:t>,</a:t>
            </a:r>
            <a:r>
              <a:rPr lang="en-US" sz="2000" dirty="0"/>
              <a:t> </a:t>
            </a:r>
            <a:endParaRPr lang="en-US" sz="2000" dirty="0" smtClean="0"/>
          </a:p>
          <a:p>
            <a:r>
              <a:rPr lang="en-US" sz="2000" dirty="0" err="1" smtClean="0"/>
              <a:t>names.arg</a:t>
            </a:r>
            <a:r>
              <a:rPr lang="en-US" sz="2000" dirty="0" smtClean="0"/>
              <a:t>=c("1bp", "1K", "10K","100K"), </a:t>
            </a:r>
          </a:p>
          <a:p>
            <a:r>
              <a:rPr lang="en-US" sz="2000" dirty="0" err="1" smtClean="0"/>
              <a:t>xlab</a:t>
            </a:r>
            <a:r>
              <a:rPr lang="en-US" sz="2000" dirty="0" smtClean="0"/>
              <a:t>="Resolution",</a:t>
            </a:r>
          </a:p>
          <a:p>
            <a:r>
              <a:rPr lang="en-US" sz="2000" dirty="0" err="1" smtClean="0"/>
              <a:t>ylab</a:t>
            </a:r>
            <a:r>
              <a:rPr lang="en-US" sz="2000" dirty="0" smtClean="0"/>
              <a:t>="AUC")</a:t>
            </a:r>
            <a:endParaRPr lang="en-US" sz="20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6036" y="3124200"/>
            <a:ext cx="7086600" cy="3733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36198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3260" y="2901898"/>
            <a:ext cx="6878753" cy="2672602"/>
          </a:xfrm>
        </p:spPr>
        <p:txBody>
          <a:bodyPr/>
          <a:lstStyle/>
          <a:p>
            <a:r>
              <a:rPr lang="en-US" dirty="0" smtClean="0"/>
              <a:t>h</a:t>
            </a:r>
            <a:r>
              <a:rPr lang="en-US" baseline="30000" dirty="0" smtClean="0"/>
              <a:t>2</a:t>
            </a:r>
            <a:r>
              <a:rPr lang="en-US" dirty="0" smtClean="0"/>
              <a:t>= 25% vs. 75%</a:t>
            </a:r>
          </a:p>
          <a:p>
            <a:r>
              <a:rPr lang="en-US" dirty="0" smtClean="0"/>
              <a:t>10 QTNs</a:t>
            </a:r>
          </a:p>
          <a:p>
            <a:r>
              <a:rPr lang="en-US" dirty="0" smtClean="0"/>
              <a:t>Normal distributed QTN effect</a:t>
            </a:r>
          </a:p>
          <a:p>
            <a:r>
              <a:rPr lang="en-US" dirty="0" smtClean="0"/>
              <a:t>100kb resolution</a:t>
            </a:r>
          </a:p>
          <a:p>
            <a:r>
              <a:rPr lang="en-US" dirty="0" smtClean="0"/>
              <a:t>Power against Type I error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ROC with different heritability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107331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802783"/>
          </a:xfrm>
        </p:spPr>
        <p:txBody>
          <a:bodyPr/>
          <a:lstStyle/>
          <a:p>
            <a:r>
              <a:rPr lang="en-US" dirty="0" smtClean="0"/>
              <a:t>Simulation and GWAS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98242" y="986493"/>
            <a:ext cx="8947516" cy="3139321"/>
          </a:xfrm>
          <a:prstGeom prst="rect">
            <a:avLst/>
          </a:prstGeom>
          <a:solidFill>
            <a:schemeClr val="bg1">
              <a:alpha val="9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err="1"/>
              <a:t>nrep</a:t>
            </a:r>
            <a:r>
              <a:rPr lang="en-US" dirty="0"/>
              <a:t>=100</a:t>
            </a:r>
          </a:p>
          <a:p>
            <a:r>
              <a:rPr lang="en-US" dirty="0" err="1"/>
              <a:t>set.seed</a:t>
            </a:r>
            <a:r>
              <a:rPr lang="en-US" dirty="0"/>
              <a:t>(99164</a:t>
            </a:r>
            <a:r>
              <a:rPr lang="en-US" dirty="0" smtClean="0"/>
              <a:t>)</a:t>
            </a:r>
          </a:p>
          <a:p>
            <a:r>
              <a:rPr lang="en-US" dirty="0" smtClean="0"/>
              <a:t>#h2=25%</a:t>
            </a:r>
            <a:endParaRPr lang="en-US" dirty="0"/>
          </a:p>
          <a:p>
            <a:r>
              <a:rPr lang="en-US" dirty="0" smtClean="0"/>
              <a:t>statRep</a:t>
            </a:r>
            <a:r>
              <a:rPr lang="en-US" dirty="0" smtClean="0">
                <a:solidFill>
                  <a:srgbClr val="FF0000"/>
                </a:solidFill>
              </a:rPr>
              <a:t>25</a:t>
            </a:r>
            <a:r>
              <a:rPr lang="en-US" dirty="0" smtClean="0"/>
              <a:t>=replicate(</a:t>
            </a:r>
            <a:r>
              <a:rPr lang="en-US" dirty="0" err="1" smtClean="0"/>
              <a:t>nrep</a:t>
            </a:r>
            <a:r>
              <a:rPr lang="en-US" dirty="0"/>
              <a:t>, {</a:t>
            </a:r>
          </a:p>
          <a:p>
            <a:r>
              <a:rPr lang="en-US" dirty="0" err="1"/>
              <a:t>mySim</a:t>
            </a:r>
            <a:r>
              <a:rPr lang="en-US" dirty="0"/>
              <a:t>=G2P(X=</a:t>
            </a:r>
            <a:r>
              <a:rPr lang="en-US" dirty="0" err="1"/>
              <a:t>myGD</a:t>
            </a:r>
            <a:r>
              <a:rPr lang="en-US" dirty="0"/>
              <a:t>[,-1],</a:t>
            </a:r>
            <a:r>
              <a:rPr lang="en-US" dirty="0" smtClean="0"/>
              <a:t>h2=</a:t>
            </a:r>
            <a:r>
              <a:rPr lang="en-US" dirty="0" smtClean="0">
                <a:solidFill>
                  <a:srgbClr val="FF0000"/>
                </a:solidFill>
              </a:rPr>
              <a:t>.25</a:t>
            </a:r>
            <a:r>
              <a:rPr lang="en-US" dirty="0" smtClean="0"/>
              <a:t>,alpha=1,NQTN=10,distribution</a:t>
            </a:r>
            <a:r>
              <a:rPr lang="en-US" dirty="0"/>
              <a:t>="norm")</a:t>
            </a:r>
          </a:p>
          <a:p>
            <a:r>
              <a:rPr lang="en-US" dirty="0"/>
              <a:t>p=p= </a:t>
            </a:r>
            <a:r>
              <a:rPr lang="en-US" dirty="0" err="1"/>
              <a:t>GWASbyCor</a:t>
            </a:r>
            <a:r>
              <a:rPr lang="en-US" dirty="0"/>
              <a:t>(X=</a:t>
            </a:r>
            <a:r>
              <a:rPr lang="en-US" dirty="0" err="1"/>
              <a:t>myGD</a:t>
            </a:r>
            <a:r>
              <a:rPr lang="en-US" dirty="0"/>
              <a:t>[,-1],y=</a:t>
            </a:r>
            <a:r>
              <a:rPr lang="en-US" dirty="0" err="1"/>
              <a:t>mySim$y</a:t>
            </a:r>
            <a:r>
              <a:rPr lang="en-US" dirty="0"/>
              <a:t>)</a:t>
            </a:r>
          </a:p>
          <a:p>
            <a:r>
              <a:rPr lang="en-US" dirty="0" err="1"/>
              <a:t>seqQTN</a:t>
            </a:r>
            <a:r>
              <a:rPr lang="en-US" dirty="0"/>
              <a:t>=</a:t>
            </a:r>
            <a:r>
              <a:rPr lang="en-US" dirty="0" err="1"/>
              <a:t>mySim$QTN.position</a:t>
            </a:r>
            <a:endParaRPr lang="en-US" dirty="0"/>
          </a:p>
          <a:p>
            <a:r>
              <a:rPr lang="en-US" dirty="0" err="1"/>
              <a:t>myGWAS</a:t>
            </a:r>
            <a:r>
              <a:rPr lang="en-US" dirty="0"/>
              <a:t>=</a:t>
            </a:r>
            <a:r>
              <a:rPr lang="en-US" dirty="0" err="1"/>
              <a:t>cbind</a:t>
            </a:r>
            <a:r>
              <a:rPr lang="en-US" dirty="0"/>
              <a:t>(</a:t>
            </a:r>
            <a:r>
              <a:rPr lang="en-US" dirty="0" err="1"/>
              <a:t>myGM,t</a:t>
            </a:r>
            <a:r>
              <a:rPr lang="en-US" dirty="0"/>
              <a:t>(p),NA)</a:t>
            </a:r>
          </a:p>
          <a:p>
            <a:r>
              <a:rPr lang="en-US" dirty="0" err="1"/>
              <a:t>myStat</a:t>
            </a:r>
            <a:r>
              <a:rPr lang="en-US" dirty="0"/>
              <a:t>=</a:t>
            </a:r>
            <a:r>
              <a:rPr lang="en-US" dirty="0" err="1"/>
              <a:t>GAPIT.FDR.TypeI</a:t>
            </a:r>
            <a:r>
              <a:rPr lang="en-US" dirty="0"/>
              <a:t>(WS=c(1e0,1e3,1e4,1e5), GM=</a:t>
            </a:r>
            <a:r>
              <a:rPr lang="en-US" dirty="0" err="1"/>
              <a:t>myGM,seqQTN</a:t>
            </a:r>
            <a:r>
              <a:rPr lang="en-US" dirty="0"/>
              <a:t>=</a:t>
            </a:r>
            <a:r>
              <a:rPr lang="en-US" dirty="0" err="1"/>
              <a:t>mySim$QTN.position,GWAS</a:t>
            </a:r>
            <a:r>
              <a:rPr lang="en-US" dirty="0"/>
              <a:t>=</a:t>
            </a:r>
            <a:r>
              <a:rPr lang="en-US" dirty="0" err="1"/>
              <a:t>myGWAS,maxOut</a:t>
            </a:r>
            <a:r>
              <a:rPr lang="en-US" dirty="0"/>
              <a:t>=100,MaxBP=1e10</a:t>
            </a:r>
            <a:r>
              <a:rPr lang="en-US" dirty="0" smtClean="0"/>
              <a:t>)})</a:t>
            </a:r>
          </a:p>
          <a:p>
            <a:r>
              <a:rPr lang="en-US" dirty="0" smtClean="0"/>
              <a:t>)})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98242" y="4276364"/>
            <a:ext cx="8947516" cy="2308324"/>
          </a:xfrm>
          <a:prstGeom prst="rect">
            <a:avLst/>
          </a:prstGeom>
          <a:solidFill>
            <a:schemeClr val="bg1">
              <a:alpha val="9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#h2=75</a:t>
            </a:r>
            <a:r>
              <a:rPr lang="en-US" dirty="0"/>
              <a:t>%</a:t>
            </a:r>
          </a:p>
          <a:p>
            <a:r>
              <a:rPr lang="en-US" dirty="0" smtClean="0"/>
              <a:t>statRep</a:t>
            </a:r>
            <a:r>
              <a:rPr lang="en-US" dirty="0" smtClean="0">
                <a:solidFill>
                  <a:srgbClr val="FF0000"/>
                </a:solidFill>
              </a:rPr>
              <a:t>75</a:t>
            </a:r>
            <a:r>
              <a:rPr lang="en-US" dirty="0" smtClean="0"/>
              <a:t>=replicate(</a:t>
            </a:r>
            <a:r>
              <a:rPr lang="en-US" dirty="0" err="1" smtClean="0"/>
              <a:t>nrep</a:t>
            </a:r>
            <a:r>
              <a:rPr lang="en-US" dirty="0"/>
              <a:t>, {</a:t>
            </a:r>
          </a:p>
          <a:p>
            <a:r>
              <a:rPr lang="en-US" dirty="0" err="1"/>
              <a:t>mySim</a:t>
            </a:r>
            <a:r>
              <a:rPr lang="en-US" dirty="0"/>
              <a:t>=G2P(X=</a:t>
            </a:r>
            <a:r>
              <a:rPr lang="en-US" dirty="0" err="1"/>
              <a:t>myGD</a:t>
            </a:r>
            <a:r>
              <a:rPr lang="en-US" dirty="0"/>
              <a:t>[,-1],h2</a:t>
            </a:r>
            <a:r>
              <a:rPr lang="en-US" dirty="0" smtClean="0"/>
              <a:t>=</a:t>
            </a:r>
            <a:r>
              <a:rPr lang="en-US" dirty="0" smtClean="0">
                <a:solidFill>
                  <a:srgbClr val="FF0000"/>
                </a:solidFill>
              </a:rPr>
              <a:t>.75</a:t>
            </a:r>
            <a:r>
              <a:rPr lang="en-US" dirty="0" smtClean="0"/>
              <a:t>,alpha=1,NQTN=10,distribution</a:t>
            </a:r>
            <a:r>
              <a:rPr lang="en-US" dirty="0"/>
              <a:t>="norm")</a:t>
            </a:r>
          </a:p>
          <a:p>
            <a:r>
              <a:rPr lang="en-US" dirty="0"/>
              <a:t>p=p= </a:t>
            </a:r>
            <a:r>
              <a:rPr lang="en-US" dirty="0" err="1"/>
              <a:t>GWASbyCor</a:t>
            </a:r>
            <a:r>
              <a:rPr lang="en-US" dirty="0"/>
              <a:t>(X=</a:t>
            </a:r>
            <a:r>
              <a:rPr lang="en-US" dirty="0" err="1"/>
              <a:t>myGD</a:t>
            </a:r>
            <a:r>
              <a:rPr lang="en-US" dirty="0"/>
              <a:t>[,-1],y=</a:t>
            </a:r>
            <a:r>
              <a:rPr lang="en-US" dirty="0" err="1"/>
              <a:t>mySim$y</a:t>
            </a:r>
            <a:r>
              <a:rPr lang="en-US" dirty="0"/>
              <a:t>)</a:t>
            </a:r>
          </a:p>
          <a:p>
            <a:r>
              <a:rPr lang="en-US" dirty="0" err="1"/>
              <a:t>seqQTN</a:t>
            </a:r>
            <a:r>
              <a:rPr lang="en-US" dirty="0"/>
              <a:t>=</a:t>
            </a:r>
            <a:r>
              <a:rPr lang="en-US" dirty="0" err="1"/>
              <a:t>mySim$QTN.position</a:t>
            </a:r>
            <a:endParaRPr lang="en-US" dirty="0"/>
          </a:p>
          <a:p>
            <a:r>
              <a:rPr lang="en-US" dirty="0" err="1"/>
              <a:t>myGWAS</a:t>
            </a:r>
            <a:r>
              <a:rPr lang="en-US" dirty="0"/>
              <a:t>=</a:t>
            </a:r>
            <a:r>
              <a:rPr lang="en-US" dirty="0" err="1"/>
              <a:t>cbind</a:t>
            </a:r>
            <a:r>
              <a:rPr lang="en-US" dirty="0"/>
              <a:t>(</a:t>
            </a:r>
            <a:r>
              <a:rPr lang="en-US" dirty="0" err="1"/>
              <a:t>myGM,t</a:t>
            </a:r>
            <a:r>
              <a:rPr lang="en-US" dirty="0"/>
              <a:t>(p),NA)</a:t>
            </a:r>
          </a:p>
          <a:p>
            <a:r>
              <a:rPr lang="en-US" dirty="0" err="1"/>
              <a:t>myStat</a:t>
            </a:r>
            <a:r>
              <a:rPr lang="en-US" dirty="0"/>
              <a:t>=</a:t>
            </a:r>
            <a:r>
              <a:rPr lang="en-US" dirty="0" err="1"/>
              <a:t>GAPIT.FDR.TypeI</a:t>
            </a:r>
            <a:r>
              <a:rPr lang="en-US" dirty="0"/>
              <a:t>(WS=c(1e0,1e3,1e4,1e5), GM=</a:t>
            </a:r>
            <a:r>
              <a:rPr lang="en-US" dirty="0" err="1"/>
              <a:t>myGM,seqQTN</a:t>
            </a:r>
            <a:r>
              <a:rPr lang="en-US" dirty="0"/>
              <a:t>=</a:t>
            </a:r>
            <a:r>
              <a:rPr lang="en-US" dirty="0" err="1"/>
              <a:t>mySim$QTN.position,GWAS</a:t>
            </a:r>
            <a:r>
              <a:rPr lang="en-US" dirty="0"/>
              <a:t>=</a:t>
            </a:r>
            <a:r>
              <a:rPr lang="en-US" dirty="0" err="1"/>
              <a:t>myGWAS,maxOut</a:t>
            </a:r>
            <a:r>
              <a:rPr lang="en-US" dirty="0"/>
              <a:t>=100,MaxBP=1e10</a:t>
            </a:r>
            <a:r>
              <a:rPr lang="en-US" dirty="0" smtClean="0"/>
              <a:t>)})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196773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802783"/>
          </a:xfrm>
        </p:spPr>
        <p:txBody>
          <a:bodyPr/>
          <a:lstStyle/>
          <a:p>
            <a:r>
              <a:rPr lang="en-US" dirty="0" smtClean="0"/>
              <a:t>Means and plot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317396" y="2044477"/>
            <a:ext cx="4292389" cy="4247317"/>
          </a:xfrm>
          <a:prstGeom prst="rect">
            <a:avLst/>
          </a:prstGeom>
          <a:solidFill>
            <a:schemeClr val="bg1">
              <a:alpha val="9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power25=statRep25[[</a:t>
            </a:r>
            <a:r>
              <a:rPr lang="en-US" dirty="0"/>
              <a:t>2</a:t>
            </a:r>
            <a:r>
              <a:rPr lang="en-US" dirty="0" smtClean="0"/>
              <a:t>]]</a:t>
            </a:r>
            <a:endParaRPr lang="en-US" dirty="0"/>
          </a:p>
          <a:p>
            <a:r>
              <a:rPr lang="en-US" dirty="0" smtClean="0"/>
              <a:t>s.t1=</a:t>
            </a:r>
            <a:r>
              <a:rPr lang="en-US" dirty="0" err="1" smtClean="0"/>
              <a:t>seq</a:t>
            </a:r>
            <a:r>
              <a:rPr lang="en-US" dirty="0" smtClean="0"/>
              <a:t>(</a:t>
            </a:r>
            <a:r>
              <a:rPr lang="en-US" dirty="0" smtClean="0">
                <a:solidFill>
                  <a:srgbClr val="FF0000"/>
                </a:solidFill>
              </a:rPr>
              <a:t>4</a:t>
            </a:r>
            <a:r>
              <a:rPr lang="en-US" dirty="0" smtClean="0"/>
              <a:t>,length(statRep25),</a:t>
            </a:r>
            <a:r>
              <a:rPr lang="en-US" dirty="0"/>
              <a:t>7)</a:t>
            </a:r>
          </a:p>
          <a:p>
            <a:r>
              <a:rPr lang="en-US" dirty="0" smtClean="0"/>
              <a:t>t1=statRep25[s.t1]</a:t>
            </a:r>
            <a:endParaRPr lang="en-US" dirty="0"/>
          </a:p>
          <a:p>
            <a:r>
              <a:rPr lang="en-US" dirty="0" smtClean="0"/>
              <a:t>t1.mean.25=Reduce </a:t>
            </a:r>
            <a:r>
              <a:rPr lang="en-US" dirty="0"/>
              <a:t>("+", </a:t>
            </a:r>
            <a:r>
              <a:rPr lang="en-US" dirty="0" smtClean="0"/>
              <a:t>t1) </a:t>
            </a:r>
            <a:r>
              <a:rPr lang="en-US" dirty="0"/>
              <a:t>/ </a:t>
            </a:r>
            <a:r>
              <a:rPr lang="en-US" dirty="0" smtClean="0"/>
              <a:t>length(t1)</a:t>
            </a:r>
          </a:p>
          <a:p>
            <a:endParaRPr lang="en-US" dirty="0"/>
          </a:p>
          <a:p>
            <a:r>
              <a:rPr lang="en-US" dirty="0" smtClean="0"/>
              <a:t>power75=statRep75</a:t>
            </a:r>
            <a:r>
              <a:rPr lang="en-US" dirty="0"/>
              <a:t>[[2]]</a:t>
            </a:r>
          </a:p>
          <a:p>
            <a:r>
              <a:rPr lang="en-US" dirty="0" smtClean="0"/>
              <a:t>s.t1=</a:t>
            </a:r>
            <a:r>
              <a:rPr lang="en-US" dirty="0" err="1" smtClean="0"/>
              <a:t>seq</a:t>
            </a:r>
            <a:r>
              <a:rPr lang="en-US" dirty="0" smtClean="0"/>
              <a:t>(</a:t>
            </a:r>
            <a:r>
              <a:rPr lang="en-US" dirty="0" smtClean="0">
                <a:solidFill>
                  <a:srgbClr val="FF0000"/>
                </a:solidFill>
              </a:rPr>
              <a:t>4</a:t>
            </a:r>
            <a:r>
              <a:rPr lang="en-US" dirty="0" smtClean="0"/>
              <a:t>,length(statRep75</a:t>
            </a:r>
            <a:r>
              <a:rPr lang="en-US" dirty="0"/>
              <a:t>),7)</a:t>
            </a:r>
          </a:p>
          <a:p>
            <a:r>
              <a:rPr lang="en-US" dirty="0" smtClean="0"/>
              <a:t>t1=statRep75[s.t1</a:t>
            </a:r>
            <a:r>
              <a:rPr lang="en-US" dirty="0"/>
              <a:t>]</a:t>
            </a:r>
          </a:p>
          <a:p>
            <a:r>
              <a:rPr lang="en-US" dirty="0" smtClean="0"/>
              <a:t>t1.mean.75=Reduce </a:t>
            </a:r>
            <a:r>
              <a:rPr lang="en-US" dirty="0"/>
              <a:t>("+", t1) / length(t1</a:t>
            </a:r>
            <a:r>
              <a:rPr lang="en-US" dirty="0" smtClean="0"/>
              <a:t>)</a:t>
            </a:r>
            <a:endParaRPr lang="en-US" dirty="0"/>
          </a:p>
          <a:p>
            <a:endParaRPr lang="en-US" dirty="0" smtClean="0"/>
          </a:p>
          <a:p>
            <a:r>
              <a:rPr lang="en-US" dirty="0" smtClean="0"/>
              <a:t>plot(t1.mean.25[,4],power25, </a:t>
            </a:r>
            <a:r>
              <a:rPr lang="en-US" dirty="0"/>
              <a:t>type="b", </a:t>
            </a:r>
            <a:r>
              <a:rPr lang="en-US" dirty="0" smtClean="0"/>
              <a:t>col="blue",</a:t>
            </a:r>
            <a:r>
              <a:rPr lang="en-US" dirty="0" err="1" smtClean="0"/>
              <a:t>xlim</a:t>
            </a:r>
            <a:r>
              <a:rPr lang="en-US" dirty="0" smtClean="0"/>
              <a:t>=c(0,1</a:t>
            </a:r>
            <a:r>
              <a:rPr lang="en-US" dirty="0"/>
              <a:t>))</a:t>
            </a:r>
          </a:p>
          <a:p>
            <a:r>
              <a:rPr lang="en-US" dirty="0" smtClean="0"/>
              <a:t>lines(t1.mean.75[,4], power75, </a:t>
            </a:r>
            <a:r>
              <a:rPr lang="en-US" dirty="0"/>
              <a:t>type="b", col= </a:t>
            </a:r>
            <a:r>
              <a:rPr lang="en-US" dirty="0" smtClean="0"/>
              <a:t>"red")</a:t>
            </a:r>
            <a:endParaRPr lang="en-US" dirty="0"/>
          </a:p>
          <a:p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29148" y="1968185"/>
            <a:ext cx="4216400" cy="482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51204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Calibri" charset="0"/>
              </a:rPr>
              <a:t>Highlight</a:t>
            </a:r>
            <a:endParaRPr lang="en-US" dirty="0">
              <a:latin typeface="Calibri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514600"/>
            <a:ext cx="8229599" cy="3611563"/>
          </a:xfrm>
        </p:spPr>
        <p:txBody>
          <a:bodyPr>
            <a:normAutofit/>
          </a:bodyPr>
          <a:lstStyle/>
          <a:p>
            <a:r>
              <a:rPr lang="en-US" dirty="0" smtClean="0">
                <a:latin typeface="Constantia" charset="0"/>
              </a:rPr>
              <a:t>Simulation of phenotype from genotype</a:t>
            </a:r>
          </a:p>
          <a:p>
            <a:r>
              <a:rPr lang="en-US" dirty="0" smtClean="0">
                <a:latin typeface="Constantia" charset="0"/>
              </a:rPr>
              <a:t>GWAS by correlation</a:t>
            </a:r>
          </a:p>
          <a:p>
            <a:r>
              <a:rPr lang="en-US" dirty="0" smtClean="0">
                <a:latin typeface="Constantia" charset="0"/>
              </a:rPr>
              <a:t>Power</a:t>
            </a:r>
          </a:p>
          <a:p>
            <a:r>
              <a:rPr lang="en-US" dirty="0" smtClean="0">
                <a:latin typeface="Constantia" charset="0"/>
              </a:rPr>
              <a:t>FDR</a:t>
            </a:r>
          </a:p>
          <a:p>
            <a:r>
              <a:rPr lang="en-US" dirty="0" smtClean="0">
                <a:latin typeface="Constantia" charset="0"/>
              </a:rPr>
              <a:t>Cutoff</a:t>
            </a:r>
          </a:p>
          <a:p>
            <a:r>
              <a:rPr lang="en-US" dirty="0" smtClean="0">
                <a:latin typeface="Constantia" charset="0"/>
              </a:rPr>
              <a:t>Null distribution of p values</a:t>
            </a:r>
          </a:p>
          <a:p>
            <a:r>
              <a:rPr lang="en-US" dirty="0" smtClean="0">
                <a:latin typeface="Constantia" charset="0"/>
              </a:rPr>
              <a:t>Resolution</a:t>
            </a:r>
          </a:p>
          <a:p>
            <a:r>
              <a:rPr lang="en-US" dirty="0" smtClean="0">
                <a:latin typeface="Constantia" charset="0"/>
              </a:rPr>
              <a:t>QTN bins and non-QTN bins</a:t>
            </a:r>
          </a:p>
          <a:p>
            <a:endParaRPr lang="en-US" dirty="0">
              <a:latin typeface="Constantia" charset="0"/>
            </a:endParaRPr>
          </a:p>
          <a:p>
            <a:endParaRPr lang="en-US" dirty="0">
              <a:latin typeface="Constanti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301670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Calibri" charset="0"/>
              </a:rPr>
              <a:t>Outline</a:t>
            </a:r>
            <a:endParaRPr lang="en-US" dirty="0">
              <a:latin typeface="Calibri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514600"/>
            <a:ext cx="8229599" cy="3611563"/>
          </a:xfrm>
        </p:spPr>
        <p:txBody>
          <a:bodyPr>
            <a:normAutofit/>
          </a:bodyPr>
          <a:lstStyle/>
          <a:p>
            <a:r>
              <a:rPr lang="en-US" dirty="0" smtClean="0">
                <a:latin typeface="Constantia" charset="0"/>
              </a:rPr>
              <a:t>Simulation of phenotype from genotype</a:t>
            </a:r>
          </a:p>
          <a:p>
            <a:r>
              <a:rPr lang="en-US" dirty="0" smtClean="0">
                <a:latin typeface="Constantia" charset="0"/>
              </a:rPr>
              <a:t>GWAS by correlation</a:t>
            </a:r>
          </a:p>
          <a:p>
            <a:r>
              <a:rPr lang="en-US" dirty="0" smtClean="0">
                <a:latin typeface="Constantia" charset="0"/>
              </a:rPr>
              <a:t>Power</a:t>
            </a:r>
          </a:p>
          <a:p>
            <a:r>
              <a:rPr lang="en-US" dirty="0" smtClean="0">
                <a:latin typeface="Constantia" charset="0"/>
              </a:rPr>
              <a:t>FDR</a:t>
            </a:r>
          </a:p>
          <a:p>
            <a:r>
              <a:rPr lang="en-US" dirty="0" smtClean="0">
                <a:latin typeface="Constantia" charset="0"/>
              </a:rPr>
              <a:t>Cutoff</a:t>
            </a:r>
          </a:p>
          <a:p>
            <a:r>
              <a:rPr lang="en-US" dirty="0" smtClean="0">
                <a:latin typeface="Constantia" charset="0"/>
              </a:rPr>
              <a:t>Null distribution of p values</a:t>
            </a:r>
          </a:p>
          <a:p>
            <a:r>
              <a:rPr lang="en-US" dirty="0" smtClean="0">
                <a:latin typeface="Constantia" charset="0"/>
              </a:rPr>
              <a:t>Resolution</a:t>
            </a:r>
          </a:p>
          <a:p>
            <a:r>
              <a:rPr lang="en-US" dirty="0" smtClean="0">
                <a:latin typeface="Constantia" charset="0"/>
              </a:rPr>
              <a:t>QTN bins and non-QTN bins</a:t>
            </a:r>
          </a:p>
          <a:p>
            <a:endParaRPr lang="en-US" dirty="0">
              <a:latin typeface="Constantia" charset="0"/>
            </a:endParaRPr>
          </a:p>
          <a:p>
            <a:endParaRPr lang="en-US" dirty="0">
              <a:latin typeface="Constanti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904569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GWAS by correlation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152400" y="2003336"/>
            <a:ext cx="8991600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err="1"/>
              <a:t>myGD</a:t>
            </a:r>
            <a:r>
              <a:rPr lang="en-US" dirty="0"/>
              <a:t>=</a:t>
            </a:r>
            <a:r>
              <a:rPr lang="en-US" dirty="0" err="1"/>
              <a:t>read.table</a:t>
            </a:r>
            <a:r>
              <a:rPr lang="en-US" dirty="0"/>
              <a:t>(file="http://</a:t>
            </a:r>
            <a:r>
              <a:rPr lang="en-US" dirty="0" err="1"/>
              <a:t>zzlab.net</a:t>
            </a:r>
            <a:r>
              <a:rPr lang="en-US" dirty="0"/>
              <a:t>/GAPIT/data/</a:t>
            </a:r>
            <a:r>
              <a:rPr lang="en-US" dirty="0" err="1"/>
              <a:t>mdp_numeric.txt",head</a:t>
            </a:r>
            <a:r>
              <a:rPr lang="en-US" dirty="0"/>
              <a:t>=T)</a:t>
            </a:r>
          </a:p>
          <a:p>
            <a:r>
              <a:rPr lang="en-US" dirty="0" err="1"/>
              <a:t>myGM</a:t>
            </a:r>
            <a:r>
              <a:rPr lang="en-US" dirty="0"/>
              <a:t>=</a:t>
            </a:r>
            <a:r>
              <a:rPr lang="en-US" dirty="0" err="1"/>
              <a:t>read.table</a:t>
            </a:r>
            <a:r>
              <a:rPr lang="en-US" dirty="0"/>
              <a:t>(file="http://</a:t>
            </a:r>
            <a:r>
              <a:rPr lang="en-US" dirty="0" err="1"/>
              <a:t>zzlab.net</a:t>
            </a:r>
            <a:r>
              <a:rPr lang="en-US" dirty="0"/>
              <a:t>/GAPIT/data/</a:t>
            </a:r>
            <a:r>
              <a:rPr lang="en-US" dirty="0" err="1"/>
              <a:t>mdp_SNP_information.txt",head</a:t>
            </a:r>
            <a:r>
              <a:rPr lang="en-US" dirty="0"/>
              <a:t>=T</a:t>
            </a:r>
            <a:r>
              <a:rPr lang="en-US" dirty="0" smtClean="0"/>
              <a:t>)</a:t>
            </a:r>
          </a:p>
          <a:p>
            <a:r>
              <a:rPr lang="en-US" dirty="0" err="1"/>
              <a:t>setwd</a:t>
            </a:r>
            <a:r>
              <a:rPr lang="en-US" dirty="0"/>
              <a:t>("~/Dropbox/Current/</a:t>
            </a:r>
            <a:r>
              <a:rPr lang="en-US" dirty="0" err="1"/>
              <a:t>ZZLab</a:t>
            </a:r>
            <a:r>
              <a:rPr lang="en-US" dirty="0"/>
              <a:t>/</a:t>
            </a:r>
            <a:r>
              <a:rPr lang="en-US" dirty="0" err="1"/>
              <a:t>WSUCourse</a:t>
            </a:r>
            <a:r>
              <a:rPr lang="en-US" dirty="0"/>
              <a:t>/CROPS545/Demo")</a:t>
            </a:r>
          </a:p>
          <a:p>
            <a:r>
              <a:rPr lang="en-US" dirty="0"/>
              <a:t>source("G2P.R")</a:t>
            </a:r>
          </a:p>
          <a:p>
            <a:r>
              <a:rPr lang="en-US" dirty="0"/>
              <a:t>source</a:t>
            </a:r>
            <a:r>
              <a:rPr lang="en-US" dirty="0" smtClean="0"/>
              <a:t>("</a:t>
            </a:r>
            <a:r>
              <a:rPr lang="en-US" dirty="0" err="1"/>
              <a:t>GWASbyCor</a:t>
            </a:r>
            <a:r>
              <a:rPr lang="en-US" dirty="0" err="1" smtClean="0"/>
              <a:t>.R</a:t>
            </a:r>
            <a:r>
              <a:rPr lang="en-US" dirty="0"/>
              <a:t>")</a:t>
            </a:r>
          </a:p>
          <a:p>
            <a:r>
              <a:rPr lang="en-US" dirty="0" smtClean="0"/>
              <a:t>X=</a:t>
            </a:r>
            <a:r>
              <a:rPr lang="en-US" dirty="0" err="1" smtClean="0"/>
              <a:t>myGD</a:t>
            </a:r>
            <a:r>
              <a:rPr lang="en-US" dirty="0"/>
              <a:t>[,-1]</a:t>
            </a:r>
          </a:p>
          <a:p>
            <a:r>
              <a:rPr lang="en-US" dirty="0"/>
              <a:t>index1to5=</a:t>
            </a:r>
            <a:r>
              <a:rPr lang="en-US" dirty="0" err="1"/>
              <a:t>myGM</a:t>
            </a:r>
            <a:r>
              <a:rPr lang="en-US" dirty="0"/>
              <a:t>[,2]&lt;6</a:t>
            </a:r>
          </a:p>
          <a:p>
            <a:r>
              <a:rPr lang="en-US" dirty="0"/>
              <a:t>X1to5 = X[,index1to5</a:t>
            </a:r>
            <a:r>
              <a:rPr lang="en-US" dirty="0" smtClean="0"/>
              <a:t>]</a:t>
            </a:r>
          </a:p>
          <a:p>
            <a:r>
              <a:rPr lang="nl-NL" dirty="0" err="1"/>
              <a:t>set.seed</a:t>
            </a:r>
            <a:r>
              <a:rPr lang="nl-NL" dirty="0"/>
              <a:t>(99164</a:t>
            </a:r>
            <a:r>
              <a:rPr lang="nl-NL" dirty="0" smtClean="0"/>
              <a:t>)</a:t>
            </a:r>
            <a:endParaRPr lang="en-US" dirty="0"/>
          </a:p>
          <a:p>
            <a:r>
              <a:rPr lang="en-US" dirty="0" err="1"/>
              <a:t>mySim</a:t>
            </a:r>
            <a:r>
              <a:rPr lang="en-US" dirty="0"/>
              <a:t>=G2P(X= X1to5,h2=.75,alpha=1,NQTN=10,distribution="norm")</a:t>
            </a:r>
          </a:p>
          <a:p>
            <a:r>
              <a:rPr lang="en-US" dirty="0"/>
              <a:t>p</a:t>
            </a:r>
            <a:r>
              <a:rPr lang="en-US" dirty="0" smtClean="0"/>
              <a:t>= </a:t>
            </a:r>
            <a:r>
              <a:rPr lang="en-US" dirty="0" err="1" smtClean="0"/>
              <a:t>GWASbyCor</a:t>
            </a:r>
            <a:r>
              <a:rPr lang="en-US" dirty="0" smtClean="0"/>
              <a:t>(X=</a:t>
            </a:r>
            <a:r>
              <a:rPr lang="en-US" dirty="0" err="1" smtClean="0"/>
              <a:t>X,y</a:t>
            </a:r>
            <a:r>
              <a:rPr lang="en-US" dirty="0" smtClean="0"/>
              <a:t>=</a:t>
            </a:r>
            <a:r>
              <a:rPr lang="en-US" dirty="0" err="1" smtClean="0"/>
              <a:t>mySim$y</a:t>
            </a:r>
            <a:r>
              <a:rPr lang="en-US" dirty="0" smtClean="0"/>
              <a:t>)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884800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906272"/>
          </a:xfrm>
        </p:spPr>
        <p:txBody>
          <a:bodyPr/>
          <a:lstStyle/>
          <a:p>
            <a:r>
              <a:rPr lang="en-US" dirty="0" smtClean="0"/>
              <a:t>The top five associations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192300" y="1108074"/>
            <a:ext cx="8759400" cy="2862322"/>
          </a:xfrm>
          <a:prstGeom prst="rect">
            <a:avLst/>
          </a:prstGeom>
          <a:solidFill>
            <a:schemeClr val="bg1">
              <a:alpha val="9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index=order(p)</a:t>
            </a:r>
          </a:p>
          <a:p>
            <a:r>
              <a:rPr lang="en-US" sz="2000" dirty="0" smtClean="0"/>
              <a:t>top5=index[1:5]</a:t>
            </a:r>
          </a:p>
          <a:p>
            <a:r>
              <a:rPr lang="en-US" sz="2000" dirty="0" smtClean="0"/>
              <a:t>detected=intersect(top5,mySim$QTN.position)</a:t>
            </a:r>
          </a:p>
          <a:p>
            <a:r>
              <a:rPr lang="en-US" sz="2000" dirty="0" err="1" smtClean="0"/>
              <a:t>falsePositive</a:t>
            </a:r>
            <a:r>
              <a:rPr lang="en-US" sz="2000" dirty="0" smtClean="0"/>
              <a:t>=</a:t>
            </a:r>
            <a:r>
              <a:rPr lang="en-US" sz="2000" dirty="0" err="1" smtClean="0"/>
              <a:t>setdiff</a:t>
            </a:r>
            <a:r>
              <a:rPr lang="en-US" sz="2000" dirty="0" smtClean="0"/>
              <a:t>(top5, </a:t>
            </a:r>
            <a:r>
              <a:rPr lang="en-US" sz="2000" dirty="0" err="1"/>
              <a:t>mySim$QTN.position</a:t>
            </a:r>
            <a:r>
              <a:rPr lang="en-US" sz="2000" dirty="0"/>
              <a:t>)</a:t>
            </a:r>
          </a:p>
          <a:p>
            <a:r>
              <a:rPr lang="en-US" sz="2000" dirty="0" smtClean="0"/>
              <a:t>top5</a:t>
            </a:r>
            <a:endParaRPr lang="en-US" sz="2000" dirty="0"/>
          </a:p>
          <a:p>
            <a:r>
              <a:rPr lang="en-US" sz="2000" dirty="0" err="1"/>
              <a:t>mySim$QTN.position</a:t>
            </a:r>
            <a:endParaRPr lang="en-US" sz="2000" dirty="0"/>
          </a:p>
          <a:p>
            <a:r>
              <a:rPr lang="en-US" sz="2000" dirty="0"/>
              <a:t>detected</a:t>
            </a:r>
          </a:p>
          <a:p>
            <a:r>
              <a:rPr lang="en-US" sz="2000" dirty="0" smtClean="0"/>
              <a:t>length(detected)</a:t>
            </a:r>
          </a:p>
          <a:p>
            <a:r>
              <a:rPr lang="en-US" sz="2000" dirty="0" err="1"/>
              <a:t>falsePositive</a:t>
            </a:r>
            <a:endParaRPr lang="en-US" sz="2000" dirty="0" smtClean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2300" y="4254500"/>
            <a:ext cx="6299200" cy="24257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584700" y="5843646"/>
            <a:ext cx="4367000" cy="707886"/>
          </a:xfrm>
          <a:prstGeom prst="rect">
            <a:avLst/>
          </a:prstGeom>
          <a:solidFill>
            <a:schemeClr val="bg1">
              <a:alpha val="9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FF0000"/>
                </a:solidFill>
              </a:rPr>
              <a:t>Power=3/10</a:t>
            </a:r>
          </a:p>
          <a:p>
            <a:r>
              <a:rPr lang="en-US" sz="2000" dirty="0" smtClean="0">
                <a:solidFill>
                  <a:srgbClr val="FF0000"/>
                </a:solidFill>
              </a:rPr>
              <a:t>False Discovery Rate (FDR) =2/5</a:t>
            </a:r>
          </a:p>
        </p:txBody>
      </p:sp>
    </p:spTree>
    <p:extLst>
      <p:ext uri="{BB962C8B-B14F-4D97-AF65-F5344CB8AC3E}">
        <p14:creationId xmlns:p14="http://schemas.microsoft.com/office/powerpoint/2010/main" val="15018897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08854" y="2645705"/>
            <a:ext cx="9044229" cy="392019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top five associations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208625" y="1756599"/>
            <a:ext cx="8726750" cy="1631216"/>
          </a:xfrm>
          <a:prstGeom prst="rect">
            <a:avLst/>
          </a:prstGeom>
          <a:solidFill>
            <a:schemeClr val="bg1">
              <a:alpha val="9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2000" dirty="0" err="1"/>
              <a:t>color.vector</a:t>
            </a:r>
            <a:r>
              <a:rPr lang="en-US" sz="2000" dirty="0"/>
              <a:t> &lt;- rep(c("deepskyblue","orange","forestgreen","indianred3"),10)</a:t>
            </a:r>
          </a:p>
          <a:p>
            <a:r>
              <a:rPr lang="en-US" sz="2000" dirty="0"/>
              <a:t>m=</a:t>
            </a:r>
            <a:r>
              <a:rPr lang="en-US" sz="2000" dirty="0" err="1"/>
              <a:t>nrow</a:t>
            </a:r>
            <a:r>
              <a:rPr lang="en-US" sz="2000" dirty="0"/>
              <a:t>(</a:t>
            </a:r>
            <a:r>
              <a:rPr lang="en-US" sz="2000" dirty="0" err="1"/>
              <a:t>myGM</a:t>
            </a:r>
            <a:r>
              <a:rPr lang="en-US" sz="2000" dirty="0" smtClean="0"/>
              <a:t>)</a:t>
            </a:r>
          </a:p>
          <a:p>
            <a:r>
              <a:rPr lang="en-US" sz="2000" dirty="0" smtClean="0"/>
              <a:t>plot(t(-log10(p))~</a:t>
            </a:r>
            <a:r>
              <a:rPr lang="en-US" sz="2000" dirty="0" err="1"/>
              <a:t>seq</a:t>
            </a:r>
            <a:r>
              <a:rPr lang="en-US" sz="2000" dirty="0"/>
              <a:t>(1:m),col=</a:t>
            </a:r>
            <a:r>
              <a:rPr lang="en-US" sz="2000" dirty="0" err="1"/>
              <a:t>color.vector</a:t>
            </a:r>
            <a:r>
              <a:rPr lang="en-US" sz="2000" dirty="0"/>
              <a:t>[</a:t>
            </a:r>
            <a:r>
              <a:rPr lang="en-US" sz="2000" dirty="0" err="1"/>
              <a:t>myGM</a:t>
            </a:r>
            <a:r>
              <a:rPr lang="en-US" sz="2000" dirty="0"/>
              <a:t>[,2]])</a:t>
            </a:r>
          </a:p>
          <a:p>
            <a:r>
              <a:rPr lang="en-US" sz="2000" dirty="0" err="1"/>
              <a:t>abline</a:t>
            </a:r>
            <a:r>
              <a:rPr lang="en-US" sz="2000" dirty="0"/>
              <a:t>(v=</a:t>
            </a:r>
            <a:r>
              <a:rPr lang="en-US" sz="2000" dirty="0" err="1"/>
              <a:t>mySim$QTN.position</a:t>
            </a:r>
            <a:r>
              <a:rPr lang="en-US" sz="2000" dirty="0"/>
              <a:t>, </a:t>
            </a:r>
            <a:r>
              <a:rPr lang="en-US" sz="2000" dirty="0" err="1"/>
              <a:t>lty</a:t>
            </a:r>
            <a:r>
              <a:rPr lang="en-US" sz="2000" dirty="0"/>
              <a:t> = 2, </a:t>
            </a:r>
            <a:r>
              <a:rPr lang="en-US" sz="2000" dirty="0" err="1" smtClean="0"/>
              <a:t>lwd</a:t>
            </a:r>
            <a:r>
              <a:rPr lang="en-US" sz="2000" dirty="0" smtClean="0"/>
              <a:t>=2, </a:t>
            </a:r>
            <a:r>
              <a:rPr lang="en-US" sz="2000" dirty="0"/>
              <a:t>col = </a:t>
            </a:r>
            <a:r>
              <a:rPr lang="en-US" sz="2000" dirty="0" smtClean="0"/>
              <a:t>"black")</a:t>
            </a:r>
          </a:p>
          <a:p>
            <a:r>
              <a:rPr lang="en-US" sz="2000" dirty="0" err="1" smtClean="0"/>
              <a:t>abline</a:t>
            </a:r>
            <a:r>
              <a:rPr lang="en-US" sz="2000" dirty="0" smtClean="0"/>
              <a:t>(v=</a:t>
            </a:r>
            <a:r>
              <a:rPr lang="en-US" sz="2000" dirty="0"/>
              <a:t> </a:t>
            </a:r>
            <a:r>
              <a:rPr lang="en-US" sz="2000" dirty="0" err="1"/>
              <a:t>falsePositive</a:t>
            </a:r>
            <a:r>
              <a:rPr lang="en-US" sz="2000" dirty="0" smtClean="0"/>
              <a:t>, </a:t>
            </a:r>
            <a:r>
              <a:rPr lang="en-US" sz="2000" dirty="0" err="1"/>
              <a:t>lty</a:t>
            </a:r>
            <a:r>
              <a:rPr lang="en-US" sz="2000" dirty="0"/>
              <a:t> = 2, </a:t>
            </a:r>
            <a:r>
              <a:rPr lang="en-US" sz="2000" dirty="0" err="1" smtClean="0"/>
              <a:t>lwd</a:t>
            </a:r>
            <a:r>
              <a:rPr lang="en-US" sz="2000" dirty="0" smtClean="0"/>
              <a:t>=2, </a:t>
            </a:r>
            <a:r>
              <a:rPr lang="en-US" sz="2000" dirty="0"/>
              <a:t>col = </a:t>
            </a:r>
            <a:r>
              <a:rPr lang="en-US" sz="2000" dirty="0" smtClean="0"/>
              <a:t>"red")</a:t>
            </a:r>
          </a:p>
        </p:txBody>
      </p:sp>
      <p:cxnSp>
        <p:nvCxnSpPr>
          <p:cNvPr id="7" name="Straight Connector 6"/>
          <p:cNvCxnSpPr/>
          <p:nvPr/>
        </p:nvCxnSpPr>
        <p:spPr>
          <a:xfrm flipH="1" flipV="1">
            <a:off x="772357" y="4230962"/>
            <a:ext cx="7914443" cy="14163"/>
          </a:xfrm>
          <a:prstGeom prst="line">
            <a:avLst/>
          </a:prstGeom>
          <a:ln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99771" y="6058068"/>
            <a:ext cx="8726750" cy="707886"/>
          </a:xfrm>
          <a:prstGeom prst="rect">
            <a:avLst/>
          </a:prstGeom>
          <a:solidFill>
            <a:schemeClr val="bg1">
              <a:alpha val="9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marL="342900" indent="-342900">
              <a:buFont typeface="Wingdings" charset="2"/>
              <a:buChar char="ü"/>
            </a:pPr>
            <a:r>
              <a:rPr lang="en-US" sz="2000" dirty="0"/>
              <a:t>Cutoff</a:t>
            </a:r>
          </a:p>
          <a:p>
            <a:pPr marL="342900" indent="-342900">
              <a:buFont typeface="Wingdings" charset="2"/>
              <a:buChar char="ü"/>
            </a:pPr>
            <a:r>
              <a:rPr lang="en-US" sz="2000" dirty="0" smtClean="0"/>
              <a:t>Resolution</a:t>
            </a:r>
          </a:p>
        </p:txBody>
      </p:sp>
      <p:sp>
        <p:nvSpPr>
          <p:cNvPr id="4" name="Oval 3"/>
          <p:cNvSpPr/>
          <p:nvPr/>
        </p:nvSpPr>
        <p:spPr>
          <a:xfrm>
            <a:off x="1054100" y="3925432"/>
            <a:ext cx="431800" cy="41543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86264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29552111"/>
              </p:ext>
            </p:extLst>
          </p:nvPr>
        </p:nvGraphicFramePr>
        <p:xfrm>
          <a:off x="265669" y="1144920"/>
          <a:ext cx="4121094" cy="5114004"/>
        </p:xfrm>
        <a:graphic>
          <a:graphicData uri="http://schemas.openxmlformats.org/drawingml/2006/table">
            <a:tbl>
              <a:tblPr/>
              <a:tblGrid>
                <a:gridCol w="667266"/>
                <a:gridCol w="2080130"/>
                <a:gridCol w="1373698"/>
              </a:tblGrid>
              <a:tr h="170461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N</a:t>
                      </a:r>
                    </a:p>
                  </a:txBody>
                  <a:tcPr marL="8988" marR="8988" marT="898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Observed</a:t>
                      </a:r>
                    </a:p>
                  </a:txBody>
                  <a:tcPr marL="8988" marR="8988" marT="898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Expected</a:t>
                      </a:r>
                    </a:p>
                  </a:txBody>
                  <a:tcPr marL="8988" marR="8988" marT="898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70461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1</a:t>
                      </a:r>
                    </a:p>
                  </a:txBody>
                  <a:tcPr marL="8988" marR="8988" marT="898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b-NO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9.80E-08</a:t>
                      </a:r>
                    </a:p>
                  </a:txBody>
                  <a:tcPr marL="8988" marR="8988" marT="898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s-I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0.000926784</a:t>
                      </a:r>
                    </a:p>
                  </a:txBody>
                  <a:tcPr marL="8988" marR="8988" marT="898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70461">
                <a:tc>
                  <a:txBody>
                    <a:bodyPr/>
                    <a:lstStyle/>
                    <a:p>
                      <a:pPr algn="ctr" fontAlgn="b"/>
                      <a:r>
                        <a:rPr lang="is-I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2</a:t>
                      </a:r>
                    </a:p>
                  </a:txBody>
                  <a:tcPr marL="8988" marR="8988" marT="898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b-NO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7.76E-07</a:t>
                      </a:r>
                    </a:p>
                  </a:txBody>
                  <a:tcPr marL="8988" marR="8988" marT="898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0.001853568</a:t>
                      </a:r>
                    </a:p>
                  </a:txBody>
                  <a:tcPr marL="8988" marR="8988" marT="898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70461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3</a:t>
                      </a:r>
                    </a:p>
                  </a:txBody>
                  <a:tcPr marL="8988" marR="8988" marT="898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3.07E-06</a:t>
                      </a:r>
                    </a:p>
                  </a:txBody>
                  <a:tcPr marL="8988" marR="8988" marT="898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s-I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0.002780352</a:t>
                      </a:r>
                    </a:p>
                  </a:txBody>
                  <a:tcPr marL="8988" marR="8988" marT="898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70461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4</a:t>
                      </a:r>
                    </a:p>
                  </a:txBody>
                  <a:tcPr marL="8988" marR="8988" marT="898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b-NO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5.20E-06</a:t>
                      </a:r>
                    </a:p>
                  </a:txBody>
                  <a:tcPr marL="8988" marR="8988" marT="898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s-I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0.003707136</a:t>
                      </a:r>
                    </a:p>
                  </a:txBody>
                  <a:tcPr marL="8988" marR="8988" marT="898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70461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5</a:t>
                      </a:r>
                    </a:p>
                  </a:txBody>
                  <a:tcPr marL="8988" marR="8988" marT="898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b-NO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7.26E-06</a:t>
                      </a:r>
                    </a:p>
                  </a:txBody>
                  <a:tcPr marL="8988" marR="8988" marT="898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s-I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0.00463392</a:t>
                      </a:r>
                    </a:p>
                  </a:txBody>
                  <a:tcPr marL="8988" marR="8988" marT="898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70461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6</a:t>
                      </a:r>
                    </a:p>
                  </a:txBody>
                  <a:tcPr marL="8988" marR="8988" marT="898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8.64E-06</a:t>
                      </a:r>
                    </a:p>
                  </a:txBody>
                  <a:tcPr marL="8988" marR="8988" marT="898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s-I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0.005560704</a:t>
                      </a:r>
                    </a:p>
                  </a:txBody>
                  <a:tcPr marL="8988" marR="8988" marT="898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70461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7</a:t>
                      </a:r>
                    </a:p>
                  </a:txBody>
                  <a:tcPr marL="8988" marR="8988" marT="898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b-NO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9.72E-06</a:t>
                      </a:r>
                    </a:p>
                  </a:txBody>
                  <a:tcPr marL="8988" marR="8988" marT="898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s-I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0.006487488</a:t>
                      </a:r>
                    </a:p>
                  </a:txBody>
                  <a:tcPr marL="8988" marR="8988" marT="898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70461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8</a:t>
                      </a:r>
                    </a:p>
                  </a:txBody>
                  <a:tcPr marL="8988" marR="8988" marT="898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b-NO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1.67E-05</a:t>
                      </a:r>
                    </a:p>
                  </a:txBody>
                  <a:tcPr marL="8988" marR="8988" marT="898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s-I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0.007414273</a:t>
                      </a:r>
                    </a:p>
                  </a:txBody>
                  <a:tcPr marL="8988" marR="8988" marT="898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70461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9</a:t>
                      </a:r>
                    </a:p>
                  </a:txBody>
                  <a:tcPr marL="8988" marR="8988" marT="898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b-NO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1.91E-05</a:t>
                      </a:r>
                    </a:p>
                  </a:txBody>
                  <a:tcPr marL="8988" marR="8988" marT="898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s-I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0.008341057</a:t>
                      </a:r>
                    </a:p>
                  </a:txBody>
                  <a:tcPr marL="8988" marR="8988" marT="898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70461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10</a:t>
                      </a:r>
                    </a:p>
                  </a:txBody>
                  <a:tcPr marL="8988" marR="8988" marT="898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2.13E-05</a:t>
                      </a:r>
                    </a:p>
                  </a:txBody>
                  <a:tcPr marL="8988" marR="8988" marT="898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s-I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0.009267841</a:t>
                      </a:r>
                    </a:p>
                  </a:txBody>
                  <a:tcPr marL="8988" marR="8988" marT="898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70461">
                <a:tc>
                  <a:txBody>
                    <a:bodyPr/>
                    <a:lstStyle/>
                    <a:p>
                      <a:pPr algn="ctr" fontAlgn="b"/>
                      <a:r>
                        <a:rPr lang="cs-CZ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11</a:t>
                      </a:r>
                    </a:p>
                  </a:txBody>
                  <a:tcPr marL="8988" marR="8988" marT="898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b-NO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3.28E-05</a:t>
                      </a:r>
                    </a:p>
                  </a:txBody>
                  <a:tcPr marL="8988" marR="8988" marT="898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0.010194625</a:t>
                      </a:r>
                    </a:p>
                  </a:txBody>
                  <a:tcPr marL="8988" marR="8988" marT="898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70461">
                <a:tc>
                  <a:txBody>
                    <a:bodyPr/>
                    <a:lstStyle/>
                    <a:p>
                      <a:pPr algn="ctr" fontAlgn="b"/>
                      <a:r>
                        <a:rPr lang="is-I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12</a:t>
                      </a:r>
                    </a:p>
                  </a:txBody>
                  <a:tcPr marL="8988" marR="8988" marT="898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b-NO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3.45E-05</a:t>
                      </a:r>
                    </a:p>
                  </a:txBody>
                  <a:tcPr marL="8988" marR="8988" marT="898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0.011121409</a:t>
                      </a:r>
                    </a:p>
                  </a:txBody>
                  <a:tcPr marL="8988" marR="8988" marT="898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70461">
                <a:tc>
                  <a:txBody>
                    <a:bodyPr/>
                    <a:lstStyle/>
                    <a:p>
                      <a:pPr algn="ctr" fontAlgn="b"/>
                      <a:r>
                        <a:rPr lang="is-I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13</a:t>
                      </a:r>
                    </a:p>
                  </a:txBody>
                  <a:tcPr marL="8988" marR="8988" marT="898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b-NO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3.98E-05</a:t>
                      </a:r>
                    </a:p>
                  </a:txBody>
                  <a:tcPr marL="8988" marR="8988" marT="898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s-I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0.012048193</a:t>
                      </a:r>
                    </a:p>
                  </a:txBody>
                  <a:tcPr marL="8988" marR="8988" marT="898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70461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14</a:t>
                      </a:r>
                    </a:p>
                  </a:txBody>
                  <a:tcPr marL="8988" marR="8988" marT="898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b-NO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4.46E-05</a:t>
                      </a:r>
                    </a:p>
                  </a:txBody>
                  <a:tcPr marL="8988" marR="8988" marT="898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b-NO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0.012974977</a:t>
                      </a:r>
                    </a:p>
                  </a:txBody>
                  <a:tcPr marL="8988" marR="8988" marT="898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70461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15</a:t>
                      </a:r>
                    </a:p>
                  </a:txBody>
                  <a:tcPr marL="8988" marR="8988" marT="898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b-NO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5.39E-05</a:t>
                      </a:r>
                    </a:p>
                  </a:txBody>
                  <a:tcPr marL="8988" marR="8988" marT="898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0.013901761</a:t>
                      </a:r>
                    </a:p>
                  </a:txBody>
                  <a:tcPr marL="8988" marR="8988" marT="898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70461">
                <a:tc>
                  <a:txBody>
                    <a:bodyPr/>
                    <a:lstStyle/>
                    <a:p>
                      <a:pPr algn="ctr" fontAlgn="b"/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8988" marR="8988" marT="898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8988" marR="8988" marT="898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8988" marR="8988" marT="898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70461">
                <a:tc>
                  <a:txBody>
                    <a:bodyPr/>
                    <a:lstStyle/>
                    <a:p>
                      <a:pPr algn="ctr" fontAlgn="b"/>
                      <a:r>
                        <a:rPr lang="is-I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1074</a:t>
                      </a:r>
                    </a:p>
                  </a:txBody>
                  <a:tcPr marL="8988" marR="8988" marT="898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b-NO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0.9918845</a:t>
                      </a:r>
                    </a:p>
                  </a:txBody>
                  <a:tcPr marL="8988" marR="8988" marT="898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b-NO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0.9953661</a:t>
                      </a:r>
                    </a:p>
                  </a:txBody>
                  <a:tcPr marL="8988" marR="8988" marT="898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70461">
                <a:tc>
                  <a:txBody>
                    <a:bodyPr/>
                    <a:lstStyle/>
                    <a:p>
                      <a:pPr algn="ctr" fontAlgn="b"/>
                      <a:r>
                        <a:rPr lang="is-I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1075</a:t>
                      </a:r>
                    </a:p>
                  </a:txBody>
                  <a:tcPr marL="8988" marR="8988" marT="898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0.9954024</a:t>
                      </a:r>
                    </a:p>
                  </a:txBody>
                  <a:tcPr marL="8988" marR="8988" marT="898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b-NO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0.9962929</a:t>
                      </a:r>
                    </a:p>
                  </a:txBody>
                  <a:tcPr marL="8988" marR="8988" marT="898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70461">
                <a:tc>
                  <a:txBody>
                    <a:bodyPr/>
                    <a:lstStyle/>
                    <a:p>
                      <a:pPr algn="ctr" fontAlgn="b"/>
                      <a:r>
                        <a:rPr lang="is-I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1076</a:t>
                      </a:r>
                    </a:p>
                  </a:txBody>
                  <a:tcPr marL="8988" marR="8988" marT="898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s-I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0.9960631</a:t>
                      </a:r>
                    </a:p>
                  </a:txBody>
                  <a:tcPr marL="8988" marR="8988" marT="898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s-I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0.9972196</a:t>
                      </a:r>
                    </a:p>
                  </a:txBody>
                  <a:tcPr marL="8988" marR="8988" marT="898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70461">
                <a:tc>
                  <a:txBody>
                    <a:bodyPr/>
                    <a:lstStyle/>
                    <a:p>
                      <a:pPr algn="ctr" fontAlgn="b"/>
                      <a:r>
                        <a:rPr lang="is-I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1077</a:t>
                      </a:r>
                    </a:p>
                  </a:txBody>
                  <a:tcPr marL="8988" marR="8988" marT="898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b-NO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0.9970031</a:t>
                      </a:r>
                    </a:p>
                  </a:txBody>
                  <a:tcPr marL="8988" marR="8988" marT="898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b-NO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0.9981464</a:t>
                      </a:r>
                    </a:p>
                  </a:txBody>
                  <a:tcPr marL="8988" marR="8988" marT="898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70461">
                <a:tc>
                  <a:txBody>
                    <a:bodyPr/>
                    <a:lstStyle/>
                    <a:p>
                      <a:pPr algn="ctr" fontAlgn="b"/>
                      <a:r>
                        <a:rPr lang="is-I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1078</a:t>
                      </a:r>
                    </a:p>
                  </a:txBody>
                  <a:tcPr marL="8988" marR="8988" marT="898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0.9992356</a:t>
                      </a:r>
                    </a:p>
                  </a:txBody>
                  <a:tcPr marL="8988" marR="8988" marT="898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s-I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0.9990732</a:t>
                      </a:r>
                    </a:p>
                  </a:txBody>
                  <a:tcPr marL="8988" marR="8988" marT="898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70461">
                <a:tc>
                  <a:txBody>
                    <a:bodyPr/>
                    <a:lstStyle/>
                    <a:p>
                      <a:pPr algn="ctr" fontAlgn="b"/>
                      <a:r>
                        <a:rPr lang="is-I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1079</a:t>
                      </a:r>
                    </a:p>
                  </a:txBody>
                  <a:tcPr marL="8988" marR="8988" marT="898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0.9999589</a:t>
                      </a:r>
                    </a:p>
                  </a:txBody>
                  <a:tcPr marL="8988" marR="8988" marT="898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1</a:t>
                      </a:r>
                    </a:p>
                  </a:txBody>
                  <a:tcPr marL="8988" marR="8988" marT="898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901" y="338329"/>
            <a:ext cx="8889998" cy="806592"/>
          </a:xfrm>
        </p:spPr>
        <p:txBody>
          <a:bodyPr>
            <a:normAutofit/>
          </a:bodyPr>
          <a:lstStyle/>
          <a:p>
            <a:r>
              <a:rPr lang="en-US" sz="3200" dirty="0" smtClean="0"/>
              <a:t>Cutoff from null distribution of P values: CHR 6-10</a:t>
            </a:r>
            <a:endParaRPr lang="en-US" sz="3200" dirty="0"/>
          </a:p>
        </p:txBody>
      </p:sp>
      <p:sp>
        <p:nvSpPr>
          <p:cNvPr id="7" name="TextBox 6"/>
          <p:cNvSpPr txBox="1"/>
          <p:nvPr/>
        </p:nvSpPr>
        <p:spPr>
          <a:xfrm>
            <a:off x="213580" y="2797721"/>
            <a:ext cx="4324865" cy="830997"/>
          </a:xfrm>
          <a:prstGeom prst="rect">
            <a:avLst/>
          </a:prstGeom>
          <a:solidFill>
            <a:schemeClr val="bg1">
              <a:alpha val="95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rgbClr val="FF0000"/>
                </a:solidFill>
                <a:latin typeface="Arial"/>
                <a:cs typeface="Arial"/>
              </a:rPr>
              <a:t>1</a:t>
            </a:r>
            <a:r>
              <a:rPr lang="en-US" sz="2400" dirty="0" smtClean="0">
                <a:solidFill>
                  <a:srgbClr val="FF0000"/>
                </a:solidFill>
                <a:latin typeface="Arial"/>
                <a:cs typeface="Arial"/>
              </a:rPr>
              <a:t>% of observed p values are below 0.0000328</a:t>
            </a:r>
            <a:endParaRPr lang="en-US" sz="2400" dirty="0">
              <a:solidFill>
                <a:srgbClr val="FF0000"/>
              </a:solidFill>
              <a:latin typeface="Arial"/>
              <a:cs typeface="Arial"/>
            </a:endParaRPr>
          </a:p>
        </p:txBody>
      </p:sp>
      <p:cxnSp>
        <p:nvCxnSpPr>
          <p:cNvPr id="8" name="Straight Connector 7"/>
          <p:cNvCxnSpPr/>
          <p:nvPr/>
        </p:nvCxnSpPr>
        <p:spPr>
          <a:xfrm>
            <a:off x="351303" y="3813096"/>
            <a:ext cx="4049420" cy="0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0" y="6359898"/>
            <a:ext cx="9144000" cy="461665"/>
          </a:xfrm>
          <a:prstGeom prst="rect">
            <a:avLst/>
          </a:prstGeom>
          <a:solidFill>
            <a:schemeClr val="bg1">
              <a:alpha val="9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rgbClr val="FF0000"/>
                </a:solidFill>
                <a:latin typeface="Arial"/>
                <a:cs typeface="Arial"/>
              </a:rPr>
              <a:t>P value of 3.28E-5 is equivalent to 1% type 1 error</a:t>
            </a:r>
            <a:endParaRPr lang="en-US" sz="2400" dirty="0">
              <a:solidFill>
                <a:srgbClr val="FF0000"/>
              </a:solidFill>
              <a:latin typeface="Arial"/>
              <a:cs typeface="Arial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4624078" y="1532103"/>
            <a:ext cx="4354821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 err="1" smtClean="0">
                <a:latin typeface="Century"/>
                <a:cs typeface="Century"/>
              </a:rPr>
              <a:t>index.null</a:t>
            </a:r>
            <a:r>
              <a:rPr lang="en-US" sz="2000" dirty="0" smtClean="0">
                <a:latin typeface="Century"/>
                <a:cs typeface="Century"/>
              </a:rPr>
              <a:t>=!index1to5 &amp; !</a:t>
            </a:r>
            <a:r>
              <a:rPr lang="en-US" sz="2000" dirty="0" err="1" smtClean="0">
                <a:latin typeface="Century"/>
                <a:cs typeface="Century"/>
              </a:rPr>
              <a:t>is.na</a:t>
            </a:r>
            <a:r>
              <a:rPr lang="en-US" sz="2000" dirty="0" smtClean="0">
                <a:latin typeface="Century"/>
                <a:cs typeface="Century"/>
              </a:rPr>
              <a:t>(p)</a:t>
            </a:r>
          </a:p>
          <a:p>
            <a:r>
              <a:rPr lang="en-US" sz="2000" dirty="0" err="1" smtClean="0">
                <a:latin typeface="Century"/>
                <a:cs typeface="Century"/>
              </a:rPr>
              <a:t>p.null</a:t>
            </a:r>
            <a:r>
              <a:rPr lang="en-US" sz="2000" dirty="0" smtClean="0">
                <a:latin typeface="Century"/>
                <a:cs typeface="Century"/>
              </a:rPr>
              <a:t>=p[</a:t>
            </a:r>
            <a:r>
              <a:rPr lang="en-US" sz="2000" dirty="0" err="1" smtClean="0">
                <a:latin typeface="Century"/>
                <a:cs typeface="Century"/>
              </a:rPr>
              <a:t>index.null</a:t>
            </a:r>
            <a:r>
              <a:rPr lang="en-US" sz="2000" dirty="0" smtClean="0">
                <a:latin typeface="Century"/>
                <a:cs typeface="Century"/>
              </a:rPr>
              <a:t>]</a:t>
            </a:r>
          </a:p>
          <a:p>
            <a:r>
              <a:rPr lang="en-US" sz="2000" dirty="0" err="1" smtClean="0">
                <a:latin typeface="Century"/>
                <a:cs typeface="Century"/>
              </a:rPr>
              <a:t>m.null</a:t>
            </a:r>
            <a:r>
              <a:rPr lang="en-US" sz="2000" dirty="0" smtClean="0">
                <a:latin typeface="Century"/>
                <a:cs typeface="Century"/>
              </a:rPr>
              <a:t>=length(</a:t>
            </a:r>
            <a:r>
              <a:rPr lang="en-US" sz="2000" dirty="0" err="1" smtClean="0">
                <a:latin typeface="Century"/>
                <a:cs typeface="Century"/>
              </a:rPr>
              <a:t>p.null</a:t>
            </a:r>
            <a:r>
              <a:rPr lang="en-US" sz="2000" dirty="0" smtClean="0">
                <a:latin typeface="Century"/>
                <a:cs typeface="Century"/>
              </a:rPr>
              <a:t>)</a:t>
            </a:r>
          </a:p>
          <a:p>
            <a:r>
              <a:rPr lang="en-US" sz="2000" dirty="0" err="1" smtClean="0">
                <a:latin typeface="Century"/>
                <a:cs typeface="Century"/>
              </a:rPr>
              <a:t>index.sort</a:t>
            </a:r>
            <a:r>
              <a:rPr lang="en-US" sz="2000" dirty="0" smtClean="0">
                <a:latin typeface="Century"/>
                <a:cs typeface="Century"/>
              </a:rPr>
              <a:t>=order(</a:t>
            </a:r>
            <a:r>
              <a:rPr lang="en-US" sz="2000" dirty="0" err="1" smtClean="0">
                <a:latin typeface="Century"/>
                <a:cs typeface="Century"/>
              </a:rPr>
              <a:t>p.null</a:t>
            </a:r>
            <a:r>
              <a:rPr lang="en-US" sz="2000" dirty="0" smtClean="0">
                <a:latin typeface="Century"/>
                <a:cs typeface="Century"/>
              </a:rPr>
              <a:t>)</a:t>
            </a:r>
          </a:p>
          <a:p>
            <a:r>
              <a:rPr lang="en-US" sz="2000" dirty="0" err="1" smtClean="0">
                <a:latin typeface="Century"/>
                <a:cs typeface="Century"/>
              </a:rPr>
              <a:t>p.null.sort</a:t>
            </a:r>
            <a:r>
              <a:rPr lang="en-US" sz="2000" dirty="0" smtClean="0">
                <a:latin typeface="Century"/>
                <a:cs typeface="Century"/>
              </a:rPr>
              <a:t>=</a:t>
            </a:r>
            <a:r>
              <a:rPr lang="en-US" sz="2000" dirty="0" err="1" smtClean="0">
                <a:latin typeface="Century"/>
                <a:cs typeface="Century"/>
              </a:rPr>
              <a:t>p.null</a:t>
            </a:r>
            <a:r>
              <a:rPr lang="en-US" sz="2000" dirty="0" smtClean="0">
                <a:latin typeface="Century"/>
                <a:cs typeface="Century"/>
              </a:rPr>
              <a:t>[</a:t>
            </a:r>
            <a:r>
              <a:rPr lang="en-US" sz="2000" dirty="0" err="1" smtClean="0">
                <a:latin typeface="Century"/>
                <a:cs typeface="Century"/>
              </a:rPr>
              <a:t>index.sort</a:t>
            </a:r>
            <a:r>
              <a:rPr lang="en-US" sz="2000" dirty="0" smtClean="0">
                <a:latin typeface="Century"/>
                <a:cs typeface="Century"/>
              </a:rPr>
              <a:t>]</a:t>
            </a:r>
          </a:p>
          <a:p>
            <a:r>
              <a:rPr lang="en-US" sz="2000" dirty="0" smtClean="0">
                <a:latin typeface="Century"/>
                <a:cs typeface="Century"/>
              </a:rPr>
              <a:t>head(</a:t>
            </a:r>
            <a:r>
              <a:rPr lang="en-US" sz="2000" dirty="0" err="1" smtClean="0">
                <a:latin typeface="Century"/>
                <a:cs typeface="Century"/>
              </a:rPr>
              <a:t>p.null.sort</a:t>
            </a:r>
            <a:r>
              <a:rPr lang="en-US" sz="2000" dirty="0" smtClean="0">
                <a:latin typeface="Century"/>
                <a:cs typeface="Century"/>
              </a:rPr>
              <a:t>)</a:t>
            </a:r>
          </a:p>
          <a:p>
            <a:r>
              <a:rPr lang="en-US" sz="2000" dirty="0" smtClean="0">
                <a:latin typeface="Century"/>
                <a:cs typeface="Century"/>
              </a:rPr>
              <a:t>tail(</a:t>
            </a:r>
            <a:r>
              <a:rPr lang="en-US" sz="2000" dirty="0" err="1" smtClean="0">
                <a:latin typeface="Century"/>
                <a:cs typeface="Century"/>
              </a:rPr>
              <a:t>p.null.sort</a:t>
            </a:r>
            <a:r>
              <a:rPr lang="en-US" sz="2000" dirty="0" smtClean="0">
                <a:latin typeface="Century"/>
                <a:cs typeface="Century"/>
              </a:rPr>
              <a:t>)</a:t>
            </a:r>
          </a:p>
          <a:p>
            <a:r>
              <a:rPr lang="en-US" sz="2000" dirty="0" err="1" smtClean="0">
                <a:latin typeface="Century"/>
                <a:cs typeface="Century"/>
              </a:rPr>
              <a:t>seq</a:t>
            </a:r>
            <a:r>
              <a:rPr lang="en-US" sz="2000" dirty="0" smtClean="0">
                <a:latin typeface="Century"/>
                <a:cs typeface="Century"/>
              </a:rPr>
              <a:t>=</a:t>
            </a:r>
            <a:r>
              <a:rPr lang="en-US" sz="2000" dirty="0" err="1" smtClean="0">
                <a:latin typeface="Century"/>
                <a:cs typeface="Century"/>
              </a:rPr>
              <a:t>seq</a:t>
            </a:r>
            <a:r>
              <a:rPr lang="en-US" sz="2000" dirty="0" smtClean="0">
                <a:latin typeface="Century"/>
                <a:cs typeface="Century"/>
              </a:rPr>
              <a:t>(1:m.null</a:t>
            </a:r>
            <a:r>
              <a:rPr lang="en-US" sz="2000" dirty="0">
                <a:latin typeface="Century"/>
                <a:cs typeface="Century"/>
              </a:rPr>
              <a:t>)</a:t>
            </a:r>
            <a:endParaRPr lang="en-US" sz="2000" dirty="0" smtClean="0">
              <a:latin typeface="Century"/>
              <a:cs typeface="Century"/>
            </a:endParaRPr>
          </a:p>
          <a:p>
            <a:r>
              <a:rPr lang="en-US" sz="2000" dirty="0" smtClean="0">
                <a:latin typeface="Century"/>
                <a:cs typeface="Century"/>
              </a:rPr>
              <a:t>table=</a:t>
            </a:r>
            <a:r>
              <a:rPr lang="en-US" sz="2000" dirty="0" err="1" smtClean="0">
                <a:latin typeface="Century"/>
                <a:cs typeface="Century"/>
              </a:rPr>
              <a:t>cbind</a:t>
            </a:r>
            <a:r>
              <a:rPr lang="en-US" sz="2000" dirty="0" smtClean="0">
                <a:latin typeface="Century"/>
                <a:cs typeface="Century"/>
              </a:rPr>
              <a:t>(</a:t>
            </a:r>
            <a:r>
              <a:rPr lang="en-US" sz="2000" dirty="0" err="1" smtClean="0">
                <a:latin typeface="Century"/>
                <a:cs typeface="Century"/>
              </a:rPr>
              <a:t>seq</a:t>
            </a:r>
            <a:r>
              <a:rPr lang="en-US" sz="2000" dirty="0" smtClean="0">
                <a:latin typeface="Century"/>
                <a:cs typeface="Century"/>
              </a:rPr>
              <a:t>, </a:t>
            </a:r>
            <a:r>
              <a:rPr lang="en-US" sz="2000" dirty="0" err="1" smtClean="0">
                <a:latin typeface="Century"/>
                <a:cs typeface="Century"/>
              </a:rPr>
              <a:t>p.null.sort</a:t>
            </a:r>
            <a:r>
              <a:rPr lang="en-US" sz="2000" dirty="0" smtClean="0">
                <a:latin typeface="Century"/>
                <a:cs typeface="Century"/>
              </a:rPr>
              <a:t>, </a:t>
            </a:r>
            <a:r>
              <a:rPr lang="en-US" sz="2000" dirty="0" err="1" smtClean="0">
                <a:latin typeface="Century"/>
                <a:cs typeface="Century"/>
              </a:rPr>
              <a:t>seq</a:t>
            </a:r>
            <a:r>
              <a:rPr lang="en-US" sz="2000" dirty="0" smtClean="0">
                <a:latin typeface="Century"/>
                <a:cs typeface="Century"/>
              </a:rPr>
              <a:t>/</a:t>
            </a:r>
            <a:r>
              <a:rPr lang="en-US" sz="2000" dirty="0" err="1" smtClean="0">
                <a:latin typeface="Century"/>
                <a:cs typeface="Century"/>
              </a:rPr>
              <a:t>m.null</a:t>
            </a:r>
            <a:r>
              <a:rPr lang="en-US" sz="2000" dirty="0" smtClean="0">
                <a:latin typeface="Century"/>
                <a:cs typeface="Century"/>
              </a:rPr>
              <a:t>)</a:t>
            </a:r>
          </a:p>
          <a:p>
            <a:r>
              <a:rPr lang="en-US" sz="2000" dirty="0" smtClean="0">
                <a:latin typeface="Century"/>
                <a:cs typeface="Century"/>
              </a:rPr>
              <a:t>head(table,15)</a:t>
            </a:r>
          </a:p>
          <a:p>
            <a:r>
              <a:rPr lang="en-US" sz="2000" dirty="0" smtClean="0">
                <a:latin typeface="Century"/>
                <a:cs typeface="Century"/>
              </a:rPr>
              <a:t>tail(table)</a:t>
            </a:r>
            <a:endParaRPr lang="en-US" sz="2000" dirty="0">
              <a:latin typeface="Century"/>
              <a:cs typeface="Century"/>
            </a:endParaRPr>
          </a:p>
        </p:txBody>
      </p:sp>
    </p:spTree>
    <p:extLst>
      <p:ext uri="{BB962C8B-B14F-4D97-AF65-F5344CB8AC3E}">
        <p14:creationId xmlns:p14="http://schemas.microsoft.com/office/powerpoint/2010/main" val="30563496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about QTNs every where?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152400" y="2560246"/>
            <a:ext cx="899160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l-NL" dirty="0" err="1" smtClean="0"/>
              <a:t>set.seed</a:t>
            </a:r>
            <a:r>
              <a:rPr lang="nl-NL" dirty="0" smtClean="0"/>
              <a:t>(99164)</a:t>
            </a:r>
            <a:endParaRPr lang="en-US" dirty="0"/>
          </a:p>
          <a:p>
            <a:r>
              <a:rPr lang="en-US" dirty="0" err="1"/>
              <a:t>mySim</a:t>
            </a:r>
            <a:r>
              <a:rPr lang="en-US" dirty="0"/>
              <a:t>=G2P(X= </a:t>
            </a:r>
            <a:r>
              <a:rPr lang="en-US" dirty="0" err="1" smtClean="0"/>
              <a:t>myGD</a:t>
            </a:r>
            <a:r>
              <a:rPr lang="en-US" dirty="0" smtClean="0"/>
              <a:t>[,-1],h2</a:t>
            </a:r>
            <a:r>
              <a:rPr lang="en-US" dirty="0"/>
              <a:t>=.75,alpha=1,NQTN=10,distribution="norm")</a:t>
            </a:r>
          </a:p>
          <a:p>
            <a:r>
              <a:rPr lang="en-US" dirty="0"/>
              <a:t>p</a:t>
            </a:r>
            <a:r>
              <a:rPr lang="en-US" dirty="0" smtClean="0"/>
              <a:t>= </a:t>
            </a:r>
            <a:r>
              <a:rPr lang="en-US" dirty="0" err="1" smtClean="0"/>
              <a:t>GWASbyCor</a:t>
            </a:r>
            <a:r>
              <a:rPr lang="en-US" dirty="0" smtClean="0"/>
              <a:t>(X=</a:t>
            </a:r>
            <a:r>
              <a:rPr lang="en-US" dirty="0" err="1" smtClean="0"/>
              <a:t>X,y</a:t>
            </a:r>
            <a:r>
              <a:rPr lang="en-US" dirty="0" smtClean="0"/>
              <a:t>=</a:t>
            </a:r>
            <a:r>
              <a:rPr lang="en-US" dirty="0" err="1" smtClean="0"/>
              <a:t>mySim$y</a:t>
            </a:r>
            <a:r>
              <a:rPr lang="en-US" dirty="0" smtClean="0"/>
              <a:t>)</a:t>
            </a:r>
          </a:p>
          <a:p>
            <a:r>
              <a:rPr lang="en-US" dirty="0"/>
              <a:t>plot(t(-log10(p))~</a:t>
            </a:r>
            <a:r>
              <a:rPr lang="en-US" dirty="0" err="1"/>
              <a:t>seq</a:t>
            </a:r>
            <a:r>
              <a:rPr lang="en-US" dirty="0"/>
              <a:t>(1:m),col=</a:t>
            </a:r>
            <a:r>
              <a:rPr lang="en-US" dirty="0" err="1"/>
              <a:t>color.vector</a:t>
            </a:r>
            <a:r>
              <a:rPr lang="en-US" dirty="0"/>
              <a:t>[</a:t>
            </a:r>
            <a:r>
              <a:rPr lang="en-US" dirty="0" err="1"/>
              <a:t>myGM</a:t>
            </a:r>
            <a:r>
              <a:rPr lang="en-US" dirty="0"/>
              <a:t>[,2]])</a:t>
            </a:r>
          </a:p>
          <a:p>
            <a:r>
              <a:rPr lang="en-US" dirty="0" err="1"/>
              <a:t>abline</a:t>
            </a:r>
            <a:r>
              <a:rPr lang="en-US" dirty="0"/>
              <a:t>(v=</a:t>
            </a:r>
            <a:r>
              <a:rPr lang="en-US" dirty="0" err="1"/>
              <a:t>mySim$QTN.position</a:t>
            </a:r>
            <a:r>
              <a:rPr lang="en-US" dirty="0"/>
              <a:t>, </a:t>
            </a:r>
            <a:r>
              <a:rPr lang="en-US" dirty="0" err="1"/>
              <a:t>lty</a:t>
            </a:r>
            <a:r>
              <a:rPr lang="en-US" dirty="0"/>
              <a:t> = 2, </a:t>
            </a:r>
            <a:r>
              <a:rPr lang="en-US" dirty="0" err="1"/>
              <a:t>lwd</a:t>
            </a:r>
            <a:r>
              <a:rPr lang="en-US" dirty="0"/>
              <a:t>=2, col = "black</a:t>
            </a:r>
            <a:r>
              <a:rPr lang="en-US" dirty="0" smtClean="0"/>
              <a:t>")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t="23948" b="16901"/>
          <a:stretch/>
        </p:blipFill>
        <p:spPr>
          <a:xfrm>
            <a:off x="0" y="4800600"/>
            <a:ext cx="9144000" cy="19626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66404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10Kb is really good, 100Kb is OK</a:t>
            </a:r>
          </a:p>
          <a:p>
            <a:r>
              <a:rPr lang="en-US" dirty="0" smtClean="0"/>
              <a:t>Bins with QTNs for power</a:t>
            </a:r>
          </a:p>
          <a:p>
            <a:r>
              <a:rPr lang="en-US" dirty="0" smtClean="0"/>
              <a:t>Bins without QTNs for type I error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Resolution and bin approach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561223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Waveform">
  <a:themeElements>
    <a:clrScheme name="Waveform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Waveform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aveform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Waveform.thmx</Template>
  <TotalTime>3239</TotalTime>
  <Words>1009</Words>
  <Application>Microsoft Macintosh PowerPoint</Application>
  <PresentationFormat>On-screen Show (4:3)</PresentationFormat>
  <Paragraphs>333</Paragraphs>
  <Slides>26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34" baseType="lpstr">
      <vt:lpstr>Calibri</vt:lpstr>
      <vt:lpstr>Candara</vt:lpstr>
      <vt:lpstr>Century</vt:lpstr>
      <vt:lpstr>Constantia</vt:lpstr>
      <vt:lpstr>Symbol</vt:lpstr>
      <vt:lpstr>Wingdings</vt:lpstr>
      <vt:lpstr>Arial</vt:lpstr>
      <vt:lpstr>Waveform</vt:lpstr>
      <vt:lpstr>Statistical Genomics</vt:lpstr>
      <vt:lpstr>Administration</vt:lpstr>
      <vt:lpstr>Outline</vt:lpstr>
      <vt:lpstr>GWAS by correlation</vt:lpstr>
      <vt:lpstr>The top five associations</vt:lpstr>
      <vt:lpstr>The top five associations</vt:lpstr>
      <vt:lpstr>Cutoff from null distribution of P values: CHR 6-10</vt:lpstr>
      <vt:lpstr>What about QTNs every where?</vt:lpstr>
      <vt:lpstr>Resolution and bin approach</vt:lpstr>
      <vt:lpstr>Bins (e.g. 100Kb)</vt:lpstr>
      <vt:lpstr>Bins of QTNs</vt:lpstr>
      <vt:lpstr>Sorted bins of QTNs</vt:lpstr>
      <vt:lpstr>FDR and type I error</vt:lpstr>
      <vt:lpstr>ROC curve</vt:lpstr>
      <vt:lpstr>GAPIT.FDR.TypeI Function</vt:lpstr>
      <vt:lpstr>Return</vt:lpstr>
      <vt:lpstr>Area Under Curve (AUC)</vt:lpstr>
      <vt:lpstr>Replicates</vt:lpstr>
      <vt:lpstr>str(statRep)</vt:lpstr>
      <vt:lpstr>Means over replicates</vt:lpstr>
      <vt:lpstr>Plots of power vs. FDR</vt:lpstr>
      <vt:lpstr>Plots of AUC</vt:lpstr>
      <vt:lpstr>ROC with different heritability</vt:lpstr>
      <vt:lpstr>Simulation and GWAS</vt:lpstr>
      <vt:lpstr>Means and plot</vt:lpstr>
      <vt:lpstr>Highlight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Computational Genomics</dc:title>
  <dc:creator>Zhiwu Zhang</dc:creator>
  <cp:lastModifiedBy>Microsoft Office User</cp:lastModifiedBy>
  <cp:revision>287</cp:revision>
  <cp:lastPrinted>2015-09-01T19:21:20Z</cp:lastPrinted>
  <dcterms:created xsi:type="dcterms:W3CDTF">2013-08-24T13:03:35Z</dcterms:created>
  <dcterms:modified xsi:type="dcterms:W3CDTF">2016-02-17T22:47:11Z</dcterms:modified>
</cp:coreProperties>
</file>