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340" r:id="rId2"/>
    <p:sldId id="341" r:id="rId3"/>
    <p:sldId id="372" r:id="rId4"/>
    <p:sldId id="365" r:id="rId5"/>
    <p:sldId id="366" r:id="rId6"/>
    <p:sldId id="369" r:id="rId7"/>
    <p:sldId id="370" r:id="rId8"/>
    <p:sldId id="373" r:id="rId9"/>
    <p:sldId id="371" r:id="rId10"/>
    <p:sldId id="374" r:id="rId11"/>
    <p:sldId id="375" r:id="rId12"/>
    <p:sldId id="376" r:id="rId13"/>
    <p:sldId id="361" r:id="rId14"/>
    <p:sldId id="362" r:id="rId15"/>
    <p:sldId id="381" r:id="rId16"/>
    <p:sldId id="379" r:id="rId17"/>
    <p:sldId id="380" r:id="rId18"/>
    <p:sldId id="382" r:id="rId19"/>
    <p:sldId id="383" r:id="rId20"/>
    <p:sldId id="385" r:id="rId21"/>
    <p:sldId id="384" r:id="rId22"/>
    <p:sldId id="363" r:id="rId23"/>
    <p:sldId id="378" r:id="rId24"/>
    <p:sldId id="386" r:id="rId25"/>
    <p:sldId id="3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6"/>
    <p:restoredTop sz="95796"/>
  </p:normalViewPr>
  <p:slideViewPr>
    <p:cSldViewPr snapToGrid="0" snapToObjects="1">
      <p:cViewPr>
        <p:scale>
          <a:sx n="95" d="100"/>
          <a:sy n="95" d="100"/>
        </p:scale>
        <p:origin x="3552" y="25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5/21/16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a:t>
            </a:fld>
            <a:endParaRPr lang="en-US"/>
          </a:p>
        </p:txBody>
      </p:sp>
    </p:spTree>
    <p:extLst>
      <p:ext uri="{BB962C8B-B14F-4D97-AF65-F5344CB8AC3E}">
        <p14:creationId xmlns:p14="http://schemas.microsoft.com/office/powerpoint/2010/main" val="76834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5/21/16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5/21/16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14: Kinship</a:t>
            </a:r>
            <a:endParaRPr lang="en-US" sz="2800" b="1" dirty="0">
              <a:solidFill>
                <a:schemeClr val="bg2">
                  <a:lumMod val="50000"/>
                </a:schemeClr>
              </a:solidFill>
            </a:endParaRPr>
          </a:p>
        </p:txBody>
      </p:sp>
    </p:spTree>
    <p:extLst>
      <p:ext uri="{BB962C8B-B14F-4D97-AF65-F5344CB8AC3E}">
        <p14:creationId xmlns:p14="http://schemas.microsoft.com/office/powerpoint/2010/main" val="69758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Twice Co-Ancestry</a:t>
            </a:r>
            <a:endParaRPr lang="en-US" dirty="0"/>
          </a:p>
        </p:txBody>
      </p:sp>
      <p:sp>
        <p:nvSpPr>
          <p:cNvPr id="4" name="Content Placeholder 3"/>
          <p:cNvSpPr>
            <a:spLocks noGrp="1"/>
          </p:cNvSpPr>
          <p:nvPr>
            <p:ph idx="1"/>
          </p:nvPr>
        </p:nvSpPr>
        <p:spPr/>
        <p:txBody>
          <a:bodyPr/>
          <a:lstStyle/>
          <a:p>
            <a:r>
              <a:rPr lang="en-US" dirty="0" smtClean="0"/>
              <a:t>Additive genetic relationship matrix (A)</a:t>
            </a:r>
          </a:p>
          <a:p>
            <a:r>
              <a:rPr lang="en-US" dirty="0" smtClean="0"/>
              <a:t>Numerator genetic relationship matrix</a:t>
            </a:r>
          </a:p>
          <a:p>
            <a:r>
              <a:rPr lang="en-US" dirty="0" smtClean="0"/>
              <a:t>Diagonal = 1 + inbreeding coefficient</a:t>
            </a:r>
          </a:p>
          <a:p>
            <a:r>
              <a:rPr lang="en-US" dirty="0" smtClean="0"/>
              <a:t>Off diagonal: twice the probability that two alleles, each sampled from a individual, are identical by decent. </a:t>
            </a:r>
            <a:r>
              <a:rPr lang="en-US" dirty="0" smtClean="0">
                <a:solidFill>
                  <a:srgbClr val="FF0000"/>
                </a:solidFill>
              </a:rPr>
              <a:t>"This is the proportion shared by decent"</a:t>
            </a:r>
            <a:endParaRPr lang="en-US" dirty="0">
              <a:solidFill>
                <a:srgbClr val="FF0000"/>
              </a:solidFill>
            </a:endParaRPr>
          </a:p>
        </p:txBody>
      </p:sp>
    </p:spTree>
    <p:extLst>
      <p:ext uri="{BB962C8B-B14F-4D97-AF65-F5344CB8AC3E}">
        <p14:creationId xmlns:p14="http://schemas.microsoft.com/office/powerpoint/2010/main" val="149679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889000" y="2755900"/>
            <a:ext cx="2197100" cy="461665"/>
          </a:xfrm>
          <a:prstGeom prst="rect">
            <a:avLst/>
          </a:prstGeom>
          <a:noFill/>
        </p:spPr>
        <p:txBody>
          <a:bodyPr wrap="square" rtlCol="0">
            <a:spAutoFit/>
          </a:bodyPr>
          <a:lstStyle/>
          <a:p>
            <a:pPr algn="ctr"/>
            <a:r>
              <a:rPr lang="en-US" sz="2400" smtClean="0"/>
              <a:t>Parent</a:t>
            </a:r>
            <a:endParaRPr lang="en-US" sz="2400"/>
          </a:p>
        </p:txBody>
      </p:sp>
      <p:sp>
        <p:nvSpPr>
          <p:cNvPr id="6" name="TextBox 5"/>
          <p:cNvSpPr txBox="1"/>
          <p:nvPr/>
        </p:nvSpPr>
        <p:spPr>
          <a:xfrm>
            <a:off x="889000" y="4149344"/>
            <a:ext cx="2197100" cy="461665"/>
          </a:xfrm>
          <a:prstGeom prst="rect">
            <a:avLst/>
          </a:prstGeom>
          <a:noFill/>
        </p:spPr>
        <p:txBody>
          <a:bodyPr wrap="square" rtlCol="0">
            <a:spAutoFit/>
          </a:bodyPr>
          <a:lstStyle/>
          <a:p>
            <a:pPr algn="ctr"/>
            <a:r>
              <a:rPr lang="en-US" sz="2400" dirty="0" smtClean="0"/>
              <a:t>Offspring</a:t>
            </a:r>
            <a:endParaRPr lang="en-US" sz="2400" dirty="0"/>
          </a:p>
        </p:txBody>
      </p:sp>
      <p:sp>
        <p:nvSpPr>
          <p:cNvPr id="7" name="TextBox 6"/>
          <p:cNvSpPr txBox="1"/>
          <p:nvPr/>
        </p:nvSpPr>
        <p:spPr>
          <a:xfrm>
            <a:off x="2501900" y="2755900"/>
            <a:ext cx="2197100" cy="461665"/>
          </a:xfrm>
          <a:prstGeom prst="rect">
            <a:avLst/>
          </a:prstGeom>
          <a:noFill/>
        </p:spPr>
        <p:txBody>
          <a:bodyPr wrap="square" rtlCol="0">
            <a:spAutoFit/>
          </a:bodyPr>
          <a:lstStyle/>
          <a:p>
            <a:pPr algn="ctr"/>
            <a:r>
              <a:rPr lang="en-US" sz="2400" dirty="0" smtClean="0"/>
              <a:t>A / B</a:t>
            </a:r>
            <a:endParaRPr lang="en-US" sz="2400" dirty="0"/>
          </a:p>
        </p:txBody>
      </p:sp>
      <p:sp>
        <p:nvSpPr>
          <p:cNvPr id="8" name="TextBox 7"/>
          <p:cNvSpPr txBox="1"/>
          <p:nvPr/>
        </p:nvSpPr>
        <p:spPr>
          <a:xfrm>
            <a:off x="2959100" y="4149342"/>
            <a:ext cx="901700" cy="461665"/>
          </a:xfrm>
          <a:prstGeom prst="rect">
            <a:avLst/>
          </a:prstGeom>
          <a:noFill/>
        </p:spPr>
        <p:txBody>
          <a:bodyPr wrap="square" rtlCol="0">
            <a:spAutoFit/>
          </a:bodyPr>
          <a:lstStyle/>
          <a:p>
            <a:pPr algn="ctr"/>
            <a:r>
              <a:rPr lang="en-US" sz="2400" dirty="0" smtClean="0"/>
              <a:t>A</a:t>
            </a:r>
            <a:endParaRPr lang="en-US" sz="2400" dirty="0"/>
          </a:p>
        </p:txBody>
      </p:sp>
      <p:sp>
        <p:nvSpPr>
          <p:cNvPr id="9" name="TextBox 8"/>
          <p:cNvSpPr txBox="1"/>
          <p:nvPr/>
        </p:nvSpPr>
        <p:spPr>
          <a:xfrm>
            <a:off x="889000" y="5542788"/>
            <a:ext cx="3810000" cy="830997"/>
          </a:xfrm>
          <a:prstGeom prst="rect">
            <a:avLst/>
          </a:prstGeom>
          <a:noFill/>
        </p:spPr>
        <p:txBody>
          <a:bodyPr wrap="square" rtlCol="0">
            <a:spAutoFit/>
          </a:bodyPr>
          <a:lstStyle/>
          <a:p>
            <a:pPr algn="ctr"/>
            <a:r>
              <a:rPr lang="en-US" sz="2400" smtClean="0"/>
              <a:t>Half  of offspring are shared with the parent</a:t>
            </a:r>
            <a:endParaRPr lang="en-US" sz="2400" dirty="0"/>
          </a:p>
        </p:txBody>
      </p:sp>
      <p:sp>
        <p:nvSpPr>
          <p:cNvPr id="10" name="TextBox 9"/>
          <p:cNvSpPr txBox="1"/>
          <p:nvPr/>
        </p:nvSpPr>
        <p:spPr>
          <a:xfrm>
            <a:off x="4692650" y="2755899"/>
            <a:ext cx="4222750" cy="461665"/>
          </a:xfrm>
          <a:prstGeom prst="rect">
            <a:avLst/>
          </a:prstGeom>
          <a:noFill/>
        </p:spPr>
        <p:txBody>
          <a:bodyPr wrap="square" rtlCol="0">
            <a:spAutoFit/>
          </a:bodyPr>
          <a:lstStyle/>
          <a:p>
            <a:pPr algn="r"/>
            <a:r>
              <a:rPr lang="en-US" sz="2400" dirty="0" smtClean="0"/>
              <a:t>Sample A from the parent: ½ </a:t>
            </a:r>
            <a:endParaRPr lang="en-US" sz="2400" dirty="0"/>
          </a:p>
        </p:txBody>
      </p:sp>
      <p:sp>
        <p:nvSpPr>
          <p:cNvPr id="11" name="TextBox 10"/>
          <p:cNvSpPr txBox="1"/>
          <p:nvPr/>
        </p:nvSpPr>
        <p:spPr>
          <a:xfrm>
            <a:off x="4572000" y="4149342"/>
            <a:ext cx="4343400" cy="461665"/>
          </a:xfrm>
          <a:prstGeom prst="rect">
            <a:avLst/>
          </a:prstGeom>
          <a:noFill/>
        </p:spPr>
        <p:txBody>
          <a:bodyPr wrap="square" rtlCol="0">
            <a:spAutoFit/>
          </a:bodyPr>
          <a:lstStyle/>
          <a:p>
            <a:pPr algn="r"/>
            <a:r>
              <a:rPr lang="en-US" sz="2400" dirty="0" smtClean="0"/>
              <a:t>Sample A from the offspring: ½ </a:t>
            </a:r>
            <a:endParaRPr lang="en-US" sz="2400" dirty="0"/>
          </a:p>
        </p:txBody>
      </p:sp>
      <p:sp>
        <p:nvSpPr>
          <p:cNvPr id="12" name="TextBox 11"/>
          <p:cNvSpPr txBox="1"/>
          <p:nvPr/>
        </p:nvSpPr>
        <p:spPr>
          <a:xfrm>
            <a:off x="4711700" y="5727453"/>
            <a:ext cx="4203700" cy="461665"/>
          </a:xfrm>
          <a:prstGeom prst="rect">
            <a:avLst/>
          </a:prstGeom>
          <a:noFill/>
        </p:spPr>
        <p:txBody>
          <a:bodyPr wrap="square" rtlCol="0">
            <a:spAutoFit/>
          </a:bodyPr>
          <a:lstStyle/>
          <a:p>
            <a:pPr algn="r"/>
            <a:r>
              <a:rPr lang="en-US" sz="2400" dirty="0" smtClean="0"/>
              <a:t>Sample A from both: ½ * ½ = ¼ </a:t>
            </a:r>
            <a:endParaRPr lang="en-US" sz="2400" dirty="0"/>
          </a:p>
        </p:txBody>
      </p:sp>
      <p:sp>
        <p:nvSpPr>
          <p:cNvPr id="13" name="TextBox 12"/>
          <p:cNvSpPr txBox="1"/>
          <p:nvPr/>
        </p:nvSpPr>
        <p:spPr>
          <a:xfrm>
            <a:off x="3530600" y="4149342"/>
            <a:ext cx="520700" cy="461665"/>
          </a:xfrm>
          <a:prstGeom prst="rect">
            <a:avLst/>
          </a:prstGeom>
          <a:noFill/>
        </p:spPr>
        <p:txBody>
          <a:bodyPr wrap="square" rtlCol="0">
            <a:spAutoFit/>
          </a:bodyPr>
          <a:lstStyle/>
          <a:p>
            <a:pPr algn="ctr"/>
            <a:r>
              <a:rPr lang="en-US" sz="2400" dirty="0" smtClean="0"/>
              <a:t>/ ?</a:t>
            </a:r>
            <a:endParaRPr lang="en-US" sz="2400" dirty="0"/>
          </a:p>
        </p:txBody>
      </p:sp>
      <p:cxnSp>
        <p:nvCxnSpPr>
          <p:cNvPr id="14" name="Straight Arrow Connector 16"/>
          <p:cNvCxnSpPr>
            <a:cxnSpLocks noChangeShapeType="1"/>
          </p:cNvCxnSpPr>
          <p:nvPr/>
        </p:nvCxnSpPr>
        <p:spPr bwMode="auto">
          <a:xfrm flipV="1">
            <a:off x="3409950" y="3200139"/>
            <a:ext cx="5241" cy="966625"/>
          </a:xfrm>
          <a:prstGeom prst="straightConnector1">
            <a:avLst/>
          </a:prstGeom>
          <a:noFill/>
          <a:ln w="38100">
            <a:solidFill>
              <a:schemeClr val="tx1"/>
            </a:solidFill>
            <a:round/>
            <a:headEnd type="stealth"/>
            <a:tailEnd/>
          </a:ln>
        </p:spPr>
      </p:cxnSp>
      <p:sp>
        <p:nvSpPr>
          <p:cNvPr id="15" name="TextBox 14"/>
          <p:cNvSpPr txBox="1"/>
          <p:nvPr/>
        </p:nvSpPr>
        <p:spPr>
          <a:xfrm>
            <a:off x="4632325" y="2294233"/>
            <a:ext cx="4222750" cy="461665"/>
          </a:xfrm>
          <a:prstGeom prst="rect">
            <a:avLst/>
          </a:prstGeom>
          <a:noFill/>
        </p:spPr>
        <p:txBody>
          <a:bodyPr wrap="square" rtlCol="0">
            <a:spAutoFit/>
          </a:bodyPr>
          <a:lstStyle/>
          <a:p>
            <a:pPr algn="ctr"/>
            <a:r>
              <a:rPr lang="en-US" sz="2400" dirty="0" smtClean="0"/>
              <a:t>Probability</a:t>
            </a:r>
            <a:endParaRPr lang="en-US" sz="2400" dirty="0"/>
          </a:p>
        </p:txBody>
      </p:sp>
    </p:spTree>
    <p:extLst>
      <p:ext uri="{BB962C8B-B14F-4D97-AF65-F5344CB8AC3E}">
        <p14:creationId xmlns:p14="http://schemas.microsoft.com/office/powerpoint/2010/main" val="1740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Wright's formula</a:t>
            </a:r>
            <a:endParaRPr lang="en-US" dirty="0"/>
          </a:p>
        </p:txBody>
      </p:sp>
      <p:sp>
        <p:nvSpPr>
          <p:cNvPr id="5" name="TextBox 4"/>
          <p:cNvSpPr txBox="1"/>
          <p:nvPr/>
        </p:nvSpPr>
        <p:spPr>
          <a:xfrm>
            <a:off x="1104900" y="3657600"/>
            <a:ext cx="2197100" cy="461665"/>
          </a:xfrm>
          <a:prstGeom prst="rect">
            <a:avLst/>
          </a:prstGeom>
          <a:noFill/>
        </p:spPr>
        <p:txBody>
          <a:bodyPr wrap="square" rtlCol="0">
            <a:spAutoFit/>
          </a:bodyPr>
          <a:lstStyle/>
          <a:p>
            <a:pPr algn="ctr"/>
            <a:r>
              <a:rPr lang="en-US" sz="2400" dirty="0" smtClean="0"/>
              <a:t>Individuals</a:t>
            </a:r>
            <a:endParaRPr lang="en-US" sz="2400" dirty="0"/>
          </a:p>
        </p:txBody>
      </p:sp>
      <p:sp>
        <p:nvSpPr>
          <p:cNvPr id="7" name="TextBox 6"/>
          <p:cNvSpPr txBox="1"/>
          <p:nvPr/>
        </p:nvSpPr>
        <p:spPr>
          <a:xfrm>
            <a:off x="3848100" y="3657599"/>
            <a:ext cx="863600" cy="461665"/>
          </a:xfrm>
          <a:prstGeom prst="rect">
            <a:avLst/>
          </a:prstGeom>
          <a:noFill/>
        </p:spPr>
        <p:txBody>
          <a:bodyPr wrap="square" rtlCol="0">
            <a:spAutoFit/>
          </a:bodyPr>
          <a:lstStyle/>
          <a:p>
            <a:pPr algn="ctr"/>
            <a:r>
              <a:rPr lang="en-US" sz="2400" dirty="0"/>
              <a:t>X</a:t>
            </a:r>
          </a:p>
        </p:txBody>
      </p:sp>
      <p:sp>
        <p:nvSpPr>
          <p:cNvPr id="16" name="TextBox 15"/>
          <p:cNvSpPr txBox="1"/>
          <p:nvPr/>
        </p:nvSpPr>
        <p:spPr>
          <a:xfrm>
            <a:off x="6985000" y="3657599"/>
            <a:ext cx="863600" cy="461665"/>
          </a:xfrm>
          <a:prstGeom prst="rect">
            <a:avLst/>
          </a:prstGeom>
          <a:noFill/>
        </p:spPr>
        <p:txBody>
          <a:bodyPr wrap="square" rtlCol="0">
            <a:spAutoFit/>
          </a:bodyPr>
          <a:lstStyle/>
          <a:p>
            <a:pPr algn="ctr"/>
            <a:r>
              <a:rPr lang="en-US" sz="2400" dirty="0" smtClean="0"/>
              <a:t>Y</a:t>
            </a:r>
            <a:endParaRPr lang="en-US" sz="2400" dirty="0"/>
          </a:p>
        </p:txBody>
      </p:sp>
      <p:sp>
        <p:nvSpPr>
          <p:cNvPr id="18" name="TextBox 17"/>
          <p:cNvSpPr txBox="1"/>
          <p:nvPr/>
        </p:nvSpPr>
        <p:spPr>
          <a:xfrm>
            <a:off x="1104900" y="2768600"/>
            <a:ext cx="2197100" cy="461665"/>
          </a:xfrm>
          <a:prstGeom prst="rect">
            <a:avLst/>
          </a:prstGeom>
          <a:noFill/>
        </p:spPr>
        <p:txBody>
          <a:bodyPr wrap="square" rtlCol="0">
            <a:spAutoFit/>
          </a:bodyPr>
          <a:lstStyle/>
          <a:p>
            <a:pPr algn="ctr"/>
            <a:r>
              <a:rPr lang="en-US" sz="2400" dirty="0" smtClean="0"/>
              <a:t>Parents</a:t>
            </a:r>
            <a:endParaRPr lang="en-US" sz="2400" dirty="0"/>
          </a:p>
        </p:txBody>
      </p:sp>
      <p:sp>
        <p:nvSpPr>
          <p:cNvPr id="19" name="TextBox 18"/>
          <p:cNvSpPr txBox="1"/>
          <p:nvPr/>
        </p:nvSpPr>
        <p:spPr>
          <a:xfrm>
            <a:off x="3416300" y="2768599"/>
            <a:ext cx="863600" cy="461665"/>
          </a:xfrm>
          <a:prstGeom prst="rect">
            <a:avLst/>
          </a:prstGeom>
          <a:noFill/>
        </p:spPr>
        <p:txBody>
          <a:bodyPr wrap="square" rtlCol="0">
            <a:spAutoFit/>
          </a:bodyPr>
          <a:lstStyle/>
          <a:p>
            <a:pPr algn="ctr"/>
            <a:r>
              <a:rPr lang="en-US" sz="2400" dirty="0" err="1" smtClean="0"/>
              <a:t>X</a:t>
            </a:r>
            <a:r>
              <a:rPr lang="en-US" sz="2400" baseline="-25000" dirty="0" err="1" smtClean="0"/>
              <a:t>s</a:t>
            </a:r>
            <a:endParaRPr lang="en-US" sz="2400" baseline="-25000" dirty="0"/>
          </a:p>
        </p:txBody>
      </p:sp>
      <p:sp>
        <p:nvSpPr>
          <p:cNvPr id="21" name="TextBox 20"/>
          <p:cNvSpPr txBox="1"/>
          <p:nvPr/>
        </p:nvSpPr>
        <p:spPr>
          <a:xfrm>
            <a:off x="4337050" y="2768599"/>
            <a:ext cx="863600" cy="461665"/>
          </a:xfrm>
          <a:prstGeom prst="rect">
            <a:avLst/>
          </a:prstGeom>
          <a:noFill/>
        </p:spPr>
        <p:txBody>
          <a:bodyPr wrap="square" rtlCol="0">
            <a:spAutoFit/>
          </a:bodyPr>
          <a:lstStyle/>
          <a:p>
            <a:pPr algn="ctr"/>
            <a:r>
              <a:rPr lang="en-US" sz="2400" dirty="0" err="1" smtClean="0"/>
              <a:t>X</a:t>
            </a:r>
            <a:r>
              <a:rPr lang="en-US" sz="2400" baseline="-25000" dirty="0" err="1" smtClean="0"/>
              <a:t>d</a:t>
            </a:r>
            <a:endParaRPr lang="en-US" sz="2400" baseline="-25000" dirty="0"/>
          </a:p>
        </p:txBody>
      </p:sp>
      <p:sp>
        <p:nvSpPr>
          <p:cNvPr id="22" name="TextBox 21"/>
          <p:cNvSpPr txBox="1"/>
          <p:nvPr/>
        </p:nvSpPr>
        <p:spPr>
          <a:xfrm>
            <a:off x="6496050" y="2768599"/>
            <a:ext cx="863600" cy="461665"/>
          </a:xfrm>
          <a:prstGeom prst="rect">
            <a:avLst/>
          </a:prstGeom>
          <a:noFill/>
        </p:spPr>
        <p:txBody>
          <a:bodyPr wrap="square" rtlCol="0">
            <a:spAutoFit/>
          </a:bodyPr>
          <a:lstStyle/>
          <a:p>
            <a:pPr algn="ctr"/>
            <a:r>
              <a:rPr lang="en-US" sz="2400" dirty="0" err="1" smtClean="0"/>
              <a:t>Y</a:t>
            </a:r>
            <a:r>
              <a:rPr lang="en-US" sz="2400" baseline="-25000" dirty="0" err="1" smtClean="0"/>
              <a:t>s</a:t>
            </a:r>
            <a:endParaRPr lang="en-US" sz="2400" baseline="-25000" dirty="0"/>
          </a:p>
        </p:txBody>
      </p:sp>
      <p:sp>
        <p:nvSpPr>
          <p:cNvPr id="23" name="TextBox 22"/>
          <p:cNvSpPr txBox="1"/>
          <p:nvPr/>
        </p:nvSpPr>
        <p:spPr>
          <a:xfrm>
            <a:off x="7416800" y="2768599"/>
            <a:ext cx="863600" cy="461665"/>
          </a:xfrm>
          <a:prstGeom prst="rect">
            <a:avLst/>
          </a:prstGeom>
          <a:noFill/>
        </p:spPr>
        <p:txBody>
          <a:bodyPr wrap="square" rtlCol="0">
            <a:spAutoFit/>
          </a:bodyPr>
          <a:lstStyle/>
          <a:p>
            <a:pPr algn="ctr"/>
            <a:r>
              <a:rPr lang="en-US" sz="2400" dirty="0" err="1" smtClean="0"/>
              <a:t>Y</a:t>
            </a:r>
            <a:r>
              <a:rPr lang="en-US" sz="2400" baseline="-25000" dirty="0" err="1" smtClean="0"/>
              <a:t>d</a:t>
            </a:r>
            <a:endParaRPr lang="en-US" sz="2400" baseline="-25000" dirty="0"/>
          </a:p>
        </p:txBody>
      </p:sp>
      <p:sp>
        <p:nvSpPr>
          <p:cNvPr id="24" name="TextBox 23"/>
          <p:cNvSpPr txBox="1"/>
          <p:nvPr/>
        </p:nvSpPr>
        <p:spPr>
          <a:xfrm>
            <a:off x="1041400" y="5065974"/>
            <a:ext cx="7061200" cy="646331"/>
          </a:xfrm>
          <a:prstGeom prst="rect">
            <a:avLst/>
          </a:prstGeom>
          <a:noFill/>
        </p:spPr>
        <p:txBody>
          <a:bodyPr wrap="square" rtlCol="0">
            <a:spAutoFit/>
          </a:bodyPr>
          <a:lstStyle/>
          <a:p>
            <a:pPr algn="ctr"/>
            <a:r>
              <a:rPr lang="en-US" sz="3600" dirty="0" err="1" smtClean="0"/>
              <a:t>a</a:t>
            </a:r>
            <a:r>
              <a:rPr lang="en-US" sz="3600" baseline="-25000" dirty="0" err="1" smtClean="0"/>
              <a:t>XY</a:t>
            </a:r>
            <a:r>
              <a:rPr lang="en-US" sz="3600" dirty="0" smtClean="0"/>
              <a:t> =  ¼ (</a:t>
            </a:r>
            <a:r>
              <a:rPr lang="en-US" sz="3600" dirty="0" err="1" smtClean="0"/>
              <a:t>a</a:t>
            </a:r>
            <a:r>
              <a:rPr lang="en-US" sz="3600" baseline="-25000" dirty="0" err="1" smtClean="0"/>
              <a:t>XsYs</a:t>
            </a:r>
            <a:r>
              <a:rPr lang="en-US" sz="3600" baseline="-25000" dirty="0" smtClean="0"/>
              <a:t> </a:t>
            </a:r>
            <a:r>
              <a:rPr lang="en-US" sz="3600" dirty="0"/>
              <a:t>+ </a:t>
            </a:r>
            <a:r>
              <a:rPr lang="en-US" sz="3600" dirty="0" err="1" smtClean="0"/>
              <a:t>a</a:t>
            </a:r>
            <a:r>
              <a:rPr lang="en-US" sz="3600" baseline="-25000" dirty="0" err="1" smtClean="0"/>
              <a:t>XsYd</a:t>
            </a:r>
            <a:r>
              <a:rPr lang="en-US" sz="3600" baseline="-25000" dirty="0" smtClean="0"/>
              <a:t> </a:t>
            </a:r>
            <a:r>
              <a:rPr lang="en-US" sz="3600" dirty="0"/>
              <a:t>+ </a:t>
            </a:r>
            <a:r>
              <a:rPr lang="en-US" sz="3600" dirty="0" err="1" smtClean="0"/>
              <a:t>a</a:t>
            </a:r>
            <a:r>
              <a:rPr lang="en-US" sz="3600" baseline="-25000" dirty="0" err="1" smtClean="0"/>
              <a:t>XdYs</a:t>
            </a:r>
            <a:r>
              <a:rPr lang="en-US" sz="3600" baseline="-25000" dirty="0" smtClean="0"/>
              <a:t> </a:t>
            </a:r>
            <a:r>
              <a:rPr lang="en-US" sz="3600" dirty="0"/>
              <a:t>+ </a:t>
            </a:r>
            <a:r>
              <a:rPr lang="en-US" sz="3600" dirty="0" err="1" smtClean="0"/>
              <a:t>a</a:t>
            </a:r>
            <a:r>
              <a:rPr lang="en-US" sz="3600" baseline="-25000" dirty="0" err="1" smtClean="0"/>
              <a:t>XdYd</a:t>
            </a:r>
            <a:r>
              <a:rPr lang="en-US" sz="3600" baseline="-25000" dirty="0" smtClean="0"/>
              <a:t> </a:t>
            </a:r>
            <a:r>
              <a:rPr lang="en-US" sz="3600" dirty="0" smtClean="0"/>
              <a:t> )</a:t>
            </a:r>
            <a:endParaRPr lang="en-US" sz="3600" dirty="0"/>
          </a:p>
        </p:txBody>
      </p:sp>
    </p:spTree>
    <p:extLst>
      <p:ext uri="{BB962C8B-B14F-4D97-AF65-F5344CB8AC3E}">
        <p14:creationId xmlns:p14="http://schemas.microsoft.com/office/powerpoint/2010/main" val="4108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Additive </a:t>
            </a:r>
            <a:r>
              <a:rPr lang="en-US" dirty="0" smtClean="0"/>
              <a:t>numerator relationship</a:t>
            </a:r>
            <a:endParaRPr lang="en-US" dirty="0"/>
          </a:p>
        </p:txBody>
      </p:sp>
      <p:sp>
        <p:nvSpPr>
          <p:cNvPr id="4" name="Oval 3"/>
          <p:cNvSpPr/>
          <p:nvPr/>
        </p:nvSpPr>
        <p:spPr>
          <a:xfrm>
            <a:off x="596902"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 name="Oval 4"/>
          <p:cNvSpPr/>
          <p:nvPr/>
        </p:nvSpPr>
        <p:spPr>
          <a:xfrm>
            <a:off x="2867426"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6" name="Oval 5"/>
          <p:cNvSpPr/>
          <p:nvPr/>
        </p:nvSpPr>
        <p:spPr>
          <a:xfrm>
            <a:off x="1736939" y="2804797"/>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7" name="Straight Arrow Connector 16"/>
          <p:cNvCxnSpPr>
            <a:cxnSpLocks noChangeShapeType="1"/>
            <a:stCxn id="6" idx="1"/>
            <a:endCxn id="4" idx="5"/>
          </p:cNvCxnSpPr>
          <p:nvPr/>
        </p:nvCxnSpPr>
        <p:spPr bwMode="auto">
          <a:xfrm flipH="1" flipV="1">
            <a:off x="985509" y="2453440"/>
            <a:ext cx="818105" cy="418312"/>
          </a:xfrm>
          <a:prstGeom prst="straightConnector1">
            <a:avLst/>
          </a:prstGeom>
          <a:noFill/>
          <a:ln w="38100">
            <a:solidFill>
              <a:schemeClr val="tx1"/>
            </a:solidFill>
            <a:round/>
            <a:headEnd type="stealth"/>
            <a:tailEnd/>
          </a:ln>
        </p:spPr>
      </p:cxnSp>
      <p:cxnSp>
        <p:nvCxnSpPr>
          <p:cNvPr id="10" name="Straight Arrow Connector 16"/>
          <p:cNvCxnSpPr>
            <a:cxnSpLocks noChangeShapeType="1"/>
            <a:stCxn id="6" idx="7"/>
            <a:endCxn id="5" idx="3"/>
          </p:cNvCxnSpPr>
          <p:nvPr/>
        </p:nvCxnSpPr>
        <p:spPr bwMode="auto">
          <a:xfrm flipV="1">
            <a:off x="2125546" y="2453440"/>
            <a:ext cx="808555" cy="418312"/>
          </a:xfrm>
          <a:prstGeom prst="straightConnector1">
            <a:avLst/>
          </a:prstGeom>
          <a:noFill/>
          <a:ln w="38100">
            <a:solidFill>
              <a:schemeClr val="tx1"/>
            </a:solidFill>
            <a:round/>
            <a:headEnd type="stealth"/>
            <a:tailEnd type="none"/>
          </a:ln>
        </p:spPr>
      </p:cxnSp>
      <p:sp>
        <p:nvSpPr>
          <p:cNvPr id="20" name="Oval 19"/>
          <p:cNvSpPr/>
          <p:nvPr/>
        </p:nvSpPr>
        <p:spPr>
          <a:xfrm>
            <a:off x="591661" y="3487020"/>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21" name="Oval 20"/>
          <p:cNvSpPr/>
          <p:nvPr/>
        </p:nvSpPr>
        <p:spPr>
          <a:xfrm>
            <a:off x="2845761" y="4110302"/>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cxnSp>
        <p:nvCxnSpPr>
          <p:cNvPr id="22" name="Straight Arrow Connector 16"/>
          <p:cNvCxnSpPr>
            <a:cxnSpLocks noChangeShapeType="1"/>
            <a:stCxn id="20" idx="0"/>
            <a:endCxn id="4" idx="4"/>
          </p:cNvCxnSpPr>
          <p:nvPr/>
        </p:nvCxnSpPr>
        <p:spPr bwMode="auto">
          <a:xfrm flipV="1">
            <a:off x="819302" y="2520395"/>
            <a:ext cx="5241" cy="966625"/>
          </a:xfrm>
          <a:prstGeom prst="straightConnector1">
            <a:avLst/>
          </a:prstGeom>
          <a:noFill/>
          <a:ln w="38100">
            <a:solidFill>
              <a:schemeClr val="tx1"/>
            </a:solidFill>
            <a:round/>
            <a:headEnd type="stealth"/>
            <a:tailEnd/>
          </a:ln>
        </p:spPr>
      </p:cxnSp>
      <p:cxnSp>
        <p:nvCxnSpPr>
          <p:cNvPr id="30" name="Straight Arrow Connector 16"/>
          <p:cNvCxnSpPr>
            <a:cxnSpLocks noChangeShapeType="1"/>
            <a:stCxn id="20" idx="7"/>
            <a:endCxn id="6" idx="3"/>
          </p:cNvCxnSpPr>
          <p:nvPr/>
        </p:nvCxnSpPr>
        <p:spPr bwMode="auto">
          <a:xfrm flipV="1">
            <a:off x="980268" y="3195042"/>
            <a:ext cx="823346" cy="358933"/>
          </a:xfrm>
          <a:prstGeom prst="straightConnector1">
            <a:avLst/>
          </a:prstGeom>
          <a:noFill/>
          <a:ln w="38100">
            <a:solidFill>
              <a:schemeClr val="tx1"/>
            </a:solidFill>
            <a:round/>
            <a:headEnd type="stealth"/>
            <a:tailEnd type="none"/>
          </a:ln>
        </p:spPr>
      </p:cxnSp>
      <p:cxnSp>
        <p:nvCxnSpPr>
          <p:cNvPr id="35" name="Straight Arrow Connector 16"/>
          <p:cNvCxnSpPr>
            <a:cxnSpLocks noChangeShapeType="1"/>
            <a:stCxn id="20" idx="5"/>
            <a:endCxn id="21" idx="1"/>
          </p:cNvCxnSpPr>
          <p:nvPr/>
        </p:nvCxnSpPr>
        <p:spPr bwMode="auto">
          <a:xfrm>
            <a:off x="980268" y="3877265"/>
            <a:ext cx="1932168" cy="299992"/>
          </a:xfrm>
          <a:prstGeom prst="straightConnector1">
            <a:avLst/>
          </a:prstGeom>
          <a:noFill/>
          <a:ln w="38100">
            <a:solidFill>
              <a:schemeClr val="tx1"/>
            </a:solidFill>
            <a:round/>
            <a:headEnd type="none"/>
            <a:tailEnd type="stealth"/>
          </a:ln>
        </p:spPr>
      </p:cxnSp>
      <p:cxnSp>
        <p:nvCxnSpPr>
          <p:cNvPr id="38" name="Straight Arrow Connector 16"/>
          <p:cNvCxnSpPr>
            <a:cxnSpLocks noChangeShapeType="1"/>
            <a:stCxn id="21" idx="0"/>
            <a:endCxn id="5" idx="4"/>
          </p:cNvCxnSpPr>
          <p:nvPr/>
        </p:nvCxnSpPr>
        <p:spPr bwMode="auto">
          <a:xfrm flipV="1">
            <a:off x="3073402" y="2520395"/>
            <a:ext cx="21665" cy="1589907"/>
          </a:xfrm>
          <a:prstGeom prst="straightConnector1">
            <a:avLst/>
          </a:prstGeom>
          <a:noFill/>
          <a:ln w="38100">
            <a:solidFill>
              <a:schemeClr val="tx1"/>
            </a:solidFill>
            <a:round/>
            <a:headEnd type="stealth"/>
            <a:tailEnd/>
          </a:ln>
        </p:spPr>
      </p:cxnSp>
      <p:graphicFrame>
        <p:nvGraphicFramePr>
          <p:cNvPr id="41" name="Table 40"/>
          <p:cNvGraphicFramePr>
            <a:graphicFrameLocks noGrp="1"/>
          </p:cNvGraphicFramePr>
          <p:nvPr>
            <p:extLst/>
          </p:nvPr>
        </p:nvGraphicFramePr>
        <p:xfrm>
          <a:off x="205519" y="4834202"/>
          <a:ext cx="3130338" cy="1905000"/>
        </p:xfrm>
        <a:graphic>
          <a:graphicData uri="http://schemas.openxmlformats.org/drawingml/2006/table">
            <a:tbl>
              <a:tblPr/>
              <a:tblGrid>
                <a:gridCol w="1043446"/>
                <a:gridCol w="1043446"/>
                <a:gridCol w="1043446"/>
              </a:tblGrid>
              <a:tr h="190500">
                <a:tc>
                  <a:txBody>
                    <a:bodyPr/>
                    <a:lstStyle/>
                    <a:p>
                      <a:pPr algn="ctr" fontAlgn="b"/>
                      <a:r>
                        <a:rPr lang="en-US" sz="2000" b="0" i="0" u="none" strike="noStrike">
                          <a:solidFill>
                            <a:srgbClr val="000000"/>
                          </a:solidFill>
                          <a:effectLst/>
                          <a:latin typeface="Calibri"/>
                        </a:rPr>
                        <a:t>Individual</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Father</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Mother</a:t>
                      </a:r>
                    </a:p>
                  </a:txBody>
                  <a:tcPr marL="12700" marR="12700" marT="12700" marB="0" anchor="b">
                    <a:lnL>
                      <a:noFill/>
                    </a:lnL>
                    <a:lnR>
                      <a:noFill/>
                    </a:lnR>
                    <a:lnT>
                      <a:noFill/>
                    </a:lnT>
                    <a:lnB>
                      <a:noFill/>
                    </a:lnB>
                  </a:tcPr>
                </a:tc>
              </a:tr>
              <a:tr h="190500">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ctr" fontAlgn="b"/>
                      <a:r>
                        <a:rPr lang="en-US" sz="2000" b="0" i="0" u="none" strike="noStrike">
                          <a:solidFill>
                            <a:srgbClr val="000000"/>
                          </a:solidFill>
                          <a:effectLst/>
                          <a:latin typeface="Calibri"/>
                        </a:rPr>
                        <a:t>B </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tr>
              <a:tr h="190500">
                <a:tc>
                  <a:txBody>
                    <a:bodyPr/>
                    <a:lstStyle/>
                    <a:p>
                      <a:pPr algn="ctr" fontAlgn="b"/>
                      <a:r>
                        <a:rPr lang="en-US" sz="2000" b="0" i="0" u="none" strike="noStrike" dirty="0">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083678160"/>
              </p:ext>
            </p:extLst>
          </p:nvPr>
        </p:nvGraphicFramePr>
        <p:xfrm>
          <a:off x="3733800" y="2224356"/>
          <a:ext cx="2476500" cy="1952901"/>
        </p:xfrm>
        <a:graphic>
          <a:graphicData uri="http://schemas.openxmlformats.org/drawingml/2006/table">
            <a:tbl>
              <a:tblPr/>
              <a:tblGrid>
                <a:gridCol w="825500"/>
                <a:gridCol w="825500"/>
                <a:gridCol w="825500"/>
              </a:tblGrid>
              <a:tr h="650967">
                <a:tc>
                  <a:txBody>
                    <a:bodyPr/>
                    <a:lstStyle/>
                    <a:p>
                      <a:pPr algn="ctr" fontAlgn="b"/>
                      <a:endParaRPr lang="en-US" sz="2400" b="1" i="0" u="none" strike="noStrike">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tr>
            </a:tbl>
          </a:graphicData>
        </a:graphic>
      </p:graphicFrame>
      <p:sp>
        <p:nvSpPr>
          <p:cNvPr id="16" name="TextBox 12"/>
          <p:cNvSpPr txBox="1">
            <a:spLocks noChangeArrowheads="1"/>
          </p:cNvSpPr>
          <p:nvPr/>
        </p:nvSpPr>
        <p:spPr bwMode="auto">
          <a:xfrm>
            <a:off x="3733800" y="6212871"/>
            <a:ext cx="541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solidFill>
                  <a:srgbClr val="FF0000"/>
                </a:solidFill>
              </a:rPr>
              <a:t>Diagonals=1+F</a:t>
            </a:r>
            <a:endParaRPr lang="en-US" sz="36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20809385"/>
              </p:ext>
            </p:extLst>
          </p:nvPr>
        </p:nvGraphicFramePr>
        <p:xfrm>
          <a:off x="6208642" y="2230334"/>
          <a:ext cx="825500" cy="2603868"/>
        </p:xfrm>
        <a:graphic>
          <a:graphicData uri="http://schemas.openxmlformats.org/drawingml/2006/table">
            <a:tbl>
              <a:tblPr/>
              <a:tblGrid>
                <a:gridCol w="825500"/>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623797"/>
              </p:ext>
            </p:extLst>
          </p:nvPr>
        </p:nvGraphicFramePr>
        <p:xfrm>
          <a:off x="3733800" y="4185459"/>
          <a:ext cx="2476500" cy="650967"/>
        </p:xfrm>
        <a:graphic>
          <a:graphicData uri="http://schemas.openxmlformats.org/drawingml/2006/table">
            <a:tbl>
              <a:tblPr/>
              <a:tblGrid>
                <a:gridCol w="825500"/>
                <a:gridCol w="825500"/>
                <a:gridCol w="825500"/>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82597625"/>
              </p:ext>
            </p:extLst>
          </p:nvPr>
        </p:nvGraphicFramePr>
        <p:xfrm>
          <a:off x="7049768" y="2224356"/>
          <a:ext cx="825500" cy="3254835"/>
        </p:xfrm>
        <a:graphic>
          <a:graphicData uri="http://schemas.openxmlformats.org/drawingml/2006/table">
            <a:tbl>
              <a:tblPr/>
              <a:tblGrid>
                <a:gridCol w="825500"/>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0.25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1.25</a:t>
                      </a:r>
                    </a:p>
                  </a:txBody>
                  <a:tcPr marL="12700" marR="12700" marT="12700" marB="0" anchor="ctr">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8538920"/>
              </p:ext>
            </p:extLst>
          </p:nvPr>
        </p:nvGraphicFramePr>
        <p:xfrm>
          <a:off x="3747768" y="4822715"/>
          <a:ext cx="3302000" cy="650967"/>
        </p:xfrm>
        <a:graphic>
          <a:graphicData uri="http://schemas.openxmlformats.org/drawingml/2006/table">
            <a:tbl>
              <a:tblPr/>
              <a:tblGrid>
                <a:gridCol w="825500"/>
                <a:gridCol w="825500"/>
                <a:gridCol w="825500"/>
                <a:gridCol w="825500"/>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86995998"/>
              </p:ext>
            </p:extLst>
          </p:nvPr>
        </p:nvGraphicFramePr>
        <p:xfrm>
          <a:off x="7889236" y="2236161"/>
          <a:ext cx="825500" cy="3905802"/>
        </p:xfrm>
        <a:graphic>
          <a:graphicData uri="http://schemas.openxmlformats.org/drawingml/2006/table">
            <a:tbl>
              <a:tblPr/>
              <a:tblGrid>
                <a:gridCol w="825500"/>
              </a:tblGrid>
              <a:tr h="650967">
                <a:tc>
                  <a:txBody>
                    <a:bodyPr/>
                    <a:lstStyle/>
                    <a:p>
                      <a:pPr algn="ctr" fontAlgn="b"/>
                      <a:r>
                        <a:rPr lang="en-US" sz="2400" b="1" i="0" u="none" strike="noStrike">
                          <a:solidFill>
                            <a:srgbClr val="000000"/>
                          </a:solidFill>
                          <a:effectLst/>
                          <a:latin typeface="Calibri"/>
                        </a:rPr>
                        <a:t>E</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r>
              <a:tr h="650967">
                <a:tc>
                  <a:txBody>
                    <a:bodyPr/>
                    <a:lstStyle/>
                    <a:p>
                      <a:pPr algn="ctr" fontAlgn="b"/>
                      <a:r>
                        <a:rPr lang="en-US" sz="2400" b="1" i="0" u="none" strike="noStrike" dirty="0">
                          <a:solidFill>
                            <a:srgbClr val="000000"/>
                          </a:solidFill>
                          <a:effectLst/>
                          <a:latin typeface="Calibri"/>
                        </a:rPr>
                        <a:t>1.125</a:t>
                      </a:r>
                    </a:p>
                  </a:txBody>
                  <a:tcPr marL="12700" marR="12700" marT="12700" marB="0" anchor="ctr">
                    <a:lnL>
                      <a:noFill/>
                    </a:lnL>
                    <a:lnR>
                      <a:noFill/>
                    </a:lnR>
                    <a:lnT>
                      <a:noFill/>
                    </a:lnT>
                    <a:lnB>
                      <a:noFill/>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95998044"/>
              </p:ext>
            </p:extLst>
          </p:nvPr>
        </p:nvGraphicFramePr>
        <p:xfrm>
          <a:off x="3761736" y="5490996"/>
          <a:ext cx="4127500" cy="650967"/>
        </p:xfrm>
        <a:graphic>
          <a:graphicData uri="http://schemas.openxmlformats.org/drawingml/2006/table">
            <a:tbl>
              <a:tblPr/>
              <a:tblGrid>
                <a:gridCol w="825500"/>
                <a:gridCol w="825500"/>
                <a:gridCol w="825500"/>
                <a:gridCol w="825500"/>
                <a:gridCol w="825500"/>
              </a:tblGrid>
              <a:tr h="650967">
                <a:tc>
                  <a:txBody>
                    <a:bodyPr/>
                    <a:lstStyle/>
                    <a:p>
                      <a:pPr algn="ctr" fontAlgn="b"/>
                      <a:r>
                        <a:rPr lang="en-US" sz="2400" b="1" i="0" u="none" strike="noStrike" dirty="0">
                          <a:solidFill>
                            <a:srgbClr val="000000"/>
                          </a:solidFill>
                          <a:effectLst/>
                          <a:latin typeface="Calibri"/>
                        </a:rPr>
                        <a:t>E</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tr>
            </a:tbl>
          </a:graphicData>
        </a:graphic>
      </p:graphicFrame>
    </p:spTree>
    <p:extLst>
      <p:ext uri="{BB962C8B-B14F-4D97-AF65-F5344CB8AC3E}">
        <p14:creationId xmlns:p14="http://schemas.microsoft.com/office/powerpoint/2010/main" val="6483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1104651"/>
          </a:xfrm>
        </p:spPr>
        <p:txBody>
          <a:bodyPr/>
          <a:lstStyle/>
          <a:p>
            <a:r>
              <a:rPr lang="en-US" dirty="0" smtClean="0"/>
              <a:t>Proportion of shared alleles</a:t>
            </a:r>
          </a:p>
          <a:p>
            <a:r>
              <a:rPr lang="en-US" dirty="0" smtClean="0"/>
              <a:t>Average across markers</a:t>
            </a:r>
            <a:endParaRPr lang="en-US" dirty="0"/>
          </a:p>
        </p:txBody>
      </p:sp>
      <p:sp>
        <p:nvSpPr>
          <p:cNvPr id="3" name="Title 2"/>
          <p:cNvSpPr>
            <a:spLocks noGrp="1"/>
          </p:cNvSpPr>
          <p:nvPr>
            <p:ph type="title"/>
          </p:nvPr>
        </p:nvSpPr>
        <p:spPr/>
        <p:txBody>
          <a:bodyPr/>
          <a:lstStyle/>
          <a:p>
            <a:r>
              <a:rPr lang="en-US" dirty="0" smtClean="0"/>
              <a:t>Marker based kinship</a:t>
            </a:r>
            <a:endParaRPr lang="en-US" dirty="0"/>
          </a:p>
        </p:txBody>
      </p:sp>
      <p:graphicFrame>
        <p:nvGraphicFramePr>
          <p:cNvPr id="4" name="Table 3"/>
          <p:cNvGraphicFramePr>
            <a:graphicFrameLocks noGrp="1"/>
          </p:cNvGraphicFramePr>
          <p:nvPr>
            <p:extLst/>
          </p:nvPr>
        </p:nvGraphicFramePr>
        <p:xfrm>
          <a:off x="457200" y="3780116"/>
          <a:ext cx="8402919" cy="2480236"/>
        </p:xfrm>
        <a:graphic>
          <a:graphicData uri="http://schemas.openxmlformats.org/drawingml/2006/table">
            <a:tbl>
              <a:tblPr/>
              <a:tblGrid>
                <a:gridCol w="1544918"/>
                <a:gridCol w="1045882"/>
                <a:gridCol w="1165412"/>
                <a:gridCol w="1180353"/>
                <a:gridCol w="1065520"/>
                <a:gridCol w="921656"/>
                <a:gridCol w="1479178"/>
              </a:tblGrid>
              <a:tr h="620059">
                <a:tc>
                  <a:txBody>
                    <a:bodyPr/>
                    <a:lstStyle/>
                    <a:p>
                      <a:pPr algn="l" fontAlgn="b"/>
                      <a:r>
                        <a:rPr lang="en-US" sz="2400" b="0" i="0" u="none" strike="noStrike">
                          <a:solidFill>
                            <a:srgbClr val="000000"/>
                          </a:solidFill>
                          <a:effectLst/>
                          <a:latin typeface="Calibri"/>
                        </a:rPr>
                        <a:t>Marker</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Average</a:t>
                      </a: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Individual 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Individual 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tr>
              <a:tr h="620059">
                <a:tc>
                  <a:txBody>
                    <a:bodyPr/>
                    <a:lstStyle/>
                    <a:p>
                      <a:pPr algn="l" fontAlgn="b"/>
                      <a:r>
                        <a:rPr lang="en-US" sz="2400" b="0" i="0" u="none" strike="noStrike">
                          <a:solidFill>
                            <a:srgbClr val="000000"/>
                          </a:solidFill>
                          <a:effectLst/>
                          <a:latin typeface="Calibri"/>
                        </a:rPr>
                        <a:t>Similarity</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0.6</a:t>
                      </a:r>
                    </a:p>
                  </a:txBody>
                  <a:tcPr marL="12700" marR="12700" marT="12700" marB="0" anchor="ctr">
                    <a:lnL>
                      <a:noFill/>
                    </a:lnL>
                    <a:lnR>
                      <a:noFill/>
                    </a:lnR>
                    <a:lnT>
                      <a:noFill/>
                    </a:lnT>
                    <a:lnB>
                      <a:noFill/>
                    </a:lnB>
                  </a:tcPr>
                </a:tc>
              </a:tr>
            </a:tbl>
          </a:graphicData>
        </a:graphic>
      </p:graphicFrame>
      <p:sp>
        <p:nvSpPr>
          <p:cNvPr id="5" name="TextBox 12"/>
          <p:cNvSpPr txBox="1">
            <a:spLocks noChangeArrowheads="1"/>
          </p:cNvSpPr>
          <p:nvPr/>
        </p:nvSpPr>
        <p:spPr bwMode="auto">
          <a:xfrm>
            <a:off x="1752600" y="6275623"/>
            <a:ext cx="541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solidFill>
                  <a:srgbClr val="FF0000"/>
                </a:solidFill>
              </a:rPr>
              <a:t>Maximum similarity: 1</a:t>
            </a:r>
            <a:endParaRPr lang="en-US" sz="3600" dirty="0">
              <a:solidFill>
                <a:srgbClr val="FF0000"/>
              </a:solidFill>
            </a:endParaRPr>
          </a:p>
        </p:txBody>
      </p:sp>
    </p:spTree>
    <p:extLst>
      <p:ext uri="{BB962C8B-B14F-4D97-AF65-F5344CB8AC3E}">
        <p14:creationId xmlns:p14="http://schemas.microsoft.com/office/powerpoint/2010/main" val="20110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3840329" y="592880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92590" y="467901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603500"/>
            <a:ext cx="7073900" cy="1638300"/>
          </a:xfrm>
          <a:prstGeom prst="rect">
            <a:avLst/>
          </a:prstGeom>
        </p:spPr>
      </p:pic>
      <p:cxnSp>
        <p:nvCxnSpPr>
          <p:cNvPr id="9" name="Straight Arrow Connector 8"/>
          <p:cNvCxnSpPr/>
          <p:nvPr/>
        </p:nvCxnSpPr>
        <p:spPr>
          <a:xfrm>
            <a:off x="2562509" y="6455434"/>
            <a:ext cx="4595087" cy="0"/>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562509" y="4585070"/>
            <a:ext cx="0" cy="1870364"/>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6" idx="3"/>
          </p:cNvCxnSpPr>
          <p:nvPr/>
        </p:nvCxnSpPr>
        <p:spPr>
          <a:xfrm flipV="1">
            <a:off x="3919373" y="5993770"/>
            <a:ext cx="2464657" cy="23487"/>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375710" y="4762145"/>
            <a:ext cx="0" cy="1245083"/>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89336" y="5786424"/>
            <a:ext cx="1330037" cy="461665"/>
          </a:xfrm>
          <a:prstGeom prst="rect">
            <a:avLst/>
          </a:prstGeom>
          <a:noFill/>
        </p:spPr>
        <p:txBody>
          <a:bodyPr wrap="square" rtlCol="0">
            <a:spAutoFit/>
          </a:bodyPr>
          <a:lstStyle/>
          <a:p>
            <a:r>
              <a:rPr lang="en-US" sz="2400" dirty="0" smtClean="0"/>
              <a:t>p(p1, p2)</a:t>
            </a:r>
            <a:endParaRPr lang="en-US" sz="2400" dirty="0"/>
          </a:p>
        </p:txBody>
      </p:sp>
      <p:sp>
        <p:nvSpPr>
          <p:cNvPr id="27" name="TextBox 26"/>
          <p:cNvSpPr txBox="1"/>
          <p:nvPr/>
        </p:nvSpPr>
        <p:spPr>
          <a:xfrm>
            <a:off x="5710691" y="4241800"/>
            <a:ext cx="1446905" cy="461665"/>
          </a:xfrm>
          <a:prstGeom prst="rect">
            <a:avLst/>
          </a:prstGeom>
          <a:noFill/>
        </p:spPr>
        <p:txBody>
          <a:bodyPr wrap="square" rtlCol="0">
            <a:spAutoFit/>
          </a:bodyPr>
          <a:lstStyle/>
          <a:p>
            <a:pPr algn="ctr"/>
            <a:r>
              <a:rPr lang="en-US" sz="2400" smtClean="0"/>
              <a:t>q(q2</a:t>
            </a:r>
            <a:r>
              <a:rPr lang="en-US" sz="2400" dirty="0" smtClean="0"/>
              <a:t>, q2)</a:t>
            </a:r>
            <a:endParaRPr lang="en-US" sz="2400" dirty="0"/>
          </a:p>
        </p:txBody>
      </p:sp>
      <p:sp>
        <p:nvSpPr>
          <p:cNvPr id="28" name="TextBox 27"/>
          <p:cNvSpPr txBox="1"/>
          <p:nvPr/>
        </p:nvSpPr>
        <p:spPr>
          <a:xfrm>
            <a:off x="6348002" y="5212475"/>
            <a:ext cx="1330037" cy="461665"/>
          </a:xfrm>
          <a:prstGeom prst="rect">
            <a:avLst/>
          </a:prstGeom>
          <a:noFill/>
        </p:spPr>
        <p:txBody>
          <a:bodyPr wrap="square" rtlCol="0">
            <a:spAutoFit/>
          </a:bodyPr>
          <a:lstStyle/>
          <a:p>
            <a:pPr algn="ctr"/>
            <a:r>
              <a:rPr lang="en-US" sz="2400" smtClean="0"/>
              <a:t>p2-q2</a:t>
            </a:r>
            <a:endParaRPr lang="en-US" sz="2400" dirty="0"/>
          </a:p>
        </p:txBody>
      </p:sp>
      <p:sp>
        <p:nvSpPr>
          <p:cNvPr id="29" name="TextBox 28"/>
          <p:cNvSpPr txBox="1"/>
          <p:nvPr/>
        </p:nvSpPr>
        <p:spPr>
          <a:xfrm>
            <a:off x="4485462" y="6066141"/>
            <a:ext cx="1330037" cy="461665"/>
          </a:xfrm>
          <a:prstGeom prst="rect">
            <a:avLst/>
          </a:prstGeom>
          <a:noFill/>
        </p:spPr>
        <p:txBody>
          <a:bodyPr wrap="square" rtlCol="0">
            <a:spAutoFit/>
          </a:bodyPr>
          <a:lstStyle/>
          <a:p>
            <a:pPr algn="ctr"/>
            <a:r>
              <a:rPr lang="en-US" sz="2400" dirty="0" smtClean="0"/>
              <a:t>p1-q1</a:t>
            </a:r>
            <a:endParaRPr lang="en-US" sz="2400"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2052" r="29168" b="71131"/>
          <a:stretch/>
        </p:blipFill>
        <p:spPr>
          <a:xfrm>
            <a:off x="3325905" y="4923700"/>
            <a:ext cx="2033387" cy="350585"/>
          </a:xfrm>
          <a:prstGeom prst="rect">
            <a:avLst/>
          </a:prstGeom>
        </p:spPr>
      </p:pic>
      <p:cxnSp>
        <p:nvCxnSpPr>
          <p:cNvPr id="23" name="Straight Arrow Connector 22"/>
          <p:cNvCxnSpPr>
            <a:stCxn id="26" idx="3"/>
          </p:cNvCxnSpPr>
          <p:nvPr/>
        </p:nvCxnSpPr>
        <p:spPr>
          <a:xfrm flipV="1">
            <a:off x="3919373" y="4762147"/>
            <a:ext cx="2456337" cy="1255110"/>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8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36982" y="338328"/>
            <a:ext cx="4315949" cy="1252728"/>
          </a:xfrm>
        </p:spPr>
        <p:txBody>
          <a:bodyPr>
            <a:normAutofit/>
          </a:bodyPr>
          <a:lstStyle/>
          <a:p>
            <a:r>
              <a:rPr lang="en-US" sz="5400" smtClean="0">
                <a:solidFill>
                  <a:schemeClr val="accent2"/>
                </a:solidFill>
              </a:rPr>
              <a:t>Nel's</a:t>
            </a:r>
            <a:r>
              <a:rPr lang="en-US" sz="5400" dirty="0" smtClean="0">
                <a:solidFill>
                  <a:schemeClr val="accent2"/>
                </a:solidFill>
              </a:rPr>
              <a:t> Distance</a:t>
            </a:r>
            <a:endParaRPr lang="en-US" sz="5400" dirty="0">
              <a:solidFill>
                <a:schemeClr val="accent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6983" cy="6858000"/>
          </a:xfrm>
          <a:prstGeom prst="rect">
            <a:avLst/>
          </a:prstGeom>
        </p:spPr>
      </p:pic>
      <p:pic>
        <p:nvPicPr>
          <p:cNvPr id="11" name="Picture 10"/>
          <p:cNvPicPr>
            <a:picLocks noChangeAspect="1"/>
          </p:cNvPicPr>
          <p:nvPr/>
        </p:nvPicPr>
        <p:blipFill>
          <a:blip r:embed="rId3"/>
          <a:stretch>
            <a:fillRect/>
          </a:stretch>
        </p:blipFill>
        <p:spPr>
          <a:xfrm>
            <a:off x="4480032" y="4727546"/>
            <a:ext cx="3556000" cy="1130300"/>
          </a:xfrm>
          <a:prstGeom prst="rect">
            <a:avLst/>
          </a:prstGeom>
          <a:solidFill>
            <a:schemeClr val="bg1"/>
          </a:solidFill>
        </p:spPr>
      </p:pic>
      <p:sp>
        <p:nvSpPr>
          <p:cNvPr id="13" name="Rectangle 12"/>
          <p:cNvSpPr/>
          <p:nvPr/>
        </p:nvSpPr>
        <p:spPr>
          <a:xfrm>
            <a:off x="4480032" y="2466803"/>
            <a:ext cx="4572000" cy="1384995"/>
          </a:xfrm>
          <a:prstGeom prst="rect">
            <a:avLst/>
          </a:prstGeom>
          <a:solidFill>
            <a:schemeClr val="bg1"/>
          </a:solidFill>
        </p:spPr>
        <p:txBody>
          <a:bodyPr>
            <a:spAutoFit/>
          </a:bodyPr>
          <a:lstStyle/>
          <a:p>
            <a:r>
              <a:rPr lang="en-US" sz="2800" dirty="0" smtClean="0"/>
              <a:t>Measurement of mutation rate and </a:t>
            </a:r>
            <a:r>
              <a:rPr lang="en-US" sz="2800" smtClean="0"/>
              <a:t>genetic drift</a:t>
            </a:r>
          </a:p>
          <a:p>
            <a:endParaRPr lang="en-US" sz="2800" dirty="0"/>
          </a:p>
        </p:txBody>
      </p:sp>
    </p:spTree>
    <p:extLst>
      <p:ext uri="{BB962C8B-B14F-4D97-AF65-F5344CB8AC3E}">
        <p14:creationId xmlns:p14="http://schemas.microsoft.com/office/powerpoint/2010/main" val="138306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7217" y="2037334"/>
            <a:ext cx="5839883" cy="4820665"/>
          </a:xfrm>
        </p:spPr>
        <p:txBody>
          <a:bodyPr>
            <a:noAutofit/>
          </a:bodyPr>
          <a:lstStyle/>
          <a:p>
            <a:r>
              <a:rPr lang="en-US" sz="2800" dirty="0"/>
              <a:t>K</a:t>
            </a:r>
            <a:r>
              <a:rPr lang="en-US" sz="2800" dirty="0" smtClean="0"/>
              <a:t>inship coefficient</a:t>
            </a:r>
          </a:p>
          <a:p>
            <a:pPr lvl="1">
              <a:buFont typeface="Courier New" charset="0"/>
              <a:buChar char="o"/>
            </a:pPr>
            <a:r>
              <a:rPr lang="en-US" sz="2800" dirty="0" err="1" smtClean="0"/>
              <a:t>Loiselle</a:t>
            </a:r>
            <a:r>
              <a:rPr lang="en-US" sz="2800" dirty="0" smtClean="0"/>
              <a:t> </a:t>
            </a:r>
            <a:r>
              <a:rPr lang="en-US" sz="2800" dirty="0"/>
              <a:t>et al. (1995</a:t>
            </a:r>
            <a:r>
              <a:rPr lang="en-US" sz="2800" dirty="0" smtClean="0"/>
              <a:t>)</a:t>
            </a:r>
          </a:p>
          <a:p>
            <a:pPr lvl="1">
              <a:buFont typeface="Courier New" charset="0"/>
              <a:buChar char="o"/>
            </a:pPr>
            <a:r>
              <a:rPr lang="en-US" sz="2800" dirty="0" err="1" smtClean="0"/>
              <a:t>Ritland</a:t>
            </a:r>
            <a:r>
              <a:rPr lang="en-US" sz="2800" dirty="0" smtClean="0"/>
              <a:t> </a:t>
            </a:r>
            <a:r>
              <a:rPr lang="en-US" sz="2800" dirty="0"/>
              <a:t>(1996</a:t>
            </a:r>
            <a:r>
              <a:rPr lang="en-US" sz="2800" dirty="0" smtClean="0"/>
              <a:t>)</a:t>
            </a:r>
            <a:endParaRPr lang="en-US" sz="2800" dirty="0"/>
          </a:p>
          <a:p>
            <a:r>
              <a:rPr lang="en-US" sz="2800" dirty="0" smtClean="0"/>
              <a:t>Relationship coefficient</a:t>
            </a:r>
          </a:p>
          <a:p>
            <a:pPr lvl="1">
              <a:buFont typeface="Courier New" charset="0"/>
              <a:buChar char="o"/>
            </a:pPr>
            <a:r>
              <a:rPr lang="en-US" sz="2800" dirty="0" err="1" smtClean="0"/>
              <a:t>Queller</a:t>
            </a:r>
            <a:r>
              <a:rPr lang="en-US" sz="2800" dirty="0" smtClean="0"/>
              <a:t> </a:t>
            </a:r>
            <a:r>
              <a:rPr lang="en-US" sz="2800" dirty="0"/>
              <a:t>&amp; Goodnight (1989</a:t>
            </a:r>
            <a:r>
              <a:rPr lang="en-US" sz="2800" dirty="0" smtClean="0"/>
              <a:t>)</a:t>
            </a:r>
          </a:p>
          <a:p>
            <a:pPr lvl="1">
              <a:buFont typeface="Courier New" charset="0"/>
              <a:buChar char="o"/>
            </a:pPr>
            <a:r>
              <a:rPr lang="en-US" sz="2800" dirty="0" smtClean="0"/>
              <a:t>Hardy </a:t>
            </a:r>
            <a:r>
              <a:rPr lang="en-US" sz="2800" dirty="0"/>
              <a:t>&amp; </a:t>
            </a:r>
            <a:r>
              <a:rPr lang="en-US" sz="2800" dirty="0" err="1"/>
              <a:t>Vekemans</a:t>
            </a:r>
            <a:r>
              <a:rPr lang="en-US" sz="2800" dirty="0"/>
              <a:t> (1999</a:t>
            </a:r>
            <a:r>
              <a:rPr lang="en-US" sz="2800" dirty="0" smtClean="0"/>
              <a:t>)</a:t>
            </a:r>
          </a:p>
          <a:p>
            <a:pPr lvl="1">
              <a:buFont typeface="Courier New" charset="0"/>
              <a:buChar char="o"/>
            </a:pPr>
            <a:r>
              <a:rPr lang="en-US" sz="2800" dirty="0" smtClean="0"/>
              <a:t>Lynch </a:t>
            </a:r>
            <a:r>
              <a:rPr lang="en-US" sz="2800" dirty="0"/>
              <a:t>&amp; </a:t>
            </a:r>
            <a:r>
              <a:rPr lang="en-US" sz="2800" dirty="0" err="1"/>
              <a:t>Ritland</a:t>
            </a:r>
            <a:r>
              <a:rPr lang="en-US" sz="2800" dirty="0"/>
              <a:t> (1999</a:t>
            </a:r>
            <a:r>
              <a:rPr lang="en-US" sz="2800" dirty="0" smtClean="0"/>
              <a:t>)</a:t>
            </a:r>
          </a:p>
          <a:p>
            <a:pPr lvl="1">
              <a:buFont typeface="Courier New" charset="0"/>
              <a:buChar char="o"/>
            </a:pPr>
            <a:r>
              <a:rPr lang="en-US" sz="2800" dirty="0" smtClean="0"/>
              <a:t>Wang </a:t>
            </a:r>
            <a:r>
              <a:rPr lang="en-US" sz="2800" dirty="0"/>
              <a:t>(2002</a:t>
            </a:r>
            <a:r>
              <a:rPr lang="en-US" sz="2800" dirty="0" smtClean="0"/>
              <a:t>);</a:t>
            </a:r>
          </a:p>
          <a:p>
            <a:r>
              <a:rPr lang="en-US" sz="2800" dirty="0"/>
              <a:t>Genetic distance: </a:t>
            </a:r>
            <a:r>
              <a:rPr lang="en-US" sz="2800" dirty="0" err="1"/>
              <a:t>Rousset</a:t>
            </a:r>
            <a:r>
              <a:rPr lang="en-US" sz="2800" dirty="0"/>
              <a:t> (2000</a:t>
            </a:r>
            <a:r>
              <a:rPr lang="en-US" sz="2800" dirty="0" smtClean="0"/>
              <a:t>)</a:t>
            </a:r>
            <a:endParaRPr lang="en-US" sz="2800" dirty="0"/>
          </a:p>
        </p:txBody>
      </p:sp>
      <p:sp>
        <p:nvSpPr>
          <p:cNvPr id="3" name="Title 2"/>
          <p:cNvSpPr>
            <a:spLocks noGrp="1"/>
          </p:cNvSpPr>
          <p:nvPr>
            <p:ph type="title"/>
          </p:nvPr>
        </p:nvSpPr>
        <p:spPr>
          <a:xfrm>
            <a:off x="457200" y="338328"/>
            <a:ext cx="8229600" cy="1033272"/>
          </a:xfrm>
        </p:spPr>
        <p:txBody>
          <a:bodyPr/>
          <a:lstStyle/>
          <a:p>
            <a:r>
              <a:rPr lang="en-US" b="1" dirty="0" err="1"/>
              <a:t>SPAGeDi</a:t>
            </a:r>
            <a:endParaRPr lang="en-US" dirty="0"/>
          </a:p>
        </p:txBody>
      </p:sp>
      <p:sp>
        <p:nvSpPr>
          <p:cNvPr id="4" name="Rectangle 3"/>
          <p:cNvSpPr/>
          <p:nvPr/>
        </p:nvSpPr>
        <p:spPr>
          <a:xfrm>
            <a:off x="1" y="1130971"/>
            <a:ext cx="9143999" cy="584775"/>
          </a:xfrm>
          <a:prstGeom prst="rect">
            <a:avLst/>
          </a:prstGeom>
        </p:spPr>
        <p:txBody>
          <a:bodyPr wrap="square">
            <a:spAutoFit/>
          </a:bodyPr>
          <a:lstStyle/>
          <a:p>
            <a:pPr algn="ctr"/>
            <a:r>
              <a:rPr lang="en-US" sz="1600" dirty="0">
                <a:solidFill>
                  <a:srgbClr val="463C3C"/>
                </a:solidFill>
                <a:latin typeface="ArialMT" charset="0"/>
              </a:rPr>
              <a:t>Hardy OJ, </a:t>
            </a:r>
            <a:r>
              <a:rPr lang="en-US" sz="1600" dirty="0" err="1">
                <a:solidFill>
                  <a:srgbClr val="463C3C"/>
                </a:solidFill>
                <a:latin typeface="ArialMT" charset="0"/>
              </a:rPr>
              <a:t>Vekemans</a:t>
            </a:r>
            <a:r>
              <a:rPr lang="en-US" sz="1600" dirty="0">
                <a:solidFill>
                  <a:srgbClr val="463C3C"/>
                </a:solidFill>
                <a:latin typeface="ArialMT" charset="0"/>
              </a:rPr>
              <a:t> X (2002) </a:t>
            </a:r>
            <a:r>
              <a:rPr lang="en-US" sz="1600" dirty="0" err="1">
                <a:solidFill>
                  <a:srgbClr val="463C3C"/>
                </a:solidFill>
                <a:latin typeface="ArialMT" charset="0"/>
              </a:rPr>
              <a:t>SPAGeDi</a:t>
            </a:r>
            <a:r>
              <a:rPr lang="en-US" sz="1600" dirty="0">
                <a:solidFill>
                  <a:srgbClr val="463C3C"/>
                </a:solidFill>
                <a:latin typeface="ArialMT" charset="0"/>
              </a:rPr>
              <a:t>: a versatile computer program to </a:t>
            </a:r>
            <a:r>
              <a:rPr lang="en-US" sz="1600" dirty="0" err="1">
                <a:solidFill>
                  <a:srgbClr val="463C3C"/>
                </a:solidFill>
                <a:latin typeface="ArialMT" charset="0"/>
              </a:rPr>
              <a:t>analyse</a:t>
            </a:r>
            <a:r>
              <a:rPr lang="en-US" sz="1600" dirty="0">
                <a:solidFill>
                  <a:srgbClr val="463C3C"/>
                </a:solidFill>
                <a:latin typeface="ArialMT" charset="0"/>
              </a:rPr>
              <a:t> spatial </a:t>
            </a:r>
            <a:endParaRPr lang="en-US" sz="1600" dirty="0" smtClean="0">
              <a:solidFill>
                <a:srgbClr val="463C3C"/>
              </a:solidFill>
              <a:latin typeface="ArialMT" charset="0"/>
            </a:endParaRPr>
          </a:p>
          <a:p>
            <a:pPr algn="ctr"/>
            <a:r>
              <a:rPr lang="en-US" sz="1600" dirty="0" smtClean="0">
                <a:solidFill>
                  <a:srgbClr val="463C3C"/>
                </a:solidFill>
                <a:latin typeface="ArialMT" charset="0"/>
              </a:rPr>
              <a:t>genetic </a:t>
            </a:r>
            <a:r>
              <a:rPr lang="en-US" sz="1600" dirty="0">
                <a:solidFill>
                  <a:srgbClr val="463C3C"/>
                </a:solidFill>
                <a:latin typeface="ArialMT" charset="0"/>
              </a:rPr>
              <a:t>structure at the individual or population levels. </a:t>
            </a:r>
            <a:r>
              <a:rPr lang="en-US" sz="1600" i="1" dirty="0">
                <a:solidFill>
                  <a:srgbClr val="463C3C"/>
                </a:solidFill>
                <a:latin typeface="ArialMT" charset="0"/>
              </a:rPr>
              <a:t>Molecular Ecology Notes</a:t>
            </a:r>
            <a:r>
              <a:rPr lang="en-US" sz="1600" dirty="0">
                <a:solidFill>
                  <a:srgbClr val="463C3C"/>
                </a:solidFill>
                <a:latin typeface="ArialMT" charset="0"/>
              </a:rPr>
              <a:t> 2: 618-620.</a:t>
            </a:r>
            <a:endParaRPr lang="en-US" sz="1600" dirty="0"/>
          </a:p>
        </p:txBody>
      </p:sp>
      <p:pic>
        <p:nvPicPr>
          <p:cNvPr id="5" name="Picture 4"/>
          <p:cNvPicPr>
            <a:picLocks noChangeAspect="1"/>
          </p:cNvPicPr>
          <p:nvPr/>
        </p:nvPicPr>
        <p:blipFill>
          <a:blip r:embed="rId2"/>
          <a:stretch>
            <a:fillRect/>
          </a:stretch>
        </p:blipFill>
        <p:spPr>
          <a:xfrm>
            <a:off x="5549900" y="2859809"/>
            <a:ext cx="3136900" cy="2501900"/>
          </a:xfrm>
          <a:prstGeom prst="rect">
            <a:avLst/>
          </a:prstGeom>
        </p:spPr>
      </p:pic>
    </p:spTree>
    <p:extLst>
      <p:ext uri="{BB962C8B-B14F-4D97-AF65-F5344CB8AC3E}">
        <p14:creationId xmlns:p14="http://schemas.microsoft.com/office/powerpoint/2010/main" val="17992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364" y="2552637"/>
            <a:ext cx="3834091" cy="2592569"/>
          </a:xfrm>
        </p:spPr>
        <p:txBody>
          <a:bodyPr/>
          <a:lstStyle/>
          <a:p>
            <a:r>
              <a:rPr lang="en-US" dirty="0" smtClean="0"/>
              <a:t>M: n individual by m SNPs</a:t>
            </a:r>
          </a:p>
          <a:p>
            <a:r>
              <a:rPr lang="en-US" dirty="0" smtClean="0"/>
              <a:t>M: -1, 0 and 1</a:t>
            </a:r>
          </a:p>
          <a:p>
            <a:r>
              <a:rPr lang="en-US" dirty="0" smtClean="0"/>
              <a:t>Pi: frequency of 2</a:t>
            </a:r>
            <a:r>
              <a:rPr lang="en-US" baseline="30000" dirty="0" smtClean="0"/>
              <a:t>nd</a:t>
            </a:r>
            <a:r>
              <a:rPr lang="en-US" dirty="0" smtClean="0"/>
              <a:t> allele for SNP </a:t>
            </a:r>
            <a:r>
              <a:rPr lang="en-US" dirty="0" err="1" smtClean="0"/>
              <a:t>i</a:t>
            </a:r>
            <a:endParaRPr lang="en-US" dirty="0" smtClean="0"/>
          </a:p>
          <a:p>
            <a:r>
              <a:rPr lang="en-US" dirty="0" smtClean="0"/>
              <a:t>P: Column of </a:t>
            </a:r>
            <a:r>
              <a:rPr lang="en-US" dirty="0" err="1" smtClean="0"/>
              <a:t>i</a:t>
            </a:r>
            <a:r>
              <a:rPr lang="en-US" dirty="0" smtClean="0"/>
              <a:t> is 2(pi-.5)</a:t>
            </a:r>
          </a:p>
          <a:p>
            <a:r>
              <a:rPr lang="en-US" dirty="0" smtClean="0"/>
              <a:t>Z=M-P</a:t>
            </a:r>
          </a:p>
        </p:txBody>
      </p:sp>
      <p:sp>
        <p:nvSpPr>
          <p:cNvPr id="3" name="Title 2"/>
          <p:cNvSpPr>
            <a:spLocks noGrp="1"/>
          </p:cNvSpPr>
          <p:nvPr>
            <p:ph type="title"/>
          </p:nvPr>
        </p:nvSpPr>
        <p:spPr/>
        <p:txBody>
          <a:bodyPr/>
          <a:lstStyle/>
          <a:p>
            <a:r>
              <a:rPr lang="en-US" dirty="0" smtClean="0"/>
              <a:t>Efficient algorithm</a:t>
            </a:r>
            <a:endParaRPr lang="en-US" dirty="0"/>
          </a:p>
        </p:txBody>
      </p:sp>
      <p:pic>
        <p:nvPicPr>
          <p:cNvPr id="4" name="Picture 3"/>
          <p:cNvPicPr>
            <a:picLocks noChangeAspect="1"/>
          </p:cNvPicPr>
          <p:nvPr/>
        </p:nvPicPr>
        <p:blipFill>
          <a:blip r:embed="rId2"/>
          <a:stretch>
            <a:fillRect/>
          </a:stretch>
        </p:blipFill>
        <p:spPr>
          <a:xfrm>
            <a:off x="4191000" y="3576638"/>
            <a:ext cx="4953000" cy="3281362"/>
          </a:xfrm>
          <a:prstGeom prst="rect">
            <a:avLst/>
          </a:prstGeom>
        </p:spPr>
      </p:pic>
      <p:sp>
        <p:nvSpPr>
          <p:cNvPr id="5" name="Rectangle 4"/>
          <p:cNvSpPr/>
          <p:nvPr/>
        </p:nvSpPr>
        <p:spPr>
          <a:xfrm>
            <a:off x="4584700" y="6457890"/>
            <a:ext cx="4559300" cy="400110"/>
          </a:xfrm>
          <a:prstGeom prst="rect">
            <a:avLst/>
          </a:prstGeom>
        </p:spPr>
        <p:txBody>
          <a:bodyPr wrap="square">
            <a:spAutoFit/>
          </a:bodyPr>
          <a:lstStyle/>
          <a:p>
            <a:pPr algn="r"/>
            <a:r>
              <a:rPr lang="en-US" sz="2000" b="1" dirty="0">
                <a:solidFill>
                  <a:schemeClr val="bg1"/>
                </a:solidFill>
                <a:effectLst>
                  <a:outerShdw blurRad="50800" dist="38100" dir="8100000" algn="tr" rotWithShape="0">
                    <a:prstClr val="black">
                      <a:alpha val="40000"/>
                    </a:prstClr>
                  </a:outerShdw>
                </a:effectLst>
              </a:rPr>
              <a:t>Paul </a:t>
            </a:r>
            <a:r>
              <a:rPr lang="en-US" sz="2000" b="1" dirty="0" err="1">
                <a:solidFill>
                  <a:schemeClr val="bg1"/>
                </a:solidFill>
                <a:effectLst>
                  <a:outerShdw blurRad="50800" dist="38100" dir="8100000" algn="tr" rotWithShape="0">
                    <a:prstClr val="black">
                      <a:alpha val="40000"/>
                    </a:prstClr>
                  </a:outerShdw>
                </a:effectLst>
              </a:rPr>
              <a:t>VanRaden</a:t>
            </a:r>
            <a:r>
              <a:rPr lang="en-US" sz="2000" b="1" dirty="0">
                <a:solidFill>
                  <a:schemeClr val="bg1"/>
                </a:solidFill>
                <a:effectLst>
                  <a:outerShdw blurRad="50800" dist="38100" dir="8100000" algn="tr" rotWithShape="0">
                    <a:prstClr val="black">
                      <a:alpha val="40000"/>
                    </a:prstClr>
                  </a:outerShdw>
                </a:effectLst>
              </a:rPr>
              <a:t>: Image Number K7168-6</a:t>
            </a:r>
          </a:p>
        </p:txBody>
      </p:sp>
      <p:sp>
        <p:nvSpPr>
          <p:cNvPr id="8" name="Rectangle 7"/>
          <p:cNvSpPr/>
          <p:nvPr/>
        </p:nvSpPr>
        <p:spPr>
          <a:xfrm>
            <a:off x="4191000" y="2991863"/>
            <a:ext cx="4814455" cy="584775"/>
          </a:xfrm>
          <a:prstGeom prst="rect">
            <a:avLst/>
          </a:prstGeom>
        </p:spPr>
        <p:txBody>
          <a:bodyPr wrap="square">
            <a:spAutoFit/>
          </a:bodyPr>
          <a:lstStyle/>
          <a:p>
            <a:r>
              <a:rPr lang="en-US" sz="1600" dirty="0"/>
              <a:t>J. Dairy Sci. 2008. </a:t>
            </a:r>
            <a:r>
              <a:rPr lang="en-US" sz="1600" dirty="0" smtClean="0"/>
              <a:t>91 (11) 4414-4423</a:t>
            </a:r>
            <a:r>
              <a:rPr lang="en-US" sz="1600" dirty="0"/>
              <a:t>. </a:t>
            </a:r>
            <a:r>
              <a:rPr lang="en-US" sz="1600" dirty="0" smtClean="0"/>
              <a:t>Efficient </a:t>
            </a:r>
            <a:r>
              <a:rPr lang="en-US" sz="1600" dirty="0"/>
              <a:t>Methods to Compute Genomic </a:t>
            </a:r>
            <a:r>
              <a:rPr lang="en-US" sz="1600" dirty="0" smtClean="0"/>
              <a:t>Predictions P</a:t>
            </a:r>
            <a:r>
              <a:rPr lang="en-US" sz="1600" dirty="0"/>
              <a:t>. M. </a:t>
            </a:r>
            <a:r>
              <a:rPr lang="en-US" sz="1600" dirty="0" err="1" smtClean="0"/>
              <a:t>VanRaden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40290"/>
            <a:ext cx="2984500" cy="1117600"/>
          </a:xfrm>
          <a:prstGeom prst="rect">
            <a:avLst/>
          </a:prstGeom>
        </p:spPr>
      </p:pic>
    </p:spTree>
    <p:extLst>
      <p:ext uri="{BB962C8B-B14F-4D97-AF65-F5344CB8AC3E}">
        <p14:creationId xmlns:p14="http://schemas.microsoft.com/office/powerpoint/2010/main" val="132665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466" y="1849598"/>
            <a:ext cx="3645342" cy="2175083"/>
          </a:xfrm>
        </p:spPr>
        <p:txBody>
          <a:bodyPr>
            <a:normAutofit/>
          </a:bodyPr>
          <a:lstStyle/>
          <a:p>
            <a:r>
              <a:rPr lang="en-US" dirty="0" smtClean="0"/>
              <a:t>Centralize for each SNP: X=X-mean(X)</a:t>
            </a:r>
          </a:p>
          <a:p>
            <a:r>
              <a:rPr lang="en-US" dirty="0" smtClean="0"/>
              <a:t>XX'</a:t>
            </a:r>
          </a:p>
          <a:p>
            <a:r>
              <a:rPr lang="en-US" dirty="0" smtClean="0"/>
              <a:t>Rescale between 0 and 2 for inbred</a:t>
            </a:r>
            <a:endParaRPr lang="en-US" dirty="0"/>
          </a:p>
        </p:txBody>
      </p:sp>
      <p:sp>
        <p:nvSpPr>
          <p:cNvPr id="4" name="Title 3"/>
          <p:cNvSpPr>
            <a:spLocks noGrp="1"/>
          </p:cNvSpPr>
          <p:nvPr>
            <p:ph type="title"/>
          </p:nvPr>
        </p:nvSpPr>
        <p:spPr/>
        <p:txBody>
          <a:bodyPr/>
          <a:lstStyle/>
          <a:p>
            <a:r>
              <a:rPr lang="en-US" dirty="0" smtClean="0">
                <a:solidFill>
                  <a:schemeClr val="accent2"/>
                </a:solidFill>
              </a:rPr>
              <a:t>Zhang algorithm</a:t>
            </a:r>
            <a:endParaRPr lang="en-US" dirty="0">
              <a:solidFill>
                <a:schemeClr val="accent2"/>
              </a:solidFill>
            </a:endParaRPr>
          </a:p>
        </p:txBody>
      </p:sp>
      <p:sp>
        <p:nvSpPr>
          <p:cNvPr id="11" name="Rectangle 10"/>
          <p:cNvSpPr/>
          <p:nvPr/>
        </p:nvSpPr>
        <p:spPr>
          <a:xfrm>
            <a:off x="4142096" y="1849598"/>
            <a:ext cx="5001904" cy="2585323"/>
          </a:xfrm>
          <a:prstGeom prst="rect">
            <a:avLst/>
          </a:prstGeom>
        </p:spPr>
        <p:txBody>
          <a:bodyPr wrap="square">
            <a:spAutoFit/>
          </a:bodyPr>
          <a:lstStyle/>
          <a:p>
            <a:r>
              <a:rPr lang="is-IS" dirty="0">
                <a:solidFill>
                  <a:srgbClr val="000000"/>
                </a:solidFill>
                <a:latin typeface="Candara" charset="0"/>
              </a:rPr>
              <a:t>a</a:t>
            </a:r>
            <a:r>
              <a:rPr lang="is-IS" dirty="0">
                <a:solidFill>
                  <a:srgbClr val="060087"/>
                </a:solidFill>
                <a:latin typeface="Candara" charset="0"/>
              </a:rPr>
              <a:t>=c(</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0</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r>
              <a:rPr lang="is-IS" dirty="0">
                <a:solidFill>
                  <a:srgbClr val="0B4213"/>
                </a:solidFill>
                <a:latin typeface="Candara" charset="0"/>
              </a:rPr>
              <a:t>2</a:t>
            </a:r>
            <a:r>
              <a:rPr lang="is-IS" dirty="0">
                <a:solidFill>
                  <a:srgbClr val="060087"/>
                </a:solidFill>
                <a:latin typeface="Candara" charset="0"/>
              </a:rPr>
              <a:t>)</a:t>
            </a:r>
          </a:p>
          <a:p>
            <a:r>
              <a:rPr lang="en-US" dirty="0" err="1" smtClean="0">
                <a:solidFill>
                  <a:srgbClr val="000000"/>
                </a:solidFill>
                <a:latin typeface="Candara" charset="0"/>
              </a:rPr>
              <a:t>snps</a:t>
            </a:r>
            <a:r>
              <a:rPr lang="en-US" dirty="0" smtClean="0">
                <a:solidFill>
                  <a:srgbClr val="060087"/>
                </a:solidFill>
                <a:latin typeface="Candara" charset="0"/>
              </a:rPr>
              <a:t>=matrix(</a:t>
            </a:r>
            <a:r>
              <a:rPr lang="en-US" dirty="0" smtClean="0">
                <a:solidFill>
                  <a:srgbClr val="000000"/>
                </a:solidFill>
                <a:latin typeface="Candara" charset="0"/>
              </a:rPr>
              <a:t>a</a:t>
            </a:r>
            <a:r>
              <a:rPr lang="en-US" dirty="0" smtClean="0">
                <a:solidFill>
                  <a:srgbClr val="060087"/>
                </a:solidFill>
                <a:latin typeface="Candara" charset="0"/>
              </a:rPr>
              <a:t>,</a:t>
            </a:r>
            <a:r>
              <a:rPr lang="en-US" dirty="0" smtClean="0">
                <a:solidFill>
                  <a:srgbClr val="0B4213"/>
                </a:solidFill>
                <a:latin typeface="Candara" charset="0"/>
              </a:rPr>
              <a:t>3</a:t>
            </a:r>
            <a:r>
              <a:rPr lang="en-US" dirty="0" smtClean="0">
                <a:solidFill>
                  <a:srgbClr val="060087"/>
                </a:solidFill>
                <a:latin typeface="Candara" charset="0"/>
              </a:rPr>
              <a:t>,</a:t>
            </a:r>
            <a:r>
              <a:rPr lang="en-US" dirty="0" smtClean="0">
                <a:solidFill>
                  <a:srgbClr val="0B4213"/>
                </a:solidFill>
                <a:latin typeface="Candara" charset="0"/>
              </a:rPr>
              <a:t>4</a:t>
            </a:r>
            <a:r>
              <a:rPr lang="en-US" dirty="0" smtClean="0">
                <a:solidFill>
                  <a:srgbClr val="060087"/>
                </a:solidFill>
                <a:latin typeface="Candara" charset="0"/>
              </a:rPr>
              <a:t>,</a:t>
            </a:r>
            <a:r>
              <a:rPr lang="en-US" dirty="0" smtClean="0">
                <a:solidFill>
                  <a:srgbClr val="000000"/>
                </a:solidFill>
                <a:latin typeface="Candara" charset="0"/>
              </a:rPr>
              <a:t>byrow</a:t>
            </a:r>
            <a:r>
              <a:rPr lang="en-US" dirty="0" smtClean="0">
                <a:solidFill>
                  <a:srgbClr val="060087"/>
                </a:solidFill>
                <a:latin typeface="Candara" charset="0"/>
              </a:rPr>
              <a:t>=</a:t>
            </a:r>
            <a:r>
              <a:rPr lang="en-US" dirty="0" smtClean="0">
                <a:solidFill>
                  <a:srgbClr val="B5760C"/>
                </a:solidFill>
                <a:latin typeface="Candara" charset="0"/>
              </a:rPr>
              <a:t>T</a:t>
            </a:r>
            <a:r>
              <a:rPr lang="en-US" dirty="0" smtClean="0">
                <a:solidFill>
                  <a:srgbClr val="060087"/>
                </a:solidFill>
                <a:latin typeface="Candara" charset="0"/>
              </a:rPr>
              <a:t>)</a:t>
            </a:r>
            <a:endParaRPr lang="en-US" dirty="0">
              <a:solidFill>
                <a:srgbClr val="060087"/>
              </a:solidFill>
              <a:latin typeface="Candara" charset="0"/>
            </a:endParaRPr>
          </a:p>
          <a:p>
            <a:r>
              <a:rPr lang="en-US" dirty="0" err="1" smtClean="0">
                <a:solidFill>
                  <a:srgbClr val="000000"/>
                </a:solidFill>
                <a:latin typeface="Candara" charset="0"/>
              </a:rPr>
              <a:t>snps</a:t>
            </a:r>
            <a:endParaRPr lang="en-US" dirty="0">
              <a:solidFill>
                <a:srgbClr val="060087"/>
              </a:solidFill>
              <a:latin typeface="Candara" charset="0"/>
            </a:endParaRPr>
          </a:p>
          <a:p>
            <a:r>
              <a:rPr lang="en-US" dirty="0" err="1">
                <a:solidFill>
                  <a:srgbClr val="000000"/>
                </a:solidFill>
                <a:latin typeface="Candara" charset="0"/>
              </a:rPr>
              <a:t>snpMean</a:t>
            </a:r>
            <a:r>
              <a:rPr lang="en-US" dirty="0">
                <a:solidFill>
                  <a:srgbClr val="060087"/>
                </a:solidFill>
                <a:latin typeface="Candara" charset="0"/>
              </a:rPr>
              <a:t>= apply(</a:t>
            </a:r>
            <a:r>
              <a:rPr lang="en-US" dirty="0">
                <a:solidFill>
                  <a:srgbClr val="000000"/>
                </a:solidFill>
                <a:latin typeface="Candara" charset="0"/>
              </a:rPr>
              <a:t>snps</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mean</a:t>
            </a:r>
            <a:r>
              <a:rPr lang="en-US" dirty="0">
                <a:solidFill>
                  <a:srgbClr val="060087"/>
                </a:solidFill>
                <a:latin typeface="Candara" charset="0"/>
              </a:rPr>
              <a:t>) </a:t>
            </a:r>
            <a:r>
              <a:rPr lang="en-US" dirty="0" smtClean="0">
                <a:solidFill>
                  <a:srgbClr val="3E3E3E"/>
                </a:solidFill>
                <a:latin typeface="Candara" charset="0"/>
              </a:rPr>
              <a:t>#mean of </a:t>
            </a:r>
            <a:r>
              <a:rPr lang="en-US" dirty="0" err="1" smtClean="0">
                <a:solidFill>
                  <a:srgbClr val="3E3E3E"/>
                </a:solidFill>
                <a:latin typeface="Candara" charset="0"/>
              </a:rPr>
              <a:t>snp</a:t>
            </a:r>
            <a:endParaRPr lang="en-US" dirty="0">
              <a:solidFill>
                <a:srgbClr val="3E3E3E"/>
              </a:solidFill>
              <a:latin typeface="Candara" charset="0"/>
            </a:endParaRPr>
          </a:p>
          <a:p>
            <a:r>
              <a:rPr lang="en-US" dirty="0" err="1">
                <a:solidFill>
                  <a:srgbClr val="000000"/>
                </a:solidFill>
                <a:latin typeface="Candara" charset="0"/>
              </a:rPr>
              <a:t>snpMean</a:t>
            </a:r>
            <a:endParaRPr lang="en-US" dirty="0">
              <a:solidFill>
                <a:srgbClr val="060087"/>
              </a:solidFill>
              <a:latin typeface="Candara" charset="0"/>
            </a:endParaRPr>
          </a:p>
          <a:p>
            <a:r>
              <a:rPr lang="en-US" dirty="0" err="1">
                <a:solidFill>
                  <a:srgbClr val="000000"/>
                </a:solidFill>
                <a:latin typeface="Candara" charset="0"/>
              </a:rPr>
              <a:t>snps</a:t>
            </a:r>
            <a:r>
              <a:rPr lang="en-US" dirty="0">
                <a:solidFill>
                  <a:srgbClr val="060087"/>
                </a:solidFill>
                <a:latin typeface="Candara" charset="0"/>
              </a:rPr>
              <a:t>=t(</a:t>
            </a:r>
            <a:r>
              <a:rPr lang="en-US" dirty="0" err="1">
                <a:solidFill>
                  <a:srgbClr val="000000"/>
                </a:solidFill>
                <a:latin typeface="Candara" charset="0"/>
              </a:rPr>
              <a:t>snps</a:t>
            </a:r>
            <a:r>
              <a:rPr lang="en-US" dirty="0">
                <a:solidFill>
                  <a:srgbClr val="060087"/>
                </a:solidFill>
                <a:latin typeface="Candara" charset="0"/>
              </a:rPr>
              <a:t>)-</a:t>
            </a:r>
            <a:r>
              <a:rPr lang="en-US" dirty="0" err="1">
                <a:solidFill>
                  <a:srgbClr val="000000"/>
                </a:solidFill>
                <a:latin typeface="Candara" charset="0"/>
              </a:rPr>
              <a:t>snpMean</a:t>
            </a:r>
            <a:r>
              <a:rPr lang="en-US" dirty="0">
                <a:solidFill>
                  <a:srgbClr val="060087"/>
                </a:solidFill>
                <a:latin typeface="Candara" charset="0"/>
              </a:rPr>
              <a:t>    </a:t>
            </a:r>
            <a:r>
              <a:rPr lang="en-US" dirty="0">
                <a:solidFill>
                  <a:srgbClr val="3E3E3E"/>
                </a:solidFill>
                <a:latin typeface="Candara" charset="0"/>
              </a:rPr>
              <a:t>#</a:t>
            </a:r>
            <a:r>
              <a:rPr lang="en-US" dirty="0" err="1">
                <a:solidFill>
                  <a:srgbClr val="3E3E3E"/>
                </a:solidFill>
                <a:latin typeface="Candara" charset="0"/>
              </a:rPr>
              <a:t>columnwise</a:t>
            </a:r>
            <a:r>
              <a:rPr lang="en-US" dirty="0">
                <a:solidFill>
                  <a:srgbClr val="3E3E3E"/>
                </a:solidFill>
                <a:latin typeface="Candara" charset="0"/>
              </a:rPr>
              <a:t> operation</a:t>
            </a:r>
          </a:p>
          <a:p>
            <a:r>
              <a:rPr lang="en-US" dirty="0" err="1">
                <a:solidFill>
                  <a:srgbClr val="000000"/>
                </a:solidFill>
                <a:latin typeface="Candara" charset="0"/>
              </a:rPr>
              <a:t>snps</a:t>
            </a:r>
            <a:endParaRPr lang="en-US" dirty="0">
              <a:solidFill>
                <a:srgbClr val="060087"/>
              </a:solidFill>
              <a:latin typeface="Candara" charset="0"/>
            </a:endParaRPr>
          </a:p>
          <a:p>
            <a:r>
              <a:rPr lang="en-US" dirty="0">
                <a:solidFill>
                  <a:srgbClr val="000000"/>
                </a:solidFill>
                <a:latin typeface="Candara" charset="0"/>
              </a:rPr>
              <a:t>K</a:t>
            </a:r>
            <a:r>
              <a:rPr lang="en-US" dirty="0">
                <a:solidFill>
                  <a:srgbClr val="060087"/>
                </a:solidFill>
                <a:latin typeface="Candara" charset="0"/>
              </a:rPr>
              <a:t>=</a:t>
            </a:r>
            <a:r>
              <a:rPr lang="en-US" dirty="0" err="1">
                <a:solidFill>
                  <a:srgbClr val="060087"/>
                </a:solidFill>
                <a:latin typeface="Candara" charset="0"/>
              </a:rPr>
              <a:t>crossprod</a:t>
            </a:r>
            <a:r>
              <a:rPr lang="en-US" dirty="0">
                <a:solidFill>
                  <a:srgbClr val="060087"/>
                </a:solidFill>
                <a:latin typeface="Candara" charset="0"/>
              </a:rPr>
              <a:t>(</a:t>
            </a:r>
            <a:r>
              <a:rPr lang="en-US" dirty="0" err="1">
                <a:solidFill>
                  <a:srgbClr val="000000"/>
                </a:solidFill>
                <a:latin typeface="Candara" charset="0"/>
              </a:rPr>
              <a:t>snps</a:t>
            </a:r>
            <a:r>
              <a:rPr lang="en-US" dirty="0">
                <a:solidFill>
                  <a:srgbClr val="060087"/>
                </a:solidFill>
                <a:latin typeface="Candara" charset="0"/>
              </a:rPr>
              <a:t>, </a:t>
            </a:r>
            <a:r>
              <a:rPr lang="en-US" dirty="0" err="1">
                <a:solidFill>
                  <a:srgbClr val="000000"/>
                </a:solidFill>
                <a:latin typeface="Candara" charset="0"/>
              </a:rPr>
              <a:t>snps</a:t>
            </a:r>
            <a:r>
              <a:rPr lang="en-US" dirty="0">
                <a:solidFill>
                  <a:srgbClr val="060087"/>
                </a:solidFill>
                <a:latin typeface="Candara" charset="0"/>
              </a:rPr>
              <a:t>)</a:t>
            </a:r>
          </a:p>
          <a:p>
            <a:r>
              <a:rPr lang="en-US" dirty="0">
                <a:solidFill>
                  <a:srgbClr val="000000"/>
                </a:solidFill>
                <a:latin typeface="Candara" charset="0"/>
              </a:rPr>
              <a:t>K</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97" y="4718713"/>
            <a:ext cx="2209800" cy="9144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97" y="5744570"/>
            <a:ext cx="1524000" cy="609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944" y="4855001"/>
            <a:ext cx="1765300" cy="1231900"/>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091" y="5020670"/>
            <a:ext cx="1752600" cy="10287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2990" y="5044553"/>
            <a:ext cx="1573885" cy="8649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001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Population structure is not enough</a:t>
            </a:r>
          </a:p>
          <a:p>
            <a:r>
              <a:rPr lang="en-US" dirty="0" smtClean="0"/>
              <a:t>Dwarf8 story</a:t>
            </a:r>
          </a:p>
          <a:p>
            <a:r>
              <a:rPr lang="en-US" dirty="0" smtClean="0"/>
              <a:t>Kinship</a:t>
            </a:r>
          </a:p>
          <a:p>
            <a:r>
              <a:rPr lang="en-US" dirty="0" smtClean="0"/>
              <a:t>Additive Numerator Relationship</a:t>
            </a:r>
            <a:endParaRPr lang="en-US" dirty="0"/>
          </a:p>
          <a:p>
            <a:r>
              <a:rPr lang="en-US" dirty="0" smtClean="0"/>
              <a:t>Pedigree based</a:t>
            </a:r>
          </a:p>
          <a:p>
            <a:r>
              <a:rPr lang="en-US" dirty="0" smtClean="0"/>
              <a:t>Marker based</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10188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63550" y="1028700"/>
            <a:ext cx="8216900" cy="5829300"/>
          </a:xfrm>
          <a:prstGeom prst="rect">
            <a:avLst/>
          </a:prstGeom>
        </p:spPr>
      </p:pic>
      <p:sp>
        <p:nvSpPr>
          <p:cNvPr id="4" name="Title 3"/>
          <p:cNvSpPr>
            <a:spLocks noGrp="1"/>
          </p:cNvSpPr>
          <p:nvPr>
            <p:ph type="title"/>
          </p:nvPr>
        </p:nvSpPr>
        <p:spPr/>
        <p:txBody>
          <a:bodyPr/>
          <a:lstStyle/>
          <a:p>
            <a:r>
              <a:rPr lang="en-US" dirty="0" smtClean="0">
                <a:solidFill>
                  <a:schemeClr val="accent2"/>
                </a:solidFill>
              </a:rPr>
              <a:t>Scaling</a:t>
            </a:r>
            <a:endParaRPr lang="en-US" dirty="0">
              <a:solidFill>
                <a:schemeClr val="accent2"/>
              </a:solidFill>
            </a:endParaRPr>
          </a:p>
        </p:txBody>
      </p:sp>
    </p:spTree>
    <p:extLst>
      <p:ext uri="{BB962C8B-B14F-4D97-AF65-F5344CB8AC3E}">
        <p14:creationId xmlns:p14="http://schemas.microsoft.com/office/powerpoint/2010/main" val="44998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8985" y="116537"/>
            <a:ext cx="2743200" cy="1099501"/>
          </a:xfrm>
          <a:prstGeom prst="rect">
            <a:avLst/>
          </a:prstGeom>
        </p:spPr>
      </p:pic>
      <p:sp>
        <p:nvSpPr>
          <p:cNvPr id="4" name="Rectangle 3"/>
          <p:cNvSpPr/>
          <p:nvPr/>
        </p:nvSpPr>
        <p:spPr>
          <a:xfrm>
            <a:off x="333133" y="1216038"/>
            <a:ext cx="8196718" cy="5632311"/>
          </a:xfrm>
          <a:prstGeom prst="rect">
            <a:avLst/>
          </a:prstGeom>
        </p:spPr>
        <p:txBody>
          <a:bodyPr wrap="square">
            <a:spAutoFit/>
          </a:bodyPr>
          <a:lstStyle/>
          <a:p>
            <a:r>
              <a:rPr lang="en-US" dirty="0"/>
              <a:t>library(compiler) #required for </a:t>
            </a:r>
            <a:r>
              <a:rPr lang="en-US" dirty="0" err="1"/>
              <a:t>cmpfun</a:t>
            </a:r>
            <a:endParaRPr lang="en-US" dirty="0"/>
          </a:p>
          <a:p>
            <a:r>
              <a:rPr lang="en-US" dirty="0"/>
              <a:t>source("http://</a:t>
            </a:r>
            <a:r>
              <a:rPr lang="en-US" dirty="0" err="1"/>
              <a:t>www.zzlab.net</a:t>
            </a:r>
            <a:r>
              <a:rPr lang="en-US" dirty="0"/>
              <a:t>/GAPIT/</a:t>
            </a:r>
            <a:r>
              <a:rPr lang="en-US" dirty="0" err="1"/>
              <a:t>gapit_functions.txt</a:t>
            </a:r>
            <a:r>
              <a:rPr lang="en-US" dirty="0"/>
              <a:t>")</a:t>
            </a:r>
          </a:p>
          <a:p>
            <a:endParaRPr lang="en-US" dirty="0"/>
          </a:p>
          <a:p>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r>
              <a:rPr lang="en-US" dirty="0"/>
              <a:t>taxa=</a:t>
            </a:r>
            <a:r>
              <a:rPr lang="en-US" dirty="0" err="1"/>
              <a:t>myGD</a:t>
            </a:r>
            <a:r>
              <a:rPr lang="en-US" dirty="0"/>
              <a:t>[,1]</a:t>
            </a:r>
          </a:p>
          <a:p>
            <a:r>
              <a:rPr lang="ro-RO" dirty="0"/>
              <a:t>favorite=c("33-16",       "38-11",     "B73",      "B73HTRHM",       "CM37",     "CML333",  "MO17",  "YU796NS") </a:t>
            </a:r>
          </a:p>
          <a:p>
            <a:r>
              <a:rPr lang="ro-RO" dirty="0" smtClean="0"/>
              <a:t>index=</a:t>
            </a:r>
            <a:r>
              <a:rPr lang="ro-RO" dirty="0" err="1" smtClean="0"/>
              <a:t>taxa%in%favorite</a:t>
            </a:r>
            <a:endParaRPr lang="en-US" dirty="0" smtClean="0"/>
          </a:p>
          <a:p>
            <a:r>
              <a:rPr lang="en-US" dirty="0" err="1" smtClean="0"/>
              <a:t>snps</a:t>
            </a:r>
            <a:r>
              <a:rPr lang="en-US" dirty="0" smtClean="0"/>
              <a:t>=</a:t>
            </a:r>
            <a:r>
              <a:rPr lang="en-US" dirty="0" err="1" smtClean="0"/>
              <a:t>myGD</a:t>
            </a:r>
            <a:r>
              <a:rPr lang="en-US" dirty="0"/>
              <a:t>[,-1</a:t>
            </a:r>
            <a:r>
              <a:rPr lang="en-US" dirty="0" smtClean="0"/>
              <a:t>]</a:t>
            </a:r>
          </a:p>
          <a:p>
            <a:endParaRPr lang="en-US" dirty="0"/>
          </a:p>
          <a:p>
            <a:r>
              <a:rPr lang="en-US" dirty="0"/>
              <a:t>#K=</a:t>
            </a:r>
            <a:r>
              <a:rPr lang="en-US" dirty="0" err="1"/>
              <a:t>GAPIT.kinship.loiselle</a:t>
            </a:r>
            <a:r>
              <a:rPr lang="en-US" dirty="0"/>
              <a:t>(t(</a:t>
            </a:r>
            <a:r>
              <a:rPr lang="en-US" dirty="0" err="1"/>
              <a:t>myGD</a:t>
            </a:r>
            <a:r>
              <a:rPr lang="en-US" dirty="0"/>
              <a:t>[,-1]), method="additive", use="all")</a:t>
            </a:r>
          </a:p>
          <a:p>
            <a:r>
              <a:rPr lang="ro-RO" dirty="0"/>
              <a:t>K[</a:t>
            </a:r>
            <a:r>
              <a:rPr lang="ro-RO" dirty="0" err="1"/>
              <a:t>index,index</a:t>
            </a:r>
            <a:r>
              <a:rPr lang="ro-RO" dirty="0"/>
              <a:t>]</a:t>
            </a:r>
          </a:p>
          <a:p>
            <a:endParaRPr lang="en-US" dirty="0" smtClean="0"/>
          </a:p>
          <a:p>
            <a:r>
              <a:rPr lang="en-US" dirty="0" smtClean="0"/>
              <a:t>K1=</a:t>
            </a:r>
            <a:r>
              <a:rPr lang="en-US" dirty="0" err="1" smtClean="0"/>
              <a:t>GAPIT.kinship.VanRaden</a:t>
            </a:r>
            <a:r>
              <a:rPr lang="en-US" dirty="0" smtClean="0"/>
              <a:t>(</a:t>
            </a:r>
            <a:r>
              <a:rPr lang="en-US" dirty="0" err="1" smtClean="0"/>
              <a:t>snps</a:t>
            </a:r>
            <a:r>
              <a:rPr lang="en-US" dirty="0"/>
              <a:t>)</a:t>
            </a:r>
          </a:p>
          <a:p>
            <a:r>
              <a:rPr lang="ro-RO" dirty="0" smtClean="0"/>
              <a:t>K1[</a:t>
            </a:r>
            <a:r>
              <a:rPr lang="ro-RO" dirty="0" err="1" smtClean="0"/>
              <a:t>index,index</a:t>
            </a:r>
            <a:r>
              <a:rPr lang="ro-RO" dirty="0"/>
              <a:t>]</a:t>
            </a:r>
          </a:p>
          <a:p>
            <a:endParaRPr lang="en-US" dirty="0"/>
          </a:p>
          <a:p>
            <a:r>
              <a:rPr lang="en-US" dirty="0" smtClean="0"/>
              <a:t>K2=</a:t>
            </a:r>
            <a:r>
              <a:rPr lang="en-US" dirty="0" err="1" smtClean="0"/>
              <a:t>GAPIT.kinship.Zhang</a:t>
            </a:r>
            <a:r>
              <a:rPr lang="en-US" dirty="0" smtClean="0"/>
              <a:t>(</a:t>
            </a:r>
            <a:r>
              <a:rPr lang="en-US" dirty="0" err="1" smtClean="0"/>
              <a:t>snps</a:t>
            </a:r>
            <a:r>
              <a:rPr lang="en-US" dirty="0" smtClean="0"/>
              <a:t>)</a:t>
            </a:r>
            <a:endParaRPr lang="en-US" dirty="0"/>
          </a:p>
          <a:p>
            <a:r>
              <a:rPr lang="ro-RO" dirty="0" smtClean="0"/>
              <a:t>K2[</a:t>
            </a:r>
            <a:r>
              <a:rPr lang="ro-RO" dirty="0" err="1" smtClean="0"/>
              <a:t>index,index</a:t>
            </a:r>
            <a:r>
              <a:rPr lang="ro-RO" dirty="0" smtClean="0"/>
              <a:t>]</a:t>
            </a:r>
          </a:p>
          <a:p>
            <a:endParaRPr lang="en-US" dirty="0" smtClean="0"/>
          </a:p>
          <a:p>
            <a:endParaRPr lang="en-US" dirty="0"/>
          </a:p>
        </p:txBody>
      </p:sp>
    </p:spTree>
    <p:extLst>
      <p:ext uri="{BB962C8B-B14F-4D97-AF65-F5344CB8AC3E}">
        <p14:creationId xmlns:p14="http://schemas.microsoft.com/office/powerpoint/2010/main" val="181653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387684" y="4789608"/>
            <a:ext cx="2463421" cy="774461"/>
          </a:xfrm>
        </p:spPr>
        <p:txBody>
          <a:bodyPr>
            <a:normAutofit/>
          </a:bodyPr>
          <a:lstStyle/>
          <a:p>
            <a:r>
              <a:rPr lang="en-US" smtClean="0">
                <a:solidFill>
                  <a:srgbClr val="4584D3"/>
                </a:solidFill>
              </a:rPr>
              <a:t>Zhang</a:t>
            </a:r>
            <a:endParaRPr lang="en-US" dirty="0">
              <a:solidFill>
                <a:srgbClr val="4584D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88806695"/>
              </p:ext>
            </p:extLst>
          </p:nvPr>
        </p:nvGraphicFramePr>
        <p:xfrm>
          <a:off x="841067" y="3531245"/>
          <a:ext cx="7403769" cy="3130713"/>
        </p:xfrm>
        <a:graphic>
          <a:graphicData uri="http://schemas.openxmlformats.org/drawingml/2006/table">
            <a:tbl>
              <a:tblPr>
                <a:tableStyleId>{5C22544A-7EE6-4342-B048-85BDC9FD1C3A}</a:tableStyleId>
              </a:tblPr>
              <a:tblGrid>
                <a:gridCol w="822641"/>
                <a:gridCol w="822641"/>
                <a:gridCol w="822641"/>
                <a:gridCol w="822641"/>
                <a:gridCol w="822641"/>
                <a:gridCol w="822641"/>
                <a:gridCol w="822641"/>
                <a:gridCol w="822641"/>
                <a:gridCol w="822641"/>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1.5307</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dirty="0">
                          <a:effectLst/>
                        </a:rPr>
                        <a:t>38-11</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1.5968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2.0000</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1.9095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0.1209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1.7205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1.6686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dirty="0">
                          <a:effectLst/>
                        </a:rPr>
                        <a:t>0.1209</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1.6345</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1.5896</a:t>
                      </a:r>
                      <a:endParaRPr lang="nb-NO" sz="1200" b="0" i="0" u="none" strike="noStrike" dirty="0">
                        <a:solidFill>
                          <a:srgbClr val="000000"/>
                        </a:solidFill>
                        <a:effectLst/>
                        <a:latin typeface="Calibri" charset="0"/>
                      </a:endParaRPr>
                    </a:p>
                  </a:txBody>
                  <a:tcPr marL="12665" marR="12665" marT="12665" marB="0" anchor="b"/>
                </a:tc>
              </a:tr>
            </a:tbl>
          </a:graphicData>
        </a:graphic>
      </p:graphicFrame>
      <p:cxnSp>
        <p:nvCxnSpPr>
          <p:cNvPr id="14" name="直线连接符 13"/>
          <p:cNvCxnSpPr/>
          <p:nvPr/>
        </p:nvCxnSpPr>
        <p:spPr>
          <a:xfrm>
            <a:off x="1760561" y="4053385"/>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760218238"/>
              </p:ext>
            </p:extLst>
          </p:nvPr>
        </p:nvGraphicFramePr>
        <p:xfrm>
          <a:off x="841067" y="240281"/>
          <a:ext cx="7408863" cy="3130713"/>
        </p:xfrm>
        <a:graphic>
          <a:graphicData uri="http://schemas.openxmlformats.org/drawingml/2006/table">
            <a:tbl>
              <a:tblPr>
                <a:tableStyleId>{5C22544A-7EE6-4342-B048-85BDC9FD1C3A}</a:tableStyleId>
              </a:tblPr>
              <a:tblGrid>
                <a:gridCol w="823207"/>
                <a:gridCol w="823207"/>
                <a:gridCol w="823207"/>
                <a:gridCol w="823207"/>
                <a:gridCol w="823207"/>
                <a:gridCol w="823207"/>
                <a:gridCol w="823207"/>
                <a:gridCol w="823207"/>
                <a:gridCol w="823207"/>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1.7676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1.8592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2.4179</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-0.2033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2.2925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2.0306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0.0538</a:t>
                      </a:r>
                      <a:endParaRPr lang="pt-BR"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1.9587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-0.2033</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1.9114</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0.0538</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1.8492</a:t>
                      </a:r>
                      <a:endParaRPr lang="nb-NO" sz="1200" b="0" i="0" u="none" strike="noStrike" dirty="0">
                        <a:solidFill>
                          <a:srgbClr val="000000"/>
                        </a:solidFill>
                        <a:effectLst/>
                        <a:latin typeface="Calibri" charset="0"/>
                      </a:endParaRPr>
                    </a:p>
                  </a:txBody>
                  <a:tcPr marL="12665" marR="12665" marT="12665" marB="0" anchor="b"/>
                </a:tc>
              </a:tr>
            </a:tbl>
          </a:graphicData>
        </a:graphic>
      </p:graphicFrame>
      <p:cxnSp>
        <p:nvCxnSpPr>
          <p:cNvPr id="11" name="直线连接符 13"/>
          <p:cNvCxnSpPr/>
          <p:nvPr/>
        </p:nvCxnSpPr>
        <p:spPr>
          <a:xfrm>
            <a:off x="1822808" y="752075"/>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rot="16200000">
            <a:off x="7400356" y="1596555"/>
            <a:ext cx="2463421" cy="77446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1909365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1765"/>
            <a:ext cx="9144000" cy="4146235"/>
          </a:xfrm>
          <a:prstGeom prst="rect">
            <a:avLst/>
          </a:prstGeom>
        </p:spPr>
      </p:pic>
      <p:sp>
        <p:nvSpPr>
          <p:cNvPr id="7" name="Title 1"/>
          <p:cNvSpPr txBox="1">
            <a:spLocks/>
          </p:cNvSpPr>
          <p:nvPr/>
        </p:nvSpPr>
        <p:spPr>
          <a:xfrm>
            <a:off x="1456441" y="4784882"/>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4584D3"/>
                </a:solidFill>
              </a:rPr>
              <a:t>Zhang</a:t>
            </a:r>
            <a:endParaRPr lang="en-US" dirty="0">
              <a:solidFill>
                <a:srgbClr val="4584D3"/>
              </a:solidFill>
            </a:endParaRPr>
          </a:p>
        </p:txBody>
      </p:sp>
      <p:sp>
        <p:nvSpPr>
          <p:cNvPr id="15" name="Rectangle 14"/>
          <p:cNvSpPr/>
          <p:nvPr/>
        </p:nvSpPr>
        <p:spPr>
          <a:xfrm>
            <a:off x="232856" y="1234437"/>
            <a:ext cx="8678288" cy="1477328"/>
          </a:xfrm>
          <a:prstGeom prst="rect">
            <a:avLst/>
          </a:prstGeom>
        </p:spPr>
        <p:txBody>
          <a:bodyPr wrap="square">
            <a:spAutoFit/>
          </a:bodyPr>
          <a:lstStyle/>
          <a:p>
            <a:r>
              <a:rPr lang="en-US" dirty="0">
                <a:solidFill>
                  <a:srgbClr val="060087"/>
                </a:solidFill>
                <a:latin typeface="Candara" charset="0"/>
              </a:rPr>
              <a:t>heatmap.2(</a:t>
            </a:r>
            <a:r>
              <a:rPr lang="en-US" dirty="0">
                <a:solidFill>
                  <a:srgbClr val="000000"/>
                </a:solidFill>
                <a:latin typeface="Candara" charset="0"/>
              </a:rPr>
              <a:t>K1</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a:p>
            <a:r>
              <a:rPr lang="en-US" dirty="0">
                <a:solidFill>
                  <a:srgbClr val="060087"/>
                </a:solidFill>
                <a:latin typeface="Candara" charset="0"/>
              </a:rPr>
              <a:t>quartz()</a:t>
            </a:r>
            <a:endParaRPr lang="en-US" dirty="0">
              <a:solidFill>
                <a:srgbClr val="000000"/>
              </a:solidFill>
              <a:latin typeface="Candara" charset="0"/>
            </a:endParaRPr>
          </a:p>
          <a:p>
            <a:r>
              <a:rPr lang="en-US" dirty="0">
                <a:solidFill>
                  <a:srgbClr val="060087"/>
                </a:solidFill>
                <a:latin typeface="Candara" charset="0"/>
              </a:rPr>
              <a:t>heatmap.2(</a:t>
            </a:r>
            <a:r>
              <a:rPr lang="en-US" dirty="0">
                <a:solidFill>
                  <a:srgbClr val="000000"/>
                </a:solidFill>
                <a:latin typeface="Candara" charset="0"/>
              </a:rPr>
              <a:t>K2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p:txBody>
      </p:sp>
      <p:sp>
        <p:nvSpPr>
          <p:cNvPr id="16" name="Title 15"/>
          <p:cNvSpPr>
            <a:spLocks noGrp="1"/>
          </p:cNvSpPr>
          <p:nvPr>
            <p:ph type="title"/>
          </p:nvPr>
        </p:nvSpPr>
        <p:spPr>
          <a:xfrm>
            <a:off x="685800" y="50452"/>
            <a:ext cx="7772400" cy="863948"/>
          </a:xfrm>
        </p:spPr>
        <p:txBody>
          <a:bodyPr/>
          <a:lstStyle/>
          <a:p>
            <a:r>
              <a:rPr lang="en-US" dirty="0" smtClean="0">
                <a:solidFill>
                  <a:schemeClr val="accent2"/>
                </a:solidFill>
              </a:rPr>
              <a:t>Comparison</a:t>
            </a:r>
            <a:endParaRPr lang="en-US" dirty="0">
              <a:solidFill>
                <a:schemeClr val="accent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640239" y="2414866"/>
            <a:ext cx="4503761" cy="4443133"/>
          </a:xfrm>
          <a:prstGeom prst="rect">
            <a:avLst/>
          </a:prstGeom>
        </p:spPr>
      </p:pic>
      <p:sp>
        <p:nvSpPr>
          <p:cNvPr id="8" name="Title 1"/>
          <p:cNvSpPr txBox="1">
            <a:spLocks/>
          </p:cNvSpPr>
          <p:nvPr/>
        </p:nvSpPr>
        <p:spPr>
          <a:xfrm>
            <a:off x="4671580" y="4784882"/>
            <a:ext cx="3221739"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mtClean="0">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5585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5457"/>
            <a:ext cx="9144000" cy="3542543"/>
          </a:xfrm>
          <a:prstGeom prst="rect">
            <a:avLst/>
          </a:prstGeom>
        </p:spPr>
      </p:pic>
      <p:sp>
        <p:nvSpPr>
          <p:cNvPr id="15" name="Rectangle 14"/>
          <p:cNvSpPr/>
          <p:nvPr/>
        </p:nvSpPr>
        <p:spPr>
          <a:xfrm>
            <a:off x="327546" y="0"/>
            <a:ext cx="8488907" cy="3139321"/>
          </a:xfrm>
          <a:prstGeom prst="rect">
            <a:avLst/>
          </a:prstGeom>
        </p:spPr>
        <p:txBody>
          <a:bodyPr wrap="square">
            <a:spAutoFit/>
          </a:bodyPr>
          <a:lstStyle/>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err="1">
                <a:solidFill>
                  <a:srgbClr val="000000"/>
                </a:solidFill>
                <a:latin typeface="Candara" charset="0"/>
              </a:rPr>
              <a:t>myGD</a:t>
            </a:r>
            <a:r>
              <a:rPr lang="en-US" dirty="0">
                <a:solidFill>
                  <a:srgbClr val="060087"/>
                </a:solidFill>
                <a:latin typeface="Candara" charset="0"/>
              </a:rPr>
              <a:t>)</a:t>
            </a:r>
          </a:p>
          <a:p>
            <a:r>
              <a:rPr lang="fr-FR" dirty="0" err="1">
                <a:solidFill>
                  <a:srgbClr val="000000"/>
                </a:solidFill>
                <a:latin typeface="Candara" charset="0"/>
              </a:rPr>
              <a:t>ind.a</a:t>
            </a:r>
            <a:r>
              <a:rPr lang="fr-FR" dirty="0">
                <a:solidFill>
                  <a:srgbClr val="060087"/>
                </a:solidFill>
                <a:latin typeface="Candara" charset="0"/>
              </a:rPr>
              <a:t>=</a:t>
            </a:r>
            <a:r>
              <a:rPr lang="fr-FR" dirty="0" err="1">
                <a:solidFill>
                  <a:srgbClr val="060087"/>
                </a:solidFill>
                <a:latin typeface="Candara" charset="0"/>
              </a:rPr>
              <a:t>seq</a:t>
            </a:r>
            <a:r>
              <a:rPr lang="fr-FR" dirty="0">
                <a:solidFill>
                  <a:srgbClr val="060087"/>
                </a:solidFill>
                <a:latin typeface="Candara" charset="0"/>
              </a:rPr>
              <a:t>(</a:t>
            </a:r>
            <a:r>
              <a:rPr lang="fr-FR" dirty="0">
                <a:solidFill>
                  <a:srgbClr val="0B4213"/>
                </a:solidFill>
                <a:latin typeface="Candara" charset="0"/>
              </a:rPr>
              <a:t>1</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p>
          <a:p>
            <a:r>
              <a:rPr lang="fi-FI" dirty="0">
                <a:solidFill>
                  <a:srgbClr val="000000"/>
                </a:solidFill>
                <a:latin typeface="Candara" charset="0"/>
              </a:rPr>
              <a:t>i</a:t>
            </a:r>
            <a:r>
              <a:rPr lang="fi-FI" dirty="0">
                <a:solidFill>
                  <a:srgbClr val="060087"/>
                </a:solidFill>
                <a:latin typeface="Candara" charset="0"/>
              </a:rPr>
              <a:t> =</a:t>
            </a:r>
            <a:r>
              <a:rPr lang="fi-FI" dirty="0">
                <a:solidFill>
                  <a:srgbClr val="0B4213"/>
                </a:solidFill>
                <a:latin typeface="Candara" charset="0"/>
              </a:rPr>
              <a:t>1</a:t>
            </a:r>
            <a:r>
              <a:rPr lang="fi-FI" dirty="0">
                <a:solidFill>
                  <a:srgbClr val="060087"/>
                </a:solidFill>
                <a:latin typeface="Candara" charset="0"/>
              </a:rPr>
              <a:t>:</a:t>
            </a:r>
            <a:r>
              <a:rPr lang="fi-FI" dirty="0">
                <a:solidFill>
                  <a:srgbClr val="000000"/>
                </a:solidFill>
                <a:latin typeface="Candara" charset="0"/>
              </a:rPr>
              <a:t>n</a:t>
            </a:r>
            <a:endParaRPr lang="fi-FI" dirty="0">
              <a:solidFill>
                <a:srgbClr val="060087"/>
              </a:solidFill>
              <a:latin typeface="Candara" charset="0"/>
            </a:endParaRPr>
          </a:p>
          <a:p>
            <a:r>
              <a:rPr lang="is-IS" dirty="0">
                <a:solidFill>
                  <a:srgbClr val="000000"/>
                </a:solidFill>
                <a:latin typeface="Candara" charset="0"/>
              </a:rPr>
              <a:t>j</a:t>
            </a:r>
            <a:r>
              <a:rPr lang="is-IS" dirty="0">
                <a:solidFill>
                  <a:srgbClr val="060087"/>
                </a:solidFill>
                <a:latin typeface="Candara" charset="0"/>
              </a:rPr>
              <a:t>=(</a:t>
            </a:r>
            <a:r>
              <a:rPr lang="is-IS" dirty="0">
                <a:solidFill>
                  <a:srgbClr val="000000"/>
                </a:solidFill>
                <a:latin typeface="Candara" charset="0"/>
              </a:rPr>
              <a:t>i</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00000"/>
                </a:solidFill>
                <a:latin typeface="Candara" charset="0"/>
              </a:rPr>
              <a:t>n</a:t>
            </a:r>
            <a:endParaRPr lang="is-IS" dirty="0">
              <a:solidFill>
                <a:srgbClr val="060087"/>
              </a:solidFill>
              <a:latin typeface="Candara" charset="0"/>
            </a:endParaRPr>
          </a:p>
          <a:p>
            <a:r>
              <a:rPr lang="en-US" dirty="0" err="1">
                <a:solidFill>
                  <a:srgbClr val="000000"/>
                </a:solidFill>
                <a:latin typeface="Candara" charset="0"/>
              </a:rPr>
              <a:t>ind.d</a:t>
            </a:r>
            <a:r>
              <a:rPr lang="en-US" dirty="0">
                <a:solidFill>
                  <a:srgbClr val="060087"/>
                </a:solidFill>
                <a:latin typeface="Candara" charset="0"/>
              </a:rPr>
              <a:t>=</a:t>
            </a:r>
            <a:r>
              <a:rPr lang="en-US" dirty="0" err="1">
                <a:solidFill>
                  <a:srgbClr val="000000"/>
                </a:solidFill>
                <a:latin typeface="Candara" charset="0"/>
              </a:rPr>
              <a:t>i</a:t>
            </a:r>
            <a:r>
              <a:rPr lang="en-US" dirty="0" err="1">
                <a:solidFill>
                  <a:srgbClr val="060087"/>
                </a:solidFill>
                <a:latin typeface="Candara" charset="0"/>
              </a:rPr>
              <a:t>+</a:t>
            </a:r>
            <a:r>
              <a:rPr lang="en-US" dirty="0" err="1">
                <a:solidFill>
                  <a:srgbClr val="000000"/>
                </a:solidFill>
                <a:latin typeface="Candara" charset="0"/>
              </a:rPr>
              <a:t>j</a:t>
            </a:r>
            <a:endParaRPr lang="en-US" dirty="0">
              <a:solidFill>
                <a:srgbClr val="060087"/>
              </a:solidFill>
              <a:latin typeface="Candara" charset="0"/>
            </a:endParaRPr>
          </a:p>
          <a:p>
            <a:r>
              <a:rPr lang="en-US" dirty="0">
                <a:solidFill>
                  <a:srgbClr val="060087"/>
                </a:solidFill>
                <a:latin typeface="Candara" charset="0"/>
              </a:rPr>
              <a:t>par(</a:t>
            </a:r>
            <a:r>
              <a:rPr lang="en-US" dirty="0" err="1">
                <a:solidFill>
                  <a:srgbClr val="000000"/>
                </a:solidFill>
                <a:latin typeface="Candara" charset="0"/>
              </a:rPr>
              <a:t>mfrow</a:t>
            </a:r>
            <a:r>
              <a:rPr lang="en-US" dirty="0">
                <a:solidFill>
                  <a:srgbClr val="060087"/>
                </a:solidFill>
                <a:latin typeface="Candara" charset="0"/>
              </a:rPr>
              <a:t>=c(</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3</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lines(</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r>
              <a:rPr lang="en-US" dirty="0">
                <a:solidFill>
                  <a:srgbClr val="000000"/>
                </a:solidFill>
                <a:latin typeface="Candara" charset="0"/>
              </a:rPr>
              <a:t>col</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red"</a:t>
            </a:r>
            <a:r>
              <a:rPr lang="en-US" dirty="0" err="1">
                <a:solidFill>
                  <a:srgbClr val="060087"/>
                </a:solidFill>
                <a:latin typeface="Candara" charset="0"/>
              </a:rPr>
              <a:t>,</a:t>
            </a:r>
            <a:r>
              <a:rPr lang="en-US" dirty="0" err="1">
                <a:solidFill>
                  <a:srgbClr val="000000"/>
                </a:solidFill>
                <a:latin typeface="Candara" charset="0"/>
              </a:rPr>
              <a:t>type</a:t>
            </a:r>
            <a:r>
              <a:rPr lang="en-US" dirty="0">
                <a:solidFill>
                  <a:srgbClr val="060087"/>
                </a:solidFill>
                <a:latin typeface="Candara" charset="0"/>
              </a:rPr>
              <a:t>=</a:t>
            </a:r>
            <a:r>
              <a:rPr lang="en-US" dirty="0">
                <a:solidFill>
                  <a:srgbClr val="9E0003"/>
                </a:solidFill>
                <a:latin typeface="Candara" charset="0"/>
              </a:rPr>
              <a:t>"p</a:t>
            </a:r>
            <a:r>
              <a:rPr lang="en-US" dirty="0" smtClean="0">
                <a:solidFill>
                  <a:srgbClr val="9E0003"/>
                </a:solidFill>
                <a:latin typeface="Candara" charset="0"/>
              </a:rPr>
              <a:t>"</a:t>
            </a:r>
            <a:r>
              <a:rPr lang="en-US" dirty="0" smtClean="0">
                <a:solidFill>
                  <a:srgbClr val="060087"/>
                </a:solidFill>
                <a:latin typeface="Candara" charset="0"/>
              </a:rPr>
              <a:t>)</a:t>
            </a:r>
            <a:endParaRPr lang="en-US" dirty="0">
              <a:solidFill>
                <a:srgbClr val="060087"/>
              </a:solidFill>
              <a:latin typeface="Candara" charset="0"/>
            </a:endParaRP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"Diagonals"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"Off </a:t>
            </a:r>
            <a:r>
              <a:rPr lang="en-US" dirty="0" err="1">
                <a:solidFill>
                  <a:srgbClr val="9E0003"/>
                </a:solidFill>
                <a:latin typeface="Candara" charset="0"/>
              </a:rPr>
              <a:t>diag</a:t>
            </a:r>
            <a:r>
              <a:rPr lang="en-US" dirty="0">
                <a:solidFill>
                  <a:srgbClr val="9E0003"/>
                </a:solidFill>
                <a:latin typeface="Candara" charset="0"/>
              </a:rPr>
              <a:t>"</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endParaRPr lang="en-US" dirty="0"/>
          </a:p>
        </p:txBody>
      </p:sp>
      <p:sp>
        <p:nvSpPr>
          <p:cNvPr id="16" name="Title 15"/>
          <p:cNvSpPr>
            <a:spLocks noGrp="1"/>
          </p:cNvSpPr>
          <p:nvPr>
            <p:ph type="title"/>
          </p:nvPr>
        </p:nvSpPr>
        <p:spPr>
          <a:xfrm>
            <a:off x="685799" y="418942"/>
            <a:ext cx="7772400" cy="863948"/>
          </a:xfrm>
        </p:spPr>
        <p:txBody>
          <a:bodyPr/>
          <a:lstStyle/>
          <a:p>
            <a:r>
              <a:rPr lang="en-US" dirty="0" smtClean="0">
                <a:solidFill>
                  <a:schemeClr val="accent2"/>
                </a:solidFill>
              </a:rPr>
              <a:t>Common and differences</a:t>
            </a:r>
            <a:endParaRPr lang="en-US" dirty="0">
              <a:solidFill>
                <a:schemeClr val="accent2"/>
              </a:solidFill>
            </a:endParaRPr>
          </a:p>
        </p:txBody>
      </p:sp>
    </p:spTree>
    <p:extLst>
      <p:ext uri="{BB962C8B-B14F-4D97-AF65-F5344CB8AC3E}">
        <p14:creationId xmlns:p14="http://schemas.microsoft.com/office/powerpoint/2010/main" val="1580071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Population structure is not enough</a:t>
            </a:r>
          </a:p>
          <a:p>
            <a:r>
              <a:rPr lang="en-US" dirty="0" smtClean="0"/>
              <a:t>Dwarf8 story</a:t>
            </a:r>
          </a:p>
          <a:p>
            <a:r>
              <a:rPr lang="en-US" dirty="0" smtClean="0"/>
              <a:t>Kinship</a:t>
            </a:r>
          </a:p>
          <a:p>
            <a:r>
              <a:rPr lang="en-US" dirty="0" smtClean="0"/>
              <a:t>Additive Numerator Relationship</a:t>
            </a:r>
            <a:endParaRPr lang="en-US" dirty="0"/>
          </a:p>
          <a:p>
            <a:r>
              <a:rPr lang="en-US" dirty="0" smtClean="0"/>
              <a:t>Pedigree based</a:t>
            </a:r>
          </a:p>
          <a:p>
            <a:r>
              <a:rPr lang="en-US" dirty="0" smtClean="0"/>
              <a:t>Marker based</a:t>
            </a:r>
          </a:p>
          <a:p>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184067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52728"/>
          </a:xfrm>
        </p:spPr>
        <p:txBody>
          <a:bodyPr/>
          <a:lstStyle/>
          <a:p>
            <a:r>
              <a:rPr lang="en-US" smtClean="0">
                <a:solidFill>
                  <a:schemeClr val="accent2"/>
                </a:solidFill>
              </a:rPr>
              <a:t>MAGIC population </a:t>
            </a:r>
            <a:r>
              <a:rPr lang="en-US" dirty="0" smtClean="0">
                <a:solidFill>
                  <a:schemeClr val="accent2"/>
                </a:solidFill>
              </a:rPr>
              <a:t>in mice</a:t>
            </a:r>
            <a:endParaRPr lang="en-US" dirty="0">
              <a:solidFill>
                <a:schemeClr val="accent2"/>
              </a:solidFill>
            </a:endParaRPr>
          </a:p>
        </p:txBody>
      </p:sp>
      <p:pic>
        <p:nvPicPr>
          <p:cNvPr id="4" name="Picture 3"/>
          <p:cNvPicPr>
            <a:picLocks noChangeAspect="1"/>
          </p:cNvPicPr>
          <p:nvPr/>
        </p:nvPicPr>
        <p:blipFill>
          <a:blip r:embed="rId3"/>
          <a:stretch>
            <a:fillRect/>
          </a:stretch>
        </p:blipFill>
        <p:spPr>
          <a:xfrm>
            <a:off x="1689100" y="444500"/>
            <a:ext cx="6400800" cy="6400800"/>
          </a:xfrm>
          <a:prstGeom prst="rect">
            <a:avLst/>
          </a:prstGeom>
        </p:spPr>
      </p:pic>
      <p:pic>
        <p:nvPicPr>
          <p:cNvPr id="5" name="Picture 4"/>
          <p:cNvPicPr>
            <a:picLocks noChangeAspect="1"/>
          </p:cNvPicPr>
          <p:nvPr/>
        </p:nvPicPr>
        <p:blipFill>
          <a:blip r:embed="rId4"/>
          <a:stretch>
            <a:fillRect/>
          </a:stretch>
        </p:blipFill>
        <p:spPr>
          <a:xfrm>
            <a:off x="1689100" y="338328"/>
            <a:ext cx="6400800" cy="6400800"/>
          </a:xfrm>
          <a:prstGeom prst="rect">
            <a:avLst/>
          </a:prstGeom>
        </p:spPr>
      </p:pic>
      <p:pic>
        <p:nvPicPr>
          <p:cNvPr id="6" name="Picture 5"/>
          <p:cNvPicPr>
            <a:picLocks noChangeAspect="1"/>
          </p:cNvPicPr>
          <p:nvPr/>
        </p:nvPicPr>
        <p:blipFill>
          <a:blip r:embed="rId5"/>
          <a:stretch>
            <a:fillRect/>
          </a:stretch>
        </p:blipFill>
        <p:spPr>
          <a:xfrm>
            <a:off x="1371600" y="228600"/>
            <a:ext cx="6400800" cy="6400800"/>
          </a:xfrm>
          <a:prstGeom prst="rect">
            <a:avLst/>
          </a:prstGeom>
        </p:spPr>
      </p:pic>
      <p:pic>
        <p:nvPicPr>
          <p:cNvPr id="7" name="Picture 6"/>
          <p:cNvPicPr>
            <a:picLocks noChangeAspect="1"/>
          </p:cNvPicPr>
          <p:nvPr/>
        </p:nvPicPr>
        <p:blipFill>
          <a:blip r:embed="rId6"/>
          <a:stretch>
            <a:fillRect/>
          </a:stretch>
        </p:blipFill>
        <p:spPr>
          <a:xfrm>
            <a:off x="1524000" y="381000"/>
            <a:ext cx="6400800" cy="6400800"/>
          </a:xfrm>
          <a:prstGeom prst="rect">
            <a:avLst/>
          </a:prstGeom>
        </p:spPr>
      </p:pic>
    </p:spTree>
    <p:extLst>
      <p:ext uri="{BB962C8B-B14F-4D97-AF65-F5344CB8AC3E}">
        <p14:creationId xmlns:p14="http://schemas.microsoft.com/office/powerpoint/2010/main" val="16327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Dwarf8 story</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511"/>
          <a:stretch/>
        </p:blipFill>
        <p:spPr>
          <a:xfrm>
            <a:off x="0" y="2982468"/>
            <a:ext cx="9144000" cy="3875532"/>
          </a:xfrm>
          <a:prstGeom prst="rect">
            <a:avLst/>
          </a:prstGeom>
        </p:spPr>
      </p:pic>
    </p:spTree>
    <p:extLst>
      <p:ext uri="{BB962C8B-B14F-4D97-AF65-F5344CB8AC3E}">
        <p14:creationId xmlns:p14="http://schemas.microsoft.com/office/powerpoint/2010/main" val="74320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02419"/>
          </a:xfrm>
          <a:prstGeom prst="rect">
            <a:avLst/>
          </a:prstGeom>
        </p:spPr>
      </p:pic>
      <p:sp>
        <p:nvSpPr>
          <p:cNvPr id="6" name="Rectangle 5"/>
          <p:cNvSpPr/>
          <p:nvPr/>
        </p:nvSpPr>
        <p:spPr>
          <a:xfrm>
            <a:off x="120650" y="3164681"/>
            <a:ext cx="8902700" cy="3693319"/>
          </a:xfrm>
          <a:prstGeom prst="rect">
            <a:avLst/>
          </a:prstGeom>
        </p:spPr>
        <p:txBody>
          <a:bodyPr wrap="square">
            <a:spAutoFit/>
          </a:bodyPr>
          <a:lstStyle/>
          <a:p>
            <a:r>
              <a:rPr lang="en-US" sz="2400" b="1" dirty="0">
                <a:solidFill>
                  <a:srgbClr val="262626"/>
                </a:solidFill>
                <a:latin typeface="ArialMT" charset="0"/>
              </a:rPr>
              <a:t>Abstract</a:t>
            </a:r>
          </a:p>
          <a:p>
            <a:r>
              <a:rPr lang="en-US" sz="1400" dirty="0">
                <a:solidFill>
                  <a:srgbClr val="262626"/>
                </a:solidFill>
                <a:latin typeface="ArialMT" charset="0"/>
              </a:rPr>
              <a:t>The strengths of association mapping lie in its resolution and allelic richness, but spurious associations arising from historical relationships and selection patterns need to be accounted for in statistical analyses. Here we reanalyze one of the first generation structured association mapping studies of the </a:t>
            </a:r>
            <a:r>
              <a:rPr lang="en-US" sz="1400" i="1" dirty="0">
                <a:solidFill>
                  <a:srgbClr val="262626"/>
                </a:solidFill>
                <a:latin typeface="ArialMT" charset="0"/>
              </a:rPr>
              <a:t>Dwarf8</a:t>
            </a:r>
            <a:r>
              <a:rPr lang="en-US" sz="1400" dirty="0">
                <a:solidFill>
                  <a:srgbClr val="262626"/>
                </a:solidFill>
                <a:latin typeface="ArialMT" charset="0"/>
              </a:rPr>
              <a:t> (</a:t>
            </a:r>
            <a:r>
              <a:rPr lang="en-US" sz="1400" i="1" dirty="0">
                <a:solidFill>
                  <a:srgbClr val="262626"/>
                </a:solidFill>
                <a:latin typeface="ArialMT" charset="0"/>
              </a:rPr>
              <a:t>d8</a:t>
            </a:r>
            <a:r>
              <a:rPr lang="en-US" sz="1400" dirty="0">
                <a:solidFill>
                  <a:srgbClr val="262626"/>
                </a:solidFill>
                <a:latin typeface="ArialMT" charset="0"/>
              </a:rPr>
              <a:t>) locus with flowering time in maize using the full range of new mapping populations, statistical approaches, and haplotype maps. Because this trait was highly correlated with population structure, we found that basic structured association methods overestimate phenotypic effects in the region, while mixed model approaches perform substantially better. Combined with analysis of the maize nested association mapping population (a multi-family crossing design), it is concluded that most, if not all, of the QTL effects at the general location of the </a:t>
            </a:r>
            <a:r>
              <a:rPr lang="en-US" sz="1400" i="1" dirty="0">
                <a:solidFill>
                  <a:srgbClr val="262626"/>
                </a:solidFill>
                <a:latin typeface="ArialMT" charset="0"/>
              </a:rPr>
              <a:t>d8</a:t>
            </a:r>
            <a:r>
              <a:rPr lang="en-US" sz="1400" dirty="0">
                <a:solidFill>
                  <a:srgbClr val="262626"/>
                </a:solidFill>
                <a:latin typeface="ArialMT" charset="0"/>
              </a:rPr>
              <a:t> locus are from rare extended haplotypes that include other linked QTLs and that </a:t>
            </a:r>
            <a:r>
              <a:rPr lang="en-US" sz="1400" i="1" dirty="0">
                <a:solidFill>
                  <a:srgbClr val="262626"/>
                </a:solidFill>
                <a:latin typeface="ArialMT" charset="0"/>
              </a:rPr>
              <a:t>d8</a:t>
            </a:r>
            <a:r>
              <a:rPr lang="en-US" sz="1400" dirty="0">
                <a:solidFill>
                  <a:srgbClr val="262626"/>
                </a:solidFill>
                <a:latin typeface="ArialMT" charset="0"/>
              </a:rPr>
              <a:t> is unlikely to be involved in controlling flowering time in maize. Previous independent studies have shown evidence for selection at the </a:t>
            </a:r>
            <a:r>
              <a:rPr lang="en-US" sz="1400" i="1" dirty="0">
                <a:solidFill>
                  <a:srgbClr val="262626"/>
                </a:solidFill>
                <a:latin typeface="ArialMT" charset="0"/>
              </a:rPr>
              <a:t>d8</a:t>
            </a:r>
            <a:r>
              <a:rPr lang="en-US" sz="1400" dirty="0">
                <a:solidFill>
                  <a:srgbClr val="262626"/>
                </a:solidFill>
                <a:latin typeface="ArialMT" charset="0"/>
              </a:rPr>
              <a:t> locus. Based on the evidence of population bottleneck, selection patterns, and haplotype structure observed in the region, we suggest that multiple traits may be strongly correlated with population structure and that selection on these traits has influenced segregation patterns in the region. Overall, this study provides insight into how modern association and linkage mapping, combined with haplotype analysis, can produce results that are more robust.</a:t>
            </a:r>
            <a:endParaRPr lang="en-US" sz="1400" dirty="0"/>
          </a:p>
        </p:txBody>
      </p:sp>
    </p:spTree>
    <p:extLst>
      <p:ext uri="{BB962C8B-B14F-4D97-AF65-F5344CB8AC3E}">
        <p14:creationId xmlns:p14="http://schemas.microsoft.com/office/powerpoint/2010/main" val="91988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9116291" cy="6858000"/>
          </a:xfrm>
          <a:prstGeom prst="rect">
            <a:avLst/>
          </a:prstGeom>
        </p:spPr>
      </p:pic>
      <p:sp>
        <p:nvSpPr>
          <p:cNvPr id="3" name="Title 2"/>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solidFill>
                  <a:schemeClr val="accent2"/>
                </a:solidFill>
              </a:rPr>
              <a:t>Kinship</a:t>
            </a:r>
            <a:endParaRPr lang="en-US" b="1" dirty="0">
              <a:solidFill>
                <a:schemeClr val="accent2"/>
              </a:solidFill>
            </a:endParaRPr>
          </a:p>
        </p:txBody>
      </p:sp>
    </p:spTree>
    <p:extLst>
      <p:ext uri="{BB962C8B-B14F-4D97-AF65-F5344CB8AC3E}">
        <p14:creationId xmlns:p14="http://schemas.microsoft.com/office/powerpoint/2010/main" val="8768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Blood relationship</a:t>
            </a:r>
            <a:r>
              <a:rPr lang="en-US" dirty="0"/>
              <a:t>	</a:t>
            </a:r>
            <a:endParaRPr lang="en-US" dirty="0" smtClean="0"/>
          </a:p>
          <a:p>
            <a:r>
              <a:rPr lang="en-US" dirty="0"/>
              <a:t>F</a:t>
            </a:r>
            <a:r>
              <a:rPr lang="en-US" dirty="0" smtClean="0"/>
              <a:t>amily </a:t>
            </a:r>
            <a:r>
              <a:rPr lang="en-US" dirty="0"/>
              <a:t>ties, </a:t>
            </a:r>
            <a:endParaRPr lang="en-US" dirty="0" smtClean="0"/>
          </a:p>
          <a:p>
            <a:r>
              <a:rPr lang="en-US" dirty="0"/>
              <a:t>B</a:t>
            </a:r>
            <a:r>
              <a:rPr lang="en-US" dirty="0" smtClean="0"/>
              <a:t>lood </a:t>
            </a:r>
            <a:r>
              <a:rPr lang="en-US" dirty="0"/>
              <a:t>ties, </a:t>
            </a:r>
            <a:endParaRPr lang="en-US" dirty="0" smtClean="0"/>
          </a:p>
          <a:p>
            <a:r>
              <a:rPr lang="en-US" dirty="0"/>
              <a:t>C</a:t>
            </a:r>
            <a:r>
              <a:rPr lang="en-US" dirty="0" smtClean="0"/>
              <a:t>ommon </a:t>
            </a:r>
            <a:r>
              <a:rPr lang="en-US" dirty="0" smtClean="0">
                <a:solidFill>
                  <a:srgbClr val="FF0000"/>
                </a:solidFill>
              </a:rPr>
              <a:t>Ancestry</a:t>
            </a:r>
          </a:p>
          <a:p>
            <a:r>
              <a:rPr lang="en-US" dirty="0" smtClean="0"/>
              <a:t>Sharing </a:t>
            </a:r>
            <a:r>
              <a:rPr lang="en-US" dirty="0"/>
              <a:t>of characteristics or origins.</a:t>
            </a:r>
          </a:p>
        </p:txBody>
      </p:sp>
      <p:sp>
        <p:nvSpPr>
          <p:cNvPr id="3" name="Title 2"/>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solidFill>
                  <a:schemeClr val="bg1"/>
                </a:solidFill>
              </a:rPr>
              <a:t>Kinship</a:t>
            </a:r>
            <a:endParaRPr lang="en-US" b="1" dirty="0">
              <a:solidFill>
                <a:schemeClr val="bg1"/>
              </a:solidFill>
            </a:endParaRPr>
          </a:p>
        </p:txBody>
      </p:sp>
    </p:spTree>
    <p:extLst>
      <p:ext uri="{BB962C8B-B14F-4D97-AF65-F5344CB8AC3E}">
        <p14:creationId xmlns:p14="http://schemas.microsoft.com/office/powerpoint/2010/main" val="106213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92101" y="2832100"/>
            <a:ext cx="4823316" cy="3450696"/>
          </a:xfrm>
        </p:spPr>
        <p:txBody>
          <a:bodyPr>
            <a:normAutofit fontScale="92500" lnSpcReduction="20000"/>
          </a:bodyPr>
          <a:lstStyle/>
          <a:p>
            <a:r>
              <a:rPr lang="en-US" dirty="0"/>
              <a:t>Founder of population genetics, alongside Ronald </a:t>
            </a:r>
            <a:r>
              <a:rPr lang="en-US" dirty="0" smtClean="0"/>
              <a:t>A. Fisher </a:t>
            </a:r>
            <a:r>
              <a:rPr lang="en-US" dirty="0"/>
              <a:t>and J.B.S. </a:t>
            </a:r>
            <a:r>
              <a:rPr lang="en-US" dirty="0" smtClean="0"/>
              <a:t>Haldane</a:t>
            </a:r>
          </a:p>
          <a:p>
            <a:r>
              <a:rPr lang="en-US" dirty="0" smtClean="0"/>
              <a:t>Inbreeding and relationship coefficient, 1922</a:t>
            </a:r>
          </a:p>
          <a:p>
            <a:r>
              <a:rPr lang="en-US" dirty="0" smtClean="0"/>
              <a:t>12/16/1889-3/3/1988</a:t>
            </a:r>
          </a:p>
          <a:p>
            <a:r>
              <a:rPr lang="en-US" dirty="0" smtClean="0"/>
              <a:t>Born </a:t>
            </a:r>
            <a:r>
              <a:rPr lang="en-US" dirty="0"/>
              <a:t>in Melrose, </a:t>
            </a:r>
            <a:r>
              <a:rPr lang="en-US" dirty="0" smtClean="0"/>
              <a:t>Massachusetts</a:t>
            </a:r>
          </a:p>
          <a:p>
            <a:r>
              <a:rPr lang="en-US" dirty="0" smtClean="0"/>
              <a:t>College in Illinois and </a:t>
            </a:r>
            <a:r>
              <a:rPr lang="en-US" dirty="0" err="1" smtClean="0"/>
              <a:t>Ph.D</a:t>
            </a:r>
            <a:r>
              <a:rPr lang="en-US" dirty="0" smtClean="0"/>
              <a:t> from Harvard</a:t>
            </a:r>
          </a:p>
          <a:p>
            <a:r>
              <a:rPr lang="en-US" dirty="0" smtClean="0"/>
              <a:t>Worked for USDA, U Chicago and U Wisconsin</a:t>
            </a:r>
            <a:endParaRPr lang="en-US" dirty="0"/>
          </a:p>
        </p:txBody>
      </p:sp>
      <p:sp>
        <p:nvSpPr>
          <p:cNvPr id="3" name="Title 2"/>
          <p:cNvSpPr>
            <a:spLocks noGrp="1"/>
          </p:cNvSpPr>
          <p:nvPr>
            <p:ph type="title"/>
          </p:nvPr>
        </p:nvSpPr>
        <p:spPr/>
        <p:txBody>
          <a:bodyPr>
            <a:normAutofit/>
          </a:bodyPr>
          <a:lstStyle/>
          <a:p>
            <a:r>
              <a:rPr lang="en-US" b="1" dirty="0"/>
              <a:t>Sewell </a:t>
            </a:r>
            <a:r>
              <a:rPr lang="en-US" b="1" dirty="0" smtClean="0"/>
              <a:t>Green Wright</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417" y="2832100"/>
            <a:ext cx="3571383" cy="3784600"/>
          </a:xfrm>
          <a:prstGeom prst="rect">
            <a:avLst/>
          </a:prstGeom>
        </p:spPr>
      </p:pic>
    </p:spTree>
    <p:extLst>
      <p:ext uri="{BB962C8B-B14F-4D97-AF65-F5344CB8AC3E}">
        <p14:creationId xmlns:p14="http://schemas.microsoft.com/office/powerpoint/2010/main" val="60494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Quantification</a:t>
            </a:r>
            <a:endParaRPr lang="en-US" dirty="0"/>
          </a:p>
        </p:txBody>
      </p:sp>
      <p:pic>
        <p:nvPicPr>
          <p:cNvPr id="4" name="Picture 3"/>
          <p:cNvPicPr>
            <a:picLocks noChangeAspect="1"/>
          </p:cNvPicPr>
          <p:nvPr/>
        </p:nvPicPr>
        <p:blipFill>
          <a:blip r:embed="rId2"/>
          <a:stretch>
            <a:fillRect/>
          </a:stretch>
        </p:blipFill>
        <p:spPr>
          <a:xfrm>
            <a:off x="6540500" y="2907624"/>
            <a:ext cx="2406650" cy="3861475"/>
          </a:xfrm>
          <a:prstGeom prst="rect">
            <a:avLst/>
          </a:prstGeom>
        </p:spPr>
      </p:pic>
      <p:sp>
        <p:nvSpPr>
          <p:cNvPr id="5" name="TextBox 4"/>
          <p:cNvSpPr txBox="1"/>
          <p:nvPr/>
        </p:nvSpPr>
        <p:spPr>
          <a:xfrm>
            <a:off x="6626225" y="4875916"/>
            <a:ext cx="2235200" cy="1200329"/>
          </a:xfrm>
          <a:prstGeom prst="rect">
            <a:avLst/>
          </a:prstGeom>
          <a:noFill/>
        </p:spPr>
        <p:txBody>
          <a:bodyPr wrap="square" rtlCol="0">
            <a:spAutoFit/>
          </a:bodyPr>
          <a:lstStyle/>
          <a:p>
            <a:pPr algn="ctr"/>
            <a:r>
              <a:rPr lang="en-US" dirty="0" smtClean="0">
                <a:solidFill>
                  <a:schemeClr val="bg1"/>
                </a:solidFill>
              </a:rPr>
              <a:t>Introduction to Quantitative Genetics </a:t>
            </a:r>
          </a:p>
          <a:p>
            <a:pPr algn="ctr"/>
            <a:r>
              <a:rPr lang="en-US" dirty="0" smtClean="0">
                <a:solidFill>
                  <a:schemeClr val="bg1"/>
                </a:solidFill>
              </a:rPr>
              <a:t>Falconer &amp; Mackay</a:t>
            </a:r>
            <a:endParaRPr lang="en-US" dirty="0">
              <a:solidFill>
                <a:schemeClr val="bg1"/>
              </a:solidFill>
            </a:endParaRPr>
          </a:p>
        </p:txBody>
      </p:sp>
      <p:sp>
        <p:nvSpPr>
          <p:cNvPr id="7" name="Content Placeholder 6"/>
          <p:cNvSpPr>
            <a:spLocks noGrp="1"/>
          </p:cNvSpPr>
          <p:nvPr>
            <p:ph idx="1"/>
          </p:nvPr>
        </p:nvSpPr>
        <p:spPr>
          <a:xfrm>
            <a:off x="335493" y="2492284"/>
            <a:ext cx="6205008" cy="3450696"/>
          </a:xfrm>
        </p:spPr>
        <p:txBody>
          <a:bodyPr/>
          <a:lstStyle/>
          <a:p>
            <a:r>
              <a:rPr lang="en-US" dirty="0" smtClean="0"/>
              <a:t>Coefficient of Kinship</a:t>
            </a:r>
          </a:p>
          <a:p>
            <a:r>
              <a:rPr lang="en-US" dirty="0" err="1" smtClean="0"/>
              <a:t>Coancestry</a:t>
            </a:r>
            <a:endParaRPr lang="en-US" dirty="0" smtClean="0"/>
          </a:p>
          <a:p>
            <a:r>
              <a:rPr lang="en-US" dirty="0" smtClean="0"/>
              <a:t>Probability of sampling two alleles, each from an individual, are Identical By Decent (IBD). </a:t>
            </a:r>
          </a:p>
          <a:p>
            <a:endParaRPr lang="en-US" dirty="0"/>
          </a:p>
        </p:txBody>
      </p:sp>
    </p:spTree>
    <p:extLst>
      <p:ext uri="{BB962C8B-B14F-4D97-AF65-F5344CB8AC3E}">
        <p14:creationId xmlns:p14="http://schemas.microsoft.com/office/powerpoint/2010/main" val="535749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2966</TotalTime>
  <Words>1233</Words>
  <Application>Microsoft Macintosh PowerPoint</Application>
  <PresentationFormat>On-screen Show (4:3)</PresentationFormat>
  <Paragraphs>392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ArialMT</vt:lpstr>
      <vt:lpstr>Calibri</vt:lpstr>
      <vt:lpstr>Candara</vt:lpstr>
      <vt:lpstr>Courier New</vt:lpstr>
      <vt:lpstr>ＭＳ Ｐゴシック</vt:lpstr>
      <vt:lpstr>Symbol</vt:lpstr>
      <vt:lpstr>Verdana</vt:lpstr>
      <vt:lpstr>Waveform</vt:lpstr>
      <vt:lpstr>Statistical Genomics</vt:lpstr>
      <vt:lpstr>Outline</vt:lpstr>
      <vt:lpstr>MAGIC population in mice</vt:lpstr>
      <vt:lpstr>Dwarf8 story</vt:lpstr>
      <vt:lpstr>PowerPoint Presentation</vt:lpstr>
      <vt:lpstr>Kinship</vt:lpstr>
      <vt:lpstr>Kinship</vt:lpstr>
      <vt:lpstr>Sewell Green Wright</vt:lpstr>
      <vt:lpstr>Quantification</vt:lpstr>
      <vt:lpstr>Twice Co-Ancestry</vt:lpstr>
      <vt:lpstr>Example</vt:lpstr>
      <vt:lpstr>Wright's formula</vt:lpstr>
      <vt:lpstr>Additive numerator relationship</vt:lpstr>
      <vt:lpstr>Marker based kinship</vt:lpstr>
      <vt:lpstr>Euclidean distance</vt:lpstr>
      <vt:lpstr>Nel's Distance</vt:lpstr>
      <vt:lpstr>SPAGeDi</vt:lpstr>
      <vt:lpstr>Efficient algorithm</vt:lpstr>
      <vt:lpstr>Zhang algorithm</vt:lpstr>
      <vt:lpstr>Scaling</vt:lpstr>
      <vt:lpstr>PowerPoint Presentation</vt:lpstr>
      <vt:lpstr>Zhang</vt:lpstr>
      <vt:lpstr>Comparison</vt:lpstr>
      <vt:lpstr>Common and differences</vt:lpstr>
      <vt:lpstr>Highlight</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188</cp:revision>
  <dcterms:created xsi:type="dcterms:W3CDTF">2013-08-24T13:03:35Z</dcterms:created>
  <dcterms:modified xsi:type="dcterms:W3CDTF">2016-05-22T05:04:09Z</dcterms:modified>
</cp:coreProperties>
</file>