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27"/>
  </p:notesMasterIdLst>
  <p:sldIdLst>
    <p:sldId id="340" r:id="rId2"/>
    <p:sldId id="376" r:id="rId3"/>
    <p:sldId id="341" r:id="rId4"/>
    <p:sldId id="387" r:id="rId5"/>
    <p:sldId id="363" r:id="rId6"/>
    <p:sldId id="364" r:id="rId7"/>
    <p:sldId id="365" r:id="rId8"/>
    <p:sldId id="378" r:id="rId9"/>
    <p:sldId id="377" r:id="rId10"/>
    <p:sldId id="366" r:id="rId11"/>
    <p:sldId id="367" r:id="rId12"/>
    <p:sldId id="375" r:id="rId13"/>
    <p:sldId id="381" r:id="rId14"/>
    <p:sldId id="368" r:id="rId15"/>
    <p:sldId id="371" r:id="rId16"/>
    <p:sldId id="369" r:id="rId17"/>
    <p:sldId id="370" r:id="rId18"/>
    <p:sldId id="373" r:id="rId19"/>
    <p:sldId id="361" r:id="rId20"/>
    <p:sldId id="374" r:id="rId21"/>
    <p:sldId id="382" r:id="rId22"/>
    <p:sldId id="385" r:id="rId23"/>
    <p:sldId id="386" r:id="rId24"/>
    <p:sldId id="372" r:id="rId25"/>
    <p:sldId id="379"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79"/>
    <p:restoredTop sz="93092"/>
  </p:normalViewPr>
  <p:slideViewPr>
    <p:cSldViewPr snapToGrid="0" snapToObjects="1">
      <p:cViewPr>
        <p:scale>
          <a:sx n="100" d="100"/>
          <a:sy n="100" d="100"/>
        </p:scale>
        <p:origin x="1960" y="14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F4C4908-2A04-9943-9FD7-65929F5D9E3B}" type="datetimeFigureOut">
              <a:rPr lang="en-US" smtClean="0"/>
              <a:t>3/20/16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75A5107-B47F-A942-A7B4-FB0CAFAD1557}" type="slidenum">
              <a:rPr lang="en-US" smtClean="0"/>
              <a:t>‹#›</a:t>
            </a:fld>
            <a:endParaRPr lang="en-US"/>
          </a:p>
        </p:txBody>
      </p:sp>
    </p:spTree>
    <p:extLst>
      <p:ext uri="{BB962C8B-B14F-4D97-AF65-F5344CB8AC3E}">
        <p14:creationId xmlns:p14="http://schemas.microsoft.com/office/powerpoint/2010/main" val="146548590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30E2307-1E40-4E12-8716-25BFDA8E7013}" type="datetime1">
              <a:rPr lang="en-US" smtClean="0"/>
              <a:pPr/>
              <a:t>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CFCF5A-EA79-452C-A52C-1A2668C2E7DF}" type="datetime1">
              <a:rPr lang="en-US" smtClean="0"/>
              <a:pPr/>
              <a:t>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2E5C4C28-BD4B-4892-9A2D-6E19BD753A9A}" type="datetime1">
              <a:rPr lang="en-US" smtClean="0"/>
              <a:pPr/>
              <a:t>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FD9D02-426E-46C9-9EE9-0DE1EF8B2838}" type="datetime1">
              <a:rPr lang="en-US" smtClean="0"/>
              <a:pPr/>
              <a:t>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B8AEBBE-F8B2-42CF-9895-E86A608384EB}" type="datetime1">
              <a:rPr lang="en-US" smtClean="0"/>
              <a:pPr/>
              <a:t>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E1FAA6B6-10E5-4810-BC9F-DA72D8452E73}" type="datetime1">
              <a:rPr lang="en-US" smtClean="0"/>
              <a:pPr/>
              <a:t>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D18D072-EF12-4AA2-BD71-ABC68B06D0E2}" type="datetime1">
              <a:rPr lang="en-US" smtClean="0"/>
              <a:pPr/>
              <a:t>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8CDBF60-6CC3-4B74-A60D-3486985E4346}" type="datetime1">
              <a:rPr lang="en-US" smtClean="0"/>
              <a:pPr/>
              <a:t>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22714818-984F-4759-BF72-A33BDC1963BD}" type="datetime1">
              <a:rPr lang="en-US" smtClean="0"/>
              <a:pPr/>
              <a:t>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9EA7E191-5F94-4FC1-B823-BD7CABF7FA06}" type="datetime1">
              <a:rPr lang="en-US" smtClean="0"/>
              <a:pPr/>
              <a:t>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856D55-EFBE-4F9B-8A5F-09D42CA22A9B}" type="datetime1">
              <a:rPr lang="en-US" smtClean="0"/>
              <a:pPr/>
              <a:t>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9D1D110F-3F4E-48D9-B8AA-5D0E825AFDBA}" type="datetime1">
              <a:rPr lang="en-US" smtClean="0"/>
              <a:pPr/>
              <a:t>3/20/16</a:t>
            </a:fld>
            <a:endParaRPr 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dirty="0"/>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687D7A59-36E2-48B9-B146-C1E59501F63F}" type="slidenum">
              <a:rPr lang="en-US" smtClean="0"/>
              <a:pPr/>
              <a:t>‹#›</a:t>
            </a:fld>
            <a:endParaRPr 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sldNum="0" hdr="0" ftr="0" dt="0"/>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image" Target="../media/image15.tif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 Id="rId3" Type="http://schemas.openxmlformats.org/officeDocument/2006/relationships/image" Target="../media/image2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3" Type="http://schemas.openxmlformats.org/officeDocument/2006/relationships/image" Target="../media/image2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30.png"/><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 Id="rId3" Type="http://schemas.openxmlformats.org/officeDocument/2006/relationships/image" Target="../media/image2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tif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 Id="rId3" Type="http://schemas.openxmlformats.org/officeDocument/2006/relationships/image" Target="../media/image3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png"/></Relationships>
</file>

<file path=ppt/slides/_rels/slide24.xml.rels><?xml version="1.0" encoding="UTF-8" standalone="yes"?>
<Relationships xmlns="http://schemas.openxmlformats.org/package/2006/relationships"><Relationship Id="rId3" Type="http://schemas.openxmlformats.org/officeDocument/2006/relationships/image" Target="../media/image250.png"/><Relationship Id="rId4" Type="http://schemas.openxmlformats.org/officeDocument/2006/relationships/image" Target="../media/image280.png"/><Relationship Id="rId1" Type="http://schemas.openxmlformats.org/officeDocument/2006/relationships/slideLayout" Target="../slideLayouts/slideLayout2.xml"/><Relationship Id="rId2" Type="http://schemas.openxmlformats.org/officeDocument/2006/relationships/image" Target="../media/image33.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SG.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itle 2"/>
          <p:cNvSpPr>
            <a:spLocks noGrp="1"/>
          </p:cNvSpPr>
          <p:nvPr>
            <p:ph type="title"/>
          </p:nvPr>
        </p:nvSpPr>
        <p:spPr>
          <a:xfrm>
            <a:off x="109744" y="2791299"/>
            <a:ext cx="8857883" cy="1072859"/>
          </a:xfrm>
        </p:spPr>
        <p:txBody>
          <a:bodyPr>
            <a:normAutofit/>
          </a:bodyPr>
          <a:lstStyle/>
          <a:p>
            <a:r>
              <a:rPr lang="en-US" sz="3800" b="1" dirty="0" smtClean="0">
                <a:solidFill>
                  <a:schemeClr val="bg2">
                    <a:lumMod val="75000"/>
                  </a:schemeClr>
                </a:solidFill>
              </a:rPr>
              <a:t>Statistical Genomics</a:t>
            </a:r>
            <a:endParaRPr lang="en-US" sz="3800" b="1" dirty="0">
              <a:solidFill>
                <a:schemeClr val="accent2"/>
              </a:solidFill>
            </a:endParaRPr>
          </a:p>
        </p:txBody>
      </p:sp>
      <p:pic>
        <p:nvPicPr>
          <p:cNvPr id="4" name="Picture 7" descr="Washington_State_Cougars.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59886" y="5316238"/>
            <a:ext cx="1433513" cy="1433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Subtitle 2"/>
          <p:cNvSpPr txBox="1">
            <a:spLocks/>
          </p:cNvSpPr>
          <p:nvPr/>
        </p:nvSpPr>
        <p:spPr>
          <a:xfrm>
            <a:off x="1512699" y="4249255"/>
            <a:ext cx="6400800" cy="1066984"/>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lgn="ctr">
              <a:buNone/>
            </a:pPr>
            <a:r>
              <a:rPr lang="en-US" sz="2800" dirty="0" smtClean="0"/>
              <a:t>Zhiwu Zhang</a:t>
            </a:r>
          </a:p>
          <a:p>
            <a:pPr marL="0" indent="0" algn="ctr">
              <a:buNone/>
            </a:pPr>
            <a:r>
              <a:rPr lang="en-US" sz="2800" dirty="0" smtClean="0"/>
              <a:t>Washington State University</a:t>
            </a:r>
            <a:endParaRPr lang="en-US" sz="2800" dirty="0"/>
          </a:p>
        </p:txBody>
      </p:sp>
      <p:sp>
        <p:nvSpPr>
          <p:cNvPr id="8" name="Title 2"/>
          <p:cNvSpPr txBox="1">
            <a:spLocks/>
          </p:cNvSpPr>
          <p:nvPr/>
        </p:nvSpPr>
        <p:spPr bwMode="auto">
          <a:xfrm>
            <a:off x="109745" y="3597458"/>
            <a:ext cx="8857882" cy="5334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algn="ctr"/>
            <a:r>
              <a:rPr lang="en-US" sz="2800" b="1" dirty="0" smtClean="0">
                <a:solidFill>
                  <a:schemeClr val="bg2">
                    <a:lumMod val="50000"/>
                  </a:schemeClr>
                </a:solidFill>
              </a:rPr>
              <a:t>Lecture 17: Likelihood and estimates of variances</a:t>
            </a:r>
            <a:endParaRPr lang="en-US" sz="2800" b="1" dirty="0">
              <a:solidFill>
                <a:schemeClr val="bg2">
                  <a:lumMod val="50000"/>
                </a:schemeClr>
              </a:solidFill>
            </a:endParaRPr>
          </a:p>
        </p:txBody>
      </p:sp>
    </p:spTree>
    <p:extLst>
      <p:ext uri="{BB962C8B-B14F-4D97-AF65-F5344CB8AC3E}">
        <p14:creationId xmlns:p14="http://schemas.microsoft.com/office/powerpoint/2010/main" val="6975810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 y="0"/>
            <a:ext cx="8750300" cy="1003300"/>
          </a:xfrm>
        </p:spPr>
        <p:txBody>
          <a:bodyPr>
            <a:normAutofit/>
          </a:bodyPr>
          <a:lstStyle/>
          <a:p>
            <a:r>
              <a:rPr lang="en-US" sz="3200" dirty="0" smtClean="0">
                <a:solidFill>
                  <a:schemeClr val="accent2"/>
                </a:solidFill>
              </a:rPr>
              <a:t>By density function</a:t>
            </a:r>
            <a:endParaRPr lang="en-US" sz="3200" dirty="0">
              <a:solidFill>
                <a:schemeClr val="accent2"/>
              </a:solidFill>
            </a:endParaRPr>
          </a:p>
        </p:txBody>
      </p:sp>
      <p:pic>
        <p:nvPicPr>
          <p:cNvPr id="14" name="Picture 13"/>
          <p:cNvPicPr>
            <a:picLocks noChangeAspect="1"/>
          </p:cNvPicPr>
          <p:nvPr/>
        </p:nvPicPr>
        <p:blipFill>
          <a:blip r:embed="rId2"/>
          <a:stretch>
            <a:fillRect/>
          </a:stretch>
        </p:blipFill>
        <p:spPr>
          <a:xfrm>
            <a:off x="2466975" y="1121895"/>
            <a:ext cx="4159250" cy="2495550"/>
          </a:xfrm>
          <a:prstGeom prst="rect">
            <a:avLst/>
          </a:prstGeom>
        </p:spPr>
      </p:pic>
      <mc:AlternateContent xmlns:mc="http://schemas.openxmlformats.org/markup-compatibility/2006" xmlns:a14="http://schemas.microsoft.com/office/drawing/2010/main">
        <mc:Choice Requires="a14">
          <p:sp>
            <p:nvSpPr>
              <p:cNvPr id="6" name="TextBox 5"/>
              <p:cNvSpPr txBox="1"/>
              <p:nvPr/>
            </p:nvSpPr>
            <p:spPr>
              <a:xfrm>
                <a:off x="1187450" y="4392450"/>
                <a:ext cx="6680200" cy="635815"/>
              </a:xfrm>
              <a:prstGeom prst="rect">
                <a:avLst/>
              </a:prstGeom>
              <a:noFill/>
            </p:spPr>
            <p:txBody>
              <a:bodyPr wrap="square" lIns="0" tIns="0" rIns="0" bIns="0" rtlCol="0">
                <a:spAutoFit/>
              </a:bodyPr>
              <a:lstStyle/>
              <a:p>
                <a:pPr algn="ctr"/>
                <a14:m>
                  <m:oMath xmlns:m="http://schemas.openxmlformats.org/officeDocument/2006/math">
                    <m:r>
                      <a:rPr lang="en-US" sz="2800" b="0" i="1" smtClean="0">
                        <a:latin typeface="Cambria Math" charset="0"/>
                        <a:ea typeface="Cambria Math" charset="0"/>
                        <a:cs typeface="Cambria Math" charset="0"/>
                      </a:rPr>
                      <m:t>𝑓</m:t>
                    </m:r>
                    <m:r>
                      <a:rPr lang="en-US" sz="2800" b="0" i="1" smtClean="0">
                        <a:latin typeface="Cambria Math" charset="0"/>
                        <a:ea typeface="Cambria Math" charset="0"/>
                        <a:cs typeface="Cambria Math" charset="0"/>
                      </a:rPr>
                      <m:t>(</m:t>
                    </m:r>
                    <m:r>
                      <a:rPr lang="en-US" sz="2800" b="0" i="1" smtClean="0">
                        <a:latin typeface="Cambria Math" charset="0"/>
                        <a:ea typeface="Cambria Math" charset="0"/>
                        <a:cs typeface="Cambria Math" charset="0"/>
                      </a:rPr>
                      <m:t>𝑥</m:t>
                    </m:r>
                    <m:r>
                      <a:rPr lang="en-US" sz="2800" b="0" i="1" smtClean="0">
                        <a:latin typeface="Cambria Math" charset="0"/>
                        <a:ea typeface="Cambria Math" charset="0"/>
                        <a:cs typeface="Cambria Math" charset="0"/>
                      </a:rPr>
                      <m:t>; </m:t>
                    </m:r>
                    <m:r>
                      <a:rPr lang="bg-BG" sz="2800" i="1" smtClean="0">
                        <a:latin typeface="Cambria Math" charset="0"/>
                        <a:ea typeface="Cambria Math" charset="0"/>
                        <a:cs typeface="Cambria Math" charset="0"/>
                      </a:rPr>
                      <m:t>𝜇</m:t>
                    </m:r>
                    <m:r>
                      <a:rPr lang="en-US" sz="2800" b="0" i="1" smtClean="0">
                        <a:latin typeface="Cambria Math" charset="0"/>
                        <a:ea typeface="Cambria Math" charset="0"/>
                        <a:cs typeface="Cambria Math" charset="0"/>
                      </a:rPr>
                      <m:t>,</m:t>
                    </m:r>
                    <m:sSup>
                      <m:sSupPr>
                        <m:ctrlPr>
                          <a:rPr lang="en-US" sz="2800" b="0" i="1" smtClean="0">
                            <a:latin typeface="Cambria Math" charset="0"/>
                            <a:ea typeface="Cambria Math" charset="0"/>
                            <a:cs typeface="Cambria Math" charset="0"/>
                          </a:rPr>
                        </m:ctrlPr>
                      </m:sSupPr>
                      <m:e>
                        <m:r>
                          <a:rPr lang="en-US" sz="2800" b="0" i="1" smtClean="0">
                            <a:latin typeface="Cambria Math" charset="0"/>
                            <a:ea typeface="Cambria Math" charset="0"/>
                            <a:cs typeface="Cambria Math" charset="0"/>
                          </a:rPr>
                          <m:t>𝜎</m:t>
                        </m:r>
                      </m:e>
                      <m:sup>
                        <m:r>
                          <a:rPr lang="en-US" sz="2800" b="0" i="1" smtClean="0">
                            <a:latin typeface="Cambria Math" charset="0"/>
                            <a:ea typeface="Cambria Math" charset="0"/>
                            <a:cs typeface="Cambria Math" charset="0"/>
                          </a:rPr>
                          <m:t>2</m:t>
                        </m:r>
                      </m:sup>
                    </m:sSup>
                    <m:r>
                      <a:rPr lang="en-US" sz="2800" b="0" i="1" smtClean="0">
                        <a:latin typeface="Cambria Math" charset="0"/>
                        <a:ea typeface="Cambria Math" charset="0"/>
                        <a:cs typeface="Cambria Math" charset="0"/>
                      </a:rPr>
                      <m:t>)=</m:t>
                    </m:r>
                    <m:f>
                      <m:fPr>
                        <m:ctrlPr>
                          <a:rPr lang="bg-BG" sz="2800" i="1">
                            <a:latin typeface="Cambria Math" charset="0"/>
                          </a:rPr>
                        </m:ctrlPr>
                      </m:fPr>
                      <m:num>
                        <m:r>
                          <a:rPr lang="en-US" sz="2800" i="1" smtClean="0">
                            <a:latin typeface="Cambria Math" charset="0"/>
                          </a:rPr>
                          <m:t>1</m:t>
                        </m:r>
                      </m:num>
                      <m:den>
                        <m:rad>
                          <m:radPr>
                            <m:degHide m:val="on"/>
                            <m:ctrlPr>
                              <a:rPr lang="en-US" sz="2800" i="1" smtClean="0">
                                <a:latin typeface="Cambria Math" charset="0"/>
                              </a:rPr>
                            </m:ctrlPr>
                          </m:radPr>
                          <m:deg/>
                          <m:e>
                            <m:r>
                              <a:rPr lang="en-US" sz="2800" b="0" i="1" smtClean="0">
                                <a:latin typeface="Cambria Math" charset="0"/>
                              </a:rPr>
                              <m:t>2</m:t>
                            </m:r>
                            <m:r>
                              <a:rPr lang="en-US" sz="2800" b="0" i="1" smtClean="0">
                                <a:latin typeface="Cambria Math" charset="0"/>
                                <a:ea typeface="Cambria Math" charset="0"/>
                                <a:cs typeface="Cambria Math" charset="0"/>
                              </a:rPr>
                              <m:t>𝜋</m:t>
                            </m:r>
                          </m:e>
                        </m:rad>
                        <m:r>
                          <a:rPr lang="en-US" sz="2800" i="1">
                            <a:latin typeface="Cambria Math" charset="0"/>
                            <a:ea typeface="Cambria Math" charset="0"/>
                            <a:cs typeface="Cambria Math" charset="0"/>
                          </a:rPr>
                          <m:t>𝜎</m:t>
                        </m:r>
                      </m:den>
                    </m:f>
                  </m:oMath>
                </a14:m>
                <a:r>
                  <a:rPr lang="en-US" sz="2800" dirty="0" smtClean="0"/>
                  <a:t> exp(-</a:t>
                </a:r>
                <a14:m>
                  <m:oMath xmlns:m="http://schemas.openxmlformats.org/officeDocument/2006/math">
                    <m:f>
                      <m:fPr>
                        <m:ctrlPr>
                          <a:rPr lang="bg-BG" sz="2800" i="1">
                            <a:latin typeface="Cambria Math" charset="0"/>
                          </a:rPr>
                        </m:ctrlPr>
                      </m:fPr>
                      <m:num>
                        <m:r>
                          <a:rPr lang="en-US" sz="2800" i="1">
                            <a:latin typeface="Cambria Math" charset="0"/>
                          </a:rPr>
                          <m:t>1</m:t>
                        </m:r>
                      </m:num>
                      <m:den>
                        <m:r>
                          <a:rPr lang="en-US" sz="2800" b="0" i="1" smtClean="0">
                            <a:latin typeface="Cambria Math" charset="0"/>
                          </a:rPr>
                          <m:t>2</m:t>
                        </m:r>
                        <m:sSup>
                          <m:sSupPr>
                            <m:ctrlPr>
                              <a:rPr lang="en-US" sz="2800" i="1">
                                <a:latin typeface="Cambria Math" charset="0"/>
                                <a:ea typeface="Cambria Math" charset="0"/>
                                <a:cs typeface="Cambria Math" charset="0"/>
                              </a:rPr>
                            </m:ctrlPr>
                          </m:sSupPr>
                          <m:e>
                            <m:r>
                              <a:rPr lang="en-US" sz="2800" i="1">
                                <a:latin typeface="Cambria Math" charset="0"/>
                                <a:ea typeface="Cambria Math" charset="0"/>
                                <a:cs typeface="Cambria Math" charset="0"/>
                              </a:rPr>
                              <m:t>𝜎</m:t>
                            </m:r>
                          </m:e>
                          <m:sup>
                            <m:r>
                              <a:rPr lang="en-US" sz="2800" i="1">
                                <a:latin typeface="Cambria Math" charset="0"/>
                                <a:ea typeface="Cambria Math" charset="0"/>
                                <a:cs typeface="Cambria Math" charset="0"/>
                              </a:rPr>
                              <m:t>2</m:t>
                            </m:r>
                          </m:sup>
                        </m:sSup>
                      </m:den>
                    </m:f>
                    <m:sSup>
                      <m:sSupPr>
                        <m:ctrlPr>
                          <a:rPr lang="en-US" sz="2800" i="1" smtClean="0">
                            <a:latin typeface="Cambria Math" charset="0"/>
                            <a:ea typeface="Cambria Math" charset="0"/>
                            <a:cs typeface="Cambria Math" charset="0"/>
                          </a:rPr>
                        </m:ctrlPr>
                      </m:sSupPr>
                      <m:e>
                        <m:r>
                          <a:rPr lang="en-US" sz="2800" i="1">
                            <a:latin typeface="Cambria Math" charset="0"/>
                            <a:ea typeface="Cambria Math" charset="0"/>
                            <a:cs typeface="Cambria Math" charset="0"/>
                          </a:rPr>
                          <m:t>(</m:t>
                        </m:r>
                        <m:r>
                          <a:rPr lang="en-US" sz="2800" i="1">
                            <a:latin typeface="Cambria Math" charset="0"/>
                            <a:ea typeface="Cambria Math" charset="0"/>
                            <a:cs typeface="Cambria Math" charset="0"/>
                          </a:rPr>
                          <m:t>𝑥</m:t>
                        </m:r>
                        <m:r>
                          <a:rPr lang="en-US" sz="2800" i="1">
                            <a:latin typeface="Cambria Math" charset="0"/>
                            <a:ea typeface="Cambria Math" charset="0"/>
                            <a:cs typeface="Cambria Math" charset="0"/>
                          </a:rPr>
                          <m:t>−</m:t>
                        </m:r>
                        <m:r>
                          <a:rPr lang="bg-BG" sz="2800" i="1">
                            <a:latin typeface="Cambria Math" charset="0"/>
                            <a:ea typeface="Cambria Math" charset="0"/>
                            <a:cs typeface="Cambria Math" charset="0"/>
                          </a:rPr>
                          <m:t>𝜇</m:t>
                        </m:r>
                        <m:r>
                          <m:rPr>
                            <m:nor/>
                          </m:rPr>
                          <a:rPr lang="en-US" sz="2800" dirty="0"/>
                          <m:t>) </m:t>
                        </m:r>
                      </m:e>
                      <m:sup>
                        <m:r>
                          <a:rPr lang="en-US" sz="2800" b="0" i="1" smtClean="0">
                            <a:latin typeface="Cambria Math" charset="0"/>
                            <a:ea typeface="Cambria Math" charset="0"/>
                            <a:cs typeface="Cambria Math" charset="0"/>
                          </a:rPr>
                          <m:t>2</m:t>
                        </m:r>
                      </m:sup>
                    </m:sSup>
                    <m:r>
                      <a:rPr lang="en-US" sz="2800" b="0" i="1" smtClean="0">
                        <a:latin typeface="Cambria Math" charset="0"/>
                        <a:ea typeface="Cambria Math" charset="0"/>
                        <a:cs typeface="Cambria Math" charset="0"/>
                      </a:rPr>
                      <m:t>)</m:t>
                    </m:r>
                  </m:oMath>
                </a14:m>
                <a:endParaRPr lang="en-US" sz="2800" dirty="0"/>
              </a:p>
            </p:txBody>
          </p:sp>
        </mc:Choice>
        <mc:Fallback xmlns="">
          <p:sp>
            <p:nvSpPr>
              <p:cNvPr id="6" name="TextBox 5"/>
              <p:cNvSpPr txBox="1">
                <a:spLocks noRot="1" noChangeAspect="1" noMove="1" noResize="1" noEditPoints="1" noAdjustHandles="1" noChangeArrowheads="1" noChangeShapeType="1" noTextEdit="1"/>
              </p:cNvSpPr>
              <p:nvPr/>
            </p:nvSpPr>
            <p:spPr>
              <a:xfrm>
                <a:off x="1187450" y="4392450"/>
                <a:ext cx="6680200" cy="635815"/>
              </a:xfrm>
              <a:prstGeom prst="rect">
                <a:avLst/>
              </a:prstGeom>
              <a:blipFill rotWithShape="0">
                <a:blip r:embed="rId3"/>
                <a:stretch>
                  <a:fillRect b="-1923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1206500" y="5422270"/>
                <a:ext cx="6680200" cy="929613"/>
              </a:xfrm>
              <a:prstGeom prst="rect">
                <a:avLst/>
              </a:prstGeom>
              <a:noFill/>
            </p:spPr>
            <p:txBody>
              <a:bodyPr wrap="square" lIns="0" tIns="0" rIns="0" bIns="0" rtlCol="0">
                <a:spAutoFit/>
              </a:bodyPr>
              <a:lstStyle/>
              <a:p>
                <a:pPr/>
                <a14:m>
                  <m:oMathPara xmlns:m="http://schemas.openxmlformats.org/officeDocument/2006/math">
                    <m:oMathParaPr>
                      <m:jc m:val="center"/>
                    </m:oMathParaPr>
                    <m:oMath xmlns:m="http://schemas.openxmlformats.org/officeDocument/2006/math">
                      <m:f>
                        <m:fPr>
                          <m:ctrlPr>
                            <a:rPr lang="bg-BG" sz="2800" i="1" smtClean="0">
                              <a:latin typeface="Cambria Math" charset="0"/>
                            </a:rPr>
                          </m:ctrlPr>
                        </m:fPr>
                        <m:num>
                          <m:r>
                            <a:rPr lang="en-US" sz="2800" i="1" smtClean="0">
                              <a:latin typeface="Cambria Math" charset="0"/>
                            </a:rPr>
                            <m:t>1</m:t>
                          </m:r>
                        </m:num>
                        <m:den>
                          <m:rad>
                            <m:radPr>
                              <m:degHide m:val="on"/>
                              <m:ctrlPr>
                                <a:rPr lang="en-US" sz="2800" i="1" smtClean="0">
                                  <a:latin typeface="Cambria Math" charset="0"/>
                                </a:rPr>
                              </m:ctrlPr>
                            </m:radPr>
                            <m:deg/>
                            <m:e>
                              <m:r>
                                <a:rPr lang="en-US" sz="2800" b="0" i="1" smtClean="0">
                                  <a:latin typeface="Cambria Math" charset="0"/>
                                </a:rPr>
                                <m:t>2</m:t>
                              </m:r>
                              <m:r>
                                <a:rPr lang="en-US" sz="2800" b="0" i="1" smtClean="0">
                                  <a:latin typeface="Cambria Math" charset="0"/>
                                  <a:ea typeface="Cambria Math" charset="0"/>
                                  <a:cs typeface="Cambria Math" charset="0"/>
                                </a:rPr>
                                <m:t>𝜋</m:t>
                              </m:r>
                            </m:e>
                          </m:rad>
                          <m:r>
                            <a:rPr lang="en-US" sz="2800" i="1">
                              <a:latin typeface="Cambria Math" charset="0"/>
                              <a:ea typeface="Cambria Math" charset="0"/>
                              <a:cs typeface="Cambria Math" charset="0"/>
                            </a:rPr>
                            <m:t>𝜎</m:t>
                          </m:r>
                        </m:den>
                      </m:f>
                      <m:nary>
                        <m:naryPr>
                          <m:ctrlPr>
                            <a:rPr lang="is-IS" sz="2800" i="1" smtClean="0">
                              <a:latin typeface="Cambria Math" charset="0"/>
                              <a:ea typeface="Cambria Math" charset="0"/>
                              <a:cs typeface="Cambria Math" charset="0"/>
                            </a:rPr>
                          </m:ctrlPr>
                        </m:naryPr>
                        <m:sub>
                          <m:r>
                            <m:rPr>
                              <m:brk m:alnAt="23"/>
                            </m:rPr>
                            <a:rPr lang="en-US" sz="2800" b="0" i="1" smtClean="0">
                              <a:latin typeface="Cambria Math" charset="0"/>
                              <a:ea typeface="Cambria Math" charset="0"/>
                              <a:cs typeface="Cambria Math" charset="0"/>
                            </a:rPr>
                            <m:t>−</m:t>
                          </m:r>
                          <m:r>
                            <a:rPr lang="is-IS" sz="2800" i="1">
                              <a:latin typeface="Cambria Math" charset="0"/>
                              <a:ea typeface="Cambria Math" charset="0"/>
                              <a:cs typeface="Cambria Math" charset="0"/>
                            </a:rPr>
                            <m:t>∞</m:t>
                          </m:r>
                        </m:sub>
                        <m:sup>
                          <m:r>
                            <a:rPr lang="is-IS" sz="2800" i="1" smtClean="0">
                              <a:latin typeface="Cambria Math" charset="0"/>
                              <a:ea typeface="Cambria Math" charset="0"/>
                              <a:cs typeface="Cambria Math" charset="0"/>
                            </a:rPr>
                            <m:t>∞</m:t>
                          </m:r>
                        </m:sup>
                        <m:e>
                          <m:r>
                            <a:rPr lang="en-US" sz="2800" b="0" i="1" smtClean="0">
                              <a:latin typeface="Cambria Math" charset="0"/>
                              <a:ea typeface="Cambria Math" charset="0"/>
                              <a:cs typeface="Cambria Math" charset="0"/>
                            </a:rPr>
                            <m:t>𝑒𝑥𝑝</m:t>
                          </m:r>
                          <m:r>
                            <m:rPr>
                              <m:nor/>
                            </m:rPr>
                            <a:rPr lang="en-US" sz="2800" dirty="0"/>
                            <m:t>(−</m:t>
                          </m:r>
                          <m:f>
                            <m:fPr>
                              <m:ctrlPr>
                                <a:rPr lang="bg-BG" sz="2800" i="1">
                                  <a:latin typeface="Cambria Math" charset="0"/>
                                </a:rPr>
                              </m:ctrlPr>
                            </m:fPr>
                            <m:num>
                              <m:r>
                                <a:rPr lang="en-US" sz="2800" i="1">
                                  <a:latin typeface="Cambria Math" charset="0"/>
                                </a:rPr>
                                <m:t>1</m:t>
                              </m:r>
                            </m:num>
                            <m:den>
                              <m:r>
                                <a:rPr lang="en-US" sz="2800" i="1">
                                  <a:latin typeface="Cambria Math" charset="0"/>
                                </a:rPr>
                                <m:t>2</m:t>
                              </m:r>
                              <m:sSup>
                                <m:sSupPr>
                                  <m:ctrlPr>
                                    <a:rPr lang="en-US" sz="2800" i="1">
                                      <a:latin typeface="Cambria Math" charset="0"/>
                                      <a:ea typeface="Cambria Math" charset="0"/>
                                      <a:cs typeface="Cambria Math" charset="0"/>
                                    </a:rPr>
                                  </m:ctrlPr>
                                </m:sSupPr>
                                <m:e>
                                  <m:r>
                                    <a:rPr lang="en-US" sz="2800" i="1">
                                      <a:latin typeface="Cambria Math" charset="0"/>
                                      <a:ea typeface="Cambria Math" charset="0"/>
                                      <a:cs typeface="Cambria Math" charset="0"/>
                                    </a:rPr>
                                    <m:t>𝜎</m:t>
                                  </m:r>
                                </m:e>
                                <m:sup>
                                  <m:r>
                                    <a:rPr lang="en-US" sz="2800" i="1">
                                      <a:latin typeface="Cambria Math" charset="0"/>
                                      <a:ea typeface="Cambria Math" charset="0"/>
                                      <a:cs typeface="Cambria Math" charset="0"/>
                                    </a:rPr>
                                    <m:t>2</m:t>
                                  </m:r>
                                </m:sup>
                              </m:sSup>
                            </m:den>
                          </m:f>
                          <m:sSup>
                            <m:sSupPr>
                              <m:ctrlPr>
                                <a:rPr lang="en-US" sz="2800" i="1">
                                  <a:latin typeface="Cambria Math" charset="0"/>
                                  <a:ea typeface="Cambria Math" charset="0"/>
                                  <a:cs typeface="Cambria Math" charset="0"/>
                                </a:rPr>
                              </m:ctrlPr>
                            </m:sSupPr>
                            <m:e>
                              <m:r>
                                <a:rPr lang="en-US" sz="2800" i="1">
                                  <a:latin typeface="Cambria Math" charset="0"/>
                                  <a:ea typeface="Cambria Math" charset="0"/>
                                  <a:cs typeface="Cambria Math" charset="0"/>
                                </a:rPr>
                                <m:t>(</m:t>
                              </m:r>
                              <m:r>
                                <a:rPr lang="en-US" sz="2800" i="1">
                                  <a:latin typeface="Cambria Math" charset="0"/>
                                  <a:ea typeface="Cambria Math" charset="0"/>
                                  <a:cs typeface="Cambria Math" charset="0"/>
                                </a:rPr>
                                <m:t>𝑥</m:t>
                              </m:r>
                              <m:r>
                                <a:rPr lang="en-US" sz="2800" i="1">
                                  <a:latin typeface="Cambria Math" charset="0"/>
                                  <a:ea typeface="Cambria Math" charset="0"/>
                                  <a:cs typeface="Cambria Math" charset="0"/>
                                </a:rPr>
                                <m:t>−</m:t>
                              </m:r>
                              <m:r>
                                <a:rPr lang="bg-BG" sz="2800" i="1">
                                  <a:latin typeface="Cambria Math" charset="0"/>
                                  <a:ea typeface="Cambria Math" charset="0"/>
                                  <a:cs typeface="Cambria Math" charset="0"/>
                                </a:rPr>
                                <m:t>𝜇</m:t>
                              </m:r>
                              <m:r>
                                <m:rPr>
                                  <m:nor/>
                                </m:rPr>
                                <a:rPr lang="en-US" sz="2800" dirty="0"/>
                                <m:t>) </m:t>
                              </m:r>
                            </m:e>
                            <m:sup>
                              <m:r>
                                <a:rPr lang="en-US" sz="2800" i="1">
                                  <a:latin typeface="Cambria Math" charset="0"/>
                                  <a:ea typeface="Cambria Math" charset="0"/>
                                  <a:cs typeface="Cambria Math" charset="0"/>
                                </a:rPr>
                                <m:t>2</m:t>
                              </m:r>
                            </m:sup>
                          </m:sSup>
                          <m:r>
                            <a:rPr lang="en-US" sz="2800" i="1">
                              <a:latin typeface="Cambria Math" charset="0"/>
                              <a:ea typeface="Cambria Math" charset="0"/>
                              <a:cs typeface="Cambria Math" charset="0"/>
                            </a:rPr>
                            <m:t>)</m:t>
                          </m:r>
                          <m:r>
                            <m:rPr>
                              <m:nor/>
                            </m:rPr>
                            <a:rPr lang="en-US" sz="2800" dirty="0"/>
                            <m:t> </m:t>
                          </m:r>
                        </m:e>
                      </m:nary>
                      <m:r>
                        <a:rPr lang="en-US" sz="2800" b="0" i="0" smtClean="0">
                          <a:latin typeface="Cambria Math" charset="0"/>
                          <a:ea typeface="Cambria Math" charset="0"/>
                          <a:cs typeface="Cambria Math" charset="0"/>
                        </a:rPr>
                        <m:t>=1</m:t>
                      </m:r>
                    </m:oMath>
                  </m:oMathPara>
                </a14:m>
                <a:endParaRPr lang="en-US" sz="2800" dirty="0"/>
              </a:p>
            </p:txBody>
          </p:sp>
        </mc:Choice>
        <mc:Fallback xmlns="">
          <p:sp>
            <p:nvSpPr>
              <p:cNvPr id="8" name="TextBox 7"/>
              <p:cNvSpPr txBox="1">
                <a:spLocks noRot="1" noChangeAspect="1" noMove="1" noResize="1" noEditPoints="1" noAdjustHandles="1" noChangeArrowheads="1" noChangeShapeType="1" noTextEdit="1"/>
              </p:cNvSpPr>
              <p:nvPr/>
            </p:nvSpPr>
            <p:spPr>
              <a:xfrm>
                <a:off x="1206500" y="5422270"/>
                <a:ext cx="6680200" cy="929613"/>
              </a:xfrm>
              <a:prstGeom prst="rect">
                <a:avLst/>
              </a:prstGeom>
              <a:blipFill rotWithShape="0">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029381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 y="0"/>
            <a:ext cx="8750300" cy="1003300"/>
          </a:xfrm>
        </p:spPr>
        <p:txBody>
          <a:bodyPr>
            <a:normAutofit/>
          </a:bodyPr>
          <a:lstStyle/>
          <a:p>
            <a:r>
              <a:rPr lang="en-US" sz="3200" dirty="0">
                <a:solidFill>
                  <a:schemeClr val="accent2"/>
                </a:solidFill>
              </a:rPr>
              <a:t>Density function of </a:t>
            </a:r>
            <a:r>
              <a:rPr lang="en-US" sz="3200" dirty="0" err="1">
                <a:solidFill>
                  <a:schemeClr val="accent2"/>
                </a:solidFill>
              </a:rPr>
              <a:t>uni-variate</a:t>
            </a:r>
            <a:r>
              <a:rPr lang="en-US" sz="3200" dirty="0">
                <a:solidFill>
                  <a:schemeClr val="accent2"/>
                </a:solidFill>
              </a:rPr>
              <a:t> normal distribution</a:t>
            </a:r>
          </a:p>
        </p:txBody>
      </p:sp>
      <p:sp>
        <p:nvSpPr>
          <p:cNvPr id="2" name="Rectangle 1"/>
          <p:cNvSpPr/>
          <p:nvPr/>
        </p:nvSpPr>
        <p:spPr>
          <a:xfrm>
            <a:off x="267277" y="3893921"/>
            <a:ext cx="8520546" cy="2062103"/>
          </a:xfrm>
          <a:prstGeom prst="rect">
            <a:avLst/>
          </a:prstGeom>
        </p:spPr>
        <p:txBody>
          <a:bodyPr wrap="square">
            <a:spAutoFit/>
          </a:bodyPr>
          <a:lstStyle/>
          <a:p>
            <a:r>
              <a:rPr lang="en-US" sz="3200" dirty="0" err="1">
                <a:solidFill>
                  <a:srgbClr val="000000"/>
                </a:solidFill>
                <a:latin typeface="Candara" charset="0"/>
              </a:rPr>
              <a:t>dnormal</a:t>
            </a:r>
            <a:r>
              <a:rPr lang="en-US" sz="3200" dirty="0">
                <a:solidFill>
                  <a:srgbClr val="060087"/>
                </a:solidFill>
                <a:latin typeface="Candara" charset="0"/>
              </a:rPr>
              <a:t>=</a:t>
            </a:r>
            <a:r>
              <a:rPr lang="en-US" sz="3200" dirty="0">
                <a:solidFill>
                  <a:srgbClr val="B5760C"/>
                </a:solidFill>
                <a:latin typeface="Candara" charset="0"/>
              </a:rPr>
              <a:t>function</a:t>
            </a:r>
            <a:r>
              <a:rPr lang="en-US" sz="3200" dirty="0">
                <a:solidFill>
                  <a:srgbClr val="060087"/>
                </a:solidFill>
                <a:latin typeface="Candara" charset="0"/>
              </a:rPr>
              <a:t>(</a:t>
            </a:r>
            <a:r>
              <a:rPr lang="en-US" sz="3200" dirty="0">
                <a:solidFill>
                  <a:srgbClr val="000000"/>
                </a:solidFill>
                <a:latin typeface="Candara" charset="0"/>
              </a:rPr>
              <a:t>x</a:t>
            </a:r>
            <a:r>
              <a:rPr lang="en-US" sz="3200" dirty="0">
                <a:solidFill>
                  <a:srgbClr val="060087"/>
                </a:solidFill>
                <a:latin typeface="Candara" charset="0"/>
              </a:rPr>
              <a:t>=</a:t>
            </a:r>
            <a:r>
              <a:rPr lang="en-US" sz="3200" dirty="0">
                <a:solidFill>
                  <a:srgbClr val="0B4213"/>
                </a:solidFill>
                <a:latin typeface="Candara" charset="0"/>
              </a:rPr>
              <a:t>0</a:t>
            </a:r>
            <a:r>
              <a:rPr lang="en-US" sz="3200" dirty="0">
                <a:solidFill>
                  <a:srgbClr val="060087"/>
                </a:solidFill>
                <a:latin typeface="Candara" charset="0"/>
              </a:rPr>
              <a:t>,</a:t>
            </a:r>
            <a:r>
              <a:rPr lang="en-US" sz="3200" dirty="0">
                <a:solidFill>
                  <a:srgbClr val="000000"/>
                </a:solidFill>
                <a:latin typeface="Candara" charset="0"/>
              </a:rPr>
              <a:t>mean</a:t>
            </a:r>
            <a:r>
              <a:rPr lang="en-US" sz="3200" dirty="0">
                <a:solidFill>
                  <a:srgbClr val="060087"/>
                </a:solidFill>
                <a:latin typeface="Candara" charset="0"/>
              </a:rPr>
              <a:t>=</a:t>
            </a:r>
            <a:r>
              <a:rPr lang="en-US" sz="3200" dirty="0">
                <a:solidFill>
                  <a:srgbClr val="0B4213"/>
                </a:solidFill>
                <a:latin typeface="Candara" charset="0"/>
              </a:rPr>
              <a:t>0</a:t>
            </a:r>
            <a:r>
              <a:rPr lang="en-US" sz="3200" dirty="0">
                <a:solidFill>
                  <a:srgbClr val="060087"/>
                </a:solidFill>
                <a:latin typeface="Candara" charset="0"/>
              </a:rPr>
              <a:t>,</a:t>
            </a:r>
            <a:r>
              <a:rPr lang="en-US" sz="3200" dirty="0">
                <a:solidFill>
                  <a:srgbClr val="000000"/>
                </a:solidFill>
                <a:latin typeface="Candara" charset="0"/>
              </a:rPr>
              <a:t>sd</a:t>
            </a:r>
            <a:r>
              <a:rPr lang="en-US" sz="3200" dirty="0">
                <a:solidFill>
                  <a:srgbClr val="060087"/>
                </a:solidFill>
                <a:latin typeface="Candara" charset="0"/>
              </a:rPr>
              <a:t>=</a:t>
            </a:r>
            <a:r>
              <a:rPr lang="en-US" sz="3200" dirty="0">
                <a:solidFill>
                  <a:srgbClr val="0B4213"/>
                </a:solidFill>
                <a:latin typeface="Candara" charset="0"/>
              </a:rPr>
              <a:t>1</a:t>
            </a:r>
            <a:r>
              <a:rPr lang="en-US" sz="3200" dirty="0">
                <a:solidFill>
                  <a:srgbClr val="060087"/>
                </a:solidFill>
                <a:latin typeface="Candara" charset="0"/>
              </a:rPr>
              <a:t>){</a:t>
            </a:r>
          </a:p>
          <a:p>
            <a:r>
              <a:rPr lang="en-US" sz="3200" dirty="0">
                <a:solidFill>
                  <a:srgbClr val="060087"/>
                </a:solidFill>
                <a:latin typeface="Candara" charset="0"/>
              </a:rPr>
              <a:t>  </a:t>
            </a:r>
            <a:r>
              <a:rPr lang="en-US" sz="3200" dirty="0">
                <a:solidFill>
                  <a:srgbClr val="000000"/>
                </a:solidFill>
                <a:latin typeface="Candara" charset="0"/>
              </a:rPr>
              <a:t>p</a:t>
            </a:r>
            <a:r>
              <a:rPr lang="en-US" sz="3200" dirty="0">
                <a:solidFill>
                  <a:srgbClr val="060087"/>
                </a:solidFill>
                <a:latin typeface="Candara" charset="0"/>
              </a:rPr>
              <a:t>=</a:t>
            </a:r>
            <a:r>
              <a:rPr lang="en-US" sz="3200" dirty="0">
                <a:solidFill>
                  <a:srgbClr val="0B4213"/>
                </a:solidFill>
                <a:latin typeface="Candara" charset="0"/>
              </a:rPr>
              <a:t>1</a:t>
            </a:r>
            <a:r>
              <a:rPr lang="en-US" sz="3200" dirty="0">
                <a:solidFill>
                  <a:srgbClr val="060087"/>
                </a:solidFill>
                <a:latin typeface="Candara" charset="0"/>
              </a:rPr>
              <a:t>/(</a:t>
            </a:r>
            <a:r>
              <a:rPr lang="en-US" sz="3200" dirty="0" err="1">
                <a:solidFill>
                  <a:srgbClr val="060087"/>
                </a:solidFill>
                <a:latin typeface="Candara" charset="0"/>
              </a:rPr>
              <a:t>sqrt</a:t>
            </a:r>
            <a:r>
              <a:rPr lang="en-US" sz="3200" dirty="0">
                <a:solidFill>
                  <a:srgbClr val="060087"/>
                </a:solidFill>
                <a:latin typeface="Candara" charset="0"/>
              </a:rPr>
              <a:t>(</a:t>
            </a:r>
            <a:r>
              <a:rPr lang="en-US" sz="3200" dirty="0">
                <a:solidFill>
                  <a:srgbClr val="0B4213"/>
                </a:solidFill>
                <a:latin typeface="Candara" charset="0"/>
              </a:rPr>
              <a:t>2</a:t>
            </a:r>
            <a:r>
              <a:rPr lang="en-US" sz="3200" dirty="0">
                <a:solidFill>
                  <a:srgbClr val="060087"/>
                </a:solidFill>
                <a:latin typeface="Candara" charset="0"/>
              </a:rPr>
              <a:t>*</a:t>
            </a:r>
            <a:r>
              <a:rPr lang="en-US" sz="3200" dirty="0">
                <a:solidFill>
                  <a:srgbClr val="000000"/>
                </a:solidFill>
                <a:latin typeface="Candara" charset="0"/>
              </a:rPr>
              <a:t>pi</a:t>
            </a:r>
            <a:r>
              <a:rPr lang="en-US" sz="3200" dirty="0">
                <a:solidFill>
                  <a:srgbClr val="060087"/>
                </a:solidFill>
                <a:latin typeface="Candara" charset="0"/>
              </a:rPr>
              <a:t>)*</a:t>
            </a:r>
            <a:r>
              <a:rPr lang="en-US" sz="3200" dirty="0" err="1">
                <a:solidFill>
                  <a:srgbClr val="000000"/>
                </a:solidFill>
                <a:latin typeface="Candara" charset="0"/>
              </a:rPr>
              <a:t>sd</a:t>
            </a:r>
            <a:r>
              <a:rPr lang="en-US" sz="3200" dirty="0">
                <a:solidFill>
                  <a:srgbClr val="060087"/>
                </a:solidFill>
                <a:latin typeface="Candara" charset="0"/>
              </a:rPr>
              <a:t>)*</a:t>
            </a:r>
            <a:r>
              <a:rPr lang="en-US" sz="3200" dirty="0" err="1">
                <a:solidFill>
                  <a:srgbClr val="060087"/>
                </a:solidFill>
                <a:latin typeface="Candara" charset="0"/>
              </a:rPr>
              <a:t>exp</a:t>
            </a:r>
            <a:r>
              <a:rPr lang="en-US" sz="3200" dirty="0">
                <a:solidFill>
                  <a:srgbClr val="060087"/>
                </a:solidFill>
                <a:latin typeface="Candara" charset="0"/>
              </a:rPr>
              <a:t>(-(</a:t>
            </a:r>
            <a:r>
              <a:rPr lang="en-US" sz="3200" dirty="0">
                <a:solidFill>
                  <a:srgbClr val="000000"/>
                </a:solidFill>
                <a:latin typeface="Candara" charset="0"/>
              </a:rPr>
              <a:t>x</a:t>
            </a:r>
            <a:r>
              <a:rPr lang="en-US" sz="3200" dirty="0">
                <a:solidFill>
                  <a:srgbClr val="060087"/>
                </a:solidFill>
                <a:latin typeface="Candara" charset="0"/>
              </a:rPr>
              <a:t>-</a:t>
            </a:r>
            <a:r>
              <a:rPr lang="en-US" sz="3200" dirty="0">
                <a:solidFill>
                  <a:srgbClr val="000000"/>
                </a:solidFill>
                <a:latin typeface="Candara" charset="0"/>
              </a:rPr>
              <a:t>mean</a:t>
            </a:r>
            <a:r>
              <a:rPr lang="en-US" sz="3200" dirty="0">
                <a:solidFill>
                  <a:srgbClr val="060087"/>
                </a:solidFill>
                <a:latin typeface="Candara" charset="0"/>
              </a:rPr>
              <a:t>)^</a:t>
            </a:r>
            <a:r>
              <a:rPr lang="en-US" sz="3200" dirty="0">
                <a:solidFill>
                  <a:srgbClr val="0B4213"/>
                </a:solidFill>
                <a:latin typeface="Candara" charset="0"/>
              </a:rPr>
              <a:t>2</a:t>
            </a:r>
            <a:r>
              <a:rPr lang="en-US" sz="3200" dirty="0">
                <a:solidFill>
                  <a:srgbClr val="060087"/>
                </a:solidFill>
                <a:latin typeface="Candara" charset="0"/>
              </a:rPr>
              <a:t>/(</a:t>
            </a:r>
            <a:r>
              <a:rPr lang="en-US" sz="3200" dirty="0">
                <a:solidFill>
                  <a:srgbClr val="0B4213"/>
                </a:solidFill>
                <a:latin typeface="Candara" charset="0"/>
              </a:rPr>
              <a:t>2</a:t>
            </a:r>
            <a:r>
              <a:rPr lang="en-US" sz="3200" dirty="0">
                <a:solidFill>
                  <a:srgbClr val="060087"/>
                </a:solidFill>
                <a:latin typeface="Candara" charset="0"/>
              </a:rPr>
              <a:t>*</a:t>
            </a:r>
            <a:r>
              <a:rPr lang="en-US" sz="3200" dirty="0">
                <a:solidFill>
                  <a:srgbClr val="000000"/>
                </a:solidFill>
                <a:latin typeface="Candara" charset="0"/>
              </a:rPr>
              <a:t>sd</a:t>
            </a:r>
            <a:r>
              <a:rPr lang="en-US" sz="3200" dirty="0">
                <a:solidFill>
                  <a:srgbClr val="060087"/>
                </a:solidFill>
                <a:latin typeface="Candara" charset="0"/>
              </a:rPr>
              <a:t>^</a:t>
            </a:r>
            <a:r>
              <a:rPr lang="en-US" sz="3200" dirty="0">
                <a:solidFill>
                  <a:srgbClr val="0B4213"/>
                </a:solidFill>
                <a:latin typeface="Candara" charset="0"/>
              </a:rPr>
              <a:t>2</a:t>
            </a:r>
            <a:r>
              <a:rPr lang="en-US" sz="3200" dirty="0">
                <a:solidFill>
                  <a:srgbClr val="060087"/>
                </a:solidFill>
                <a:latin typeface="Candara" charset="0"/>
              </a:rPr>
              <a:t>))</a:t>
            </a:r>
          </a:p>
          <a:p>
            <a:r>
              <a:rPr lang="en-US" sz="3200" dirty="0">
                <a:solidFill>
                  <a:srgbClr val="060087"/>
                </a:solidFill>
                <a:latin typeface="Candara" charset="0"/>
              </a:rPr>
              <a:t>  return(</a:t>
            </a:r>
            <a:r>
              <a:rPr lang="en-US" sz="3200" dirty="0">
                <a:solidFill>
                  <a:srgbClr val="000000"/>
                </a:solidFill>
                <a:latin typeface="Candara" charset="0"/>
              </a:rPr>
              <a:t>p</a:t>
            </a:r>
            <a:r>
              <a:rPr lang="en-US" sz="3200" dirty="0">
                <a:solidFill>
                  <a:srgbClr val="060087"/>
                </a:solidFill>
                <a:latin typeface="Candara" charset="0"/>
              </a:rPr>
              <a:t>)</a:t>
            </a:r>
          </a:p>
          <a:p>
            <a:r>
              <a:rPr lang="en-US" sz="3200" dirty="0" smtClean="0">
                <a:solidFill>
                  <a:srgbClr val="060087"/>
                </a:solidFill>
                <a:latin typeface="Candara" charset="0"/>
              </a:rPr>
              <a:t>}</a:t>
            </a:r>
            <a:endParaRPr lang="en-US" sz="3200" dirty="0"/>
          </a:p>
        </p:txBody>
      </p:sp>
      <mc:AlternateContent xmlns:mc="http://schemas.openxmlformats.org/markup-compatibility/2006" xmlns:a14="http://schemas.microsoft.com/office/drawing/2010/main">
        <mc:Choice Requires="a14">
          <p:sp>
            <p:nvSpPr>
              <p:cNvPr id="7" name="TextBox 6"/>
              <p:cNvSpPr txBox="1"/>
              <p:nvPr/>
            </p:nvSpPr>
            <p:spPr>
              <a:xfrm>
                <a:off x="737524" y="1503201"/>
                <a:ext cx="7882774" cy="817596"/>
              </a:xfrm>
              <a:prstGeom prst="rect">
                <a:avLst/>
              </a:prstGeom>
              <a:noFill/>
            </p:spPr>
            <p:txBody>
              <a:bodyPr wrap="square" lIns="0" tIns="0" rIns="0" bIns="0" rtlCol="0">
                <a:spAutoFit/>
              </a:bodyPr>
              <a:lstStyle/>
              <a:p>
                <a:pPr algn="ctr"/>
                <a14:m>
                  <m:oMath xmlns:m="http://schemas.openxmlformats.org/officeDocument/2006/math">
                    <m:r>
                      <a:rPr lang="en-US" sz="3600" b="0" i="1" smtClean="0">
                        <a:latin typeface="Cambria Math" charset="0"/>
                        <a:ea typeface="Cambria Math" charset="0"/>
                        <a:cs typeface="Cambria Math" charset="0"/>
                      </a:rPr>
                      <m:t>𝑓</m:t>
                    </m:r>
                    <m:r>
                      <a:rPr lang="en-US" sz="3600" b="0" i="1" smtClean="0">
                        <a:latin typeface="Cambria Math" charset="0"/>
                        <a:ea typeface="Cambria Math" charset="0"/>
                        <a:cs typeface="Cambria Math" charset="0"/>
                      </a:rPr>
                      <m:t>(</m:t>
                    </m:r>
                    <m:r>
                      <a:rPr lang="en-US" sz="3600" b="0" i="1" smtClean="0">
                        <a:latin typeface="Cambria Math" charset="0"/>
                        <a:ea typeface="Cambria Math" charset="0"/>
                        <a:cs typeface="Cambria Math" charset="0"/>
                      </a:rPr>
                      <m:t>𝑥</m:t>
                    </m:r>
                    <m:r>
                      <a:rPr lang="en-US" sz="3600" b="0" i="1" smtClean="0">
                        <a:latin typeface="Cambria Math" charset="0"/>
                        <a:ea typeface="Cambria Math" charset="0"/>
                        <a:cs typeface="Cambria Math" charset="0"/>
                      </a:rPr>
                      <m:t>,</m:t>
                    </m:r>
                    <m:r>
                      <a:rPr lang="bg-BG" sz="3600" i="1" smtClean="0">
                        <a:latin typeface="Cambria Math" charset="0"/>
                        <a:ea typeface="Cambria Math" charset="0"/>
                        <a:cs typeface="Cambria Math" charset="0"/>
                      </a:rPr>
                      <m:t>𝜇</m:t>
                    </m:r>
                    <m:r>
                      <a:rPr lang="en-US" sz="3600" b="0" i="1" smtClean="0">
                        <a:latin typeface="Cambria Math" charset="0"/>
                        <a:ea typeface="Cambria Math" charset="0"/>
                        <a:cs typeface="Cambria Math" charset="0"/>
                      </a:rPr>
                      <m:t>,</m:t>
                    </m:r>
                    <m:sSup>
                      <m:sSupPr>
                        <m:ctrlPr>
                          <a:rPr lang="en-US" sz="3600" b="0" i="1" smtClean="0">
                            <a:latin typeface="Cambria Math" charset="0"/>
                            <a:ea typeface="Cambria Math" charset="0"/>
                            <a:cs typeface="Cambria Math" charset="0"/>
                          </a:rPr>
                        </m:ctrlPr>
                      </m:sSupPr>
                      <m:e>
                        <m:r>
                          <a:rPr lang="en-US" sz="3600" b="0" i="1" smtClean="0">
                            <a:latin typeface="Cambria Math" charset="0"/>
                            <a:ea typeface="Cambria Math" charset="0"/>
                            <a:cs typeface="Cambria Math" charset="0"/>
                          </a:rPr>
                          <m:t>𝜎</m:t>
                        </m:r>
                      </m:e>
                      <m:sup>
                        <m:r>
                          <a:rPr lang="en-US" sz="3600" b="0" i="1" smtClean="0">
                            <a:latin typeface="Cambria Math" charset="0"/>
                            <a:ea typeface="Cambria Math" charset="0"/>
                            <a:cs typeface="Cambria Math" charset="0"/>
                          </a:rPr>
                          <m:t>2</m:t>
                        </m:r>
                      </m:sup>
                    </m:sSup>
                    <m:r>
                      <a:rPr lang="en-US" sz="3600" b="0" i="1" smtClean="0">
                        <a:latin typeface="Cambria Math" charset="0"/>
                        <a:ea typeface="Cambria Math" charset="0"/>
                        <a:cs typeface="Cambria Math" charset="0"/>
                      </a:rPr>
                      <m:t>)=</m:t>
                    </m:r>
                    <m:f>
                      <m:fPr>
                        <m:ctrlPr>
                          <a:rPr lang="bg-BG" sz="3600" i="1">
                            <a:latin typeface="Cambria Math" charset="0"/>
                          </a:rPr>
                        </m:ctrlPr>
                      </m:fPr>
                      <m:num>
                        <m:r>
                          <a:rPr lang="en-US" sz="3600" i="1" smtClean="0">
                            <a:latin typeface="Cambria Math" charset="0"/>
                          </a:rPr>
                          <m:t>1</m:t>
                        </m:r>
                      </m:num>
                      <m:den>
                        <m:rad>
                          <m:radPr>
                            <m:degHide m:val="on"/>
                            <m:ctrlPr>
                              <a:rPr lang="en-US" sz="3600" i="1" smtClean="0">
                                <a:latin typeface="Cambria Math" charset="0"/>
                              </a:rPr>
                            </m:ctrlPr>
                          </m:radPr>
                          <m:deg/>
                          <m:e>
                            <m:r>
                              <a:rPr lang="en-US" sz="3600" b="0" i="1" smtClean="0">
                                <a:latin typeface="Cambria Math" charset="0"/>
                              </a:rPr>
                              <m:t>2</m:t>
                            </m:r>
                            <m:r>
                              <a:rPr lang="en-US" sz="3600" b="0" i="1" smtClean="0">
                                <a:latin typeface="Cambria Math" charset="0"/>
                                <a:ea typeface="Cambria Math" charset="0"/>
                                <a:cs typeface="Cambria Math" charset="0"/>
                              </a:rPr>
                              <m:t>𝜋</m:t>
                            </m:r>
                          </m:e>
                        </m:rad>
                        <m:r>
                          <a:rPr lang="en-US" sz="3600" i="1">
                            <a:latin typeface="Cambria Math" charset="0"/>
                            <a:ea typeface="Cambria Math" charset="0"/>
                            <a:cs typeface="Cambria Math" charset="0"/>
                          </a:rPr>
                          <m:t>𝜎</m:t>
                        </m:r>
                      </m:den>
                    </m:f>
                  </m:oMath>
                </a14:m>
                <a:r>
                  <a:rPr lang="en-US" sz="3600" dirty="0" smtClean="0"/>
                  <a:t> exp(-</a:t>
                </a:r>
                <a14:m>
                  <m:oMath xmlns:m="http://schemas.openxmlformats.org/officeDocument/2006/math">
                    <m:f>
                      <m:fPr>
                        <m:ctrlPr>
                          <a:rPr lang="bg-BG" sz="3600" i="1">
                            <a:latin typeface="Cambria Math" charset="0"/>
                          </a:rPr>
                        </m:ctrlPr>
                      </m:fPr>
                      <m:num>
                        <m:r>
                          <a:rPr lang="en-US" sz="3600" i="1">
                            <a:latin typeface="Cambria Math" charset="0"/>
                          </a:rPr>
                          <m:t>1</m:t>
                        </m:r>
                      </m:num>
                      <m:den>
                        <m:r>
                          <a:rPr lang="en-US" sz="3600" b="0" i="1" smtClean="0">
                            <a:latin typeface="Cambria Math" charset="0"/>
                          </a:rPr>
                          <m:t>2</m:t>
                        </m:r>
                        <m:sSup>
                          <m:sSupPr>
                            <m:ctrlPr>
                              <a:rPr lang="en-US" sz="3600" i="1">
                                <a:latin typeface="Cambria Math" charset="0"/>
                                <a:ea typeface="Cambria Math" charset="0"/>
                                <a:cs typeface="Cambria Math" charset="0"/>
                              </a:rPr>
                            </m:ctrlPr>
                          </m:sSupPr>
                          <m:e>
                            <m:r>
                              <a:rPr lang="en-US" sz="3600" i="1">
                                <a:latin typeface="Cambria Math" charset="0"/>
                                <a:ea typeface="Cambria Math" charset="0"/>
                                <a:cs typeface="Cambria Math" charset="0"/>
                              </a:rPr>
                              <m:t>𝜎</m:t>
                            </m:r>
                          </m:e>
                          <m:sup>
                            <m:r>
                              <a:rPr lang="en-US" sz="3600" i="1">
                                <a:latin typeface="Cambria Math" charset="0"/>
                                <a:ea typeface="Cambria Math" charset="0"/>
                                <a:cs typeface="Cambria Math" charset="0"/>
                              </a:rPr>
                              <m:t>2</m:t>
                            </m:r>
                          </m:sup>
                        </m:sSup>
                      </m:den>
                    </m:f>
                    <m:sSup>
                      <m:sSupPr>
                        <m:ctrlPr>
                          <a:rPr lang="en-US" sz="3600" i="1" smtClean="0">
                            <a:latin typeface="Cambria Math" charset="0"/>
                            <a:ea typeface="Cambria Math" charset="0"/>
                            <a:cs typeface="Cambria Math" charset="0"/>
                          </a:rPr>
                        </m:ctrlPr>
                      </m:sSupPr>
                      <m:e>
                        <m:r>
                          <a:rPr lang="en-US" sz="3600" i="1">
                            <a:latin typeface="Cambria Math" charset="0"/>
                            <a:ea typeface="Cambria Math" charset="0"/>
                            <a:cs typeface="Cambria Math" charset="0"/>
                          </a:rPr>
                          <m:t>(</m:t>
                        </m:r>
                        <m:r>
                          <a:rPr lang="en-US" sz="3600" i="1">
                            <a:latin typeface="Cambria Math" charset="0"/>
                            <a:ea typeface="Cambria Math" charset="0"/>
                            <a:cs typeface="Cambria Math" charset="0"/>
                          </a:rPr>
                          <m:t>𝑥</m:t>
                        </m:r>
                        <m:r>
                          <a:rPr lang="en-US" sz="3600" i="1">
                            <a:latin typeface="Cambria Math" charset="0"/>
                            <a:ea typeface="Cambria Math" charset="0"/>
                            <a:cs typeface="Cambria Math" charset="0"/>
                          </a:rPr>
                          <m:t>−</m:t>
                        </m:r>
                        <m:r>
                          <a:rPr lang="bg-BG" sz="3600" i="1">
                            <a:latin typeface="Cambria Math" charset="0"/>
                            <a:ea typeface="Cambria Math" charset="0"/>
                            <a:cs typeface="Cambria Math" charset="0"/>
                          </a:rPr>
                          <m:t>𝜇</m:t>
                        </m:r>
                        <m:r>
                          <m:rPr>
                            <m:nor/>
                          </m:rPr>
                          <a:rPr lang="en-US" sz="3600" dirty="0"/>
                          <m:t>) </m:t>
                        </m:r>
                      </m:e>
                      <m:sup>
                        <m:r>
                          <a:rPr lang="en-US" sz="3600" b="0" i="1" smtClean="0">
                            <a:latin typeface="Cambria Math" charset="0"/>
                            <a:ea typeface="Cambria Math" charset="0"/>
                            <a:cs typeface="Cambria Math" charset="0"/>
                          </a:rPr>
                          <m:t>2</m:t>
                        </m:r>
                      </m:sup>
                    </m:sSup>
                    <m:r>
                      <a:rPr lang="en-US" sz="3600" b="0" i="1" smtClean="0">
                        <a:latin typeface="Cambria Math" charset="0"/>
                        <a:ea typeface="Cambria Math" charset="0"/>
                        <a:cs typeface="Cambria Math" charset="0"/>
                      </a:rPr>
                      <m:t>)</m:t>
                    </m:r>
                  </m:oMath>
                </a14:m>
                <a:endParaRPr lang="en-US" sz="3600" dirty="0"/>
              </a:p>
            </p:txBody>
          </p:sp>
        </mc:Choice>
        <mc:Fallback xmlns="">
          <p:sp>
            <p:nvSpPr>
              <p:cNvPr id="7" name="TextBox 6"/>
              <p:cNvSpPr txBox="1">
                <a:spLocks noRot="1" noChangeAspect="1" noMove="1" noResize="1" noEditPoints="1" noAdjustHandles="1" noChangeArrowheads="1" noChangeShapeType="1" noTextEdit="1"/>
              </p:cNvSpPr>
              <p:nvPr/>
            </p:nvSpPr>
            <p:spPr>
              <a:xfrm>
                <a:off x="737524" y="1503201"/>
                <a:ext cx="7882774" cy="817596"/>
              </a:xfrm>
              <a:prstGeom prst="rect">
                <a:avLst/>
              </a:prstGeom>
              <a:blipFill rotWithShape="0">
                <a:blip r:embed="rId2"/>
                <a:stretch>
                  <a:fillRect b="-18657"/>
                </a:stretch>
              </a:blipFill>
            </p:spPr>
            <p:txBody>
              <a:bodyPr/>
              <a:lstStyle/>
              <a:p>
                <a:r>
                  <a:rPr lang="en-US">
                    <a:noFill/>
                  </a:rPr>
                  <a:t> </a:t>
                </a:r>
              </a:p>
            </p:txBody>
          </p:sp>
        </mc:Fallback>
      </mc:AlternateContent>
    </p:spTree>
    <p:extLst>
      <p:ext uri="{BB962C8B-B14F-4D97-AF65-F5344CB8AC3E}">
        <p14:creationId xmlns:p14="http://schemas.microsoft.com/office/powerpoint/2010/main" val="15963858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 y="0"/>
            <a:ext cx="8750300" cy="1003300"/>
          </a:xfrm>
        </p:spPr>
        <p:txBody>
          <a:bodyPr>
            <a:normAutofit/>
          </a:bodyPr>
          <a:lstStyle/>
          <a:p>
            <a:r>
              <a:rPr lang="en-US" sz="3200" dirty="0" smtClean="0">
                <a:solidFill>
                  <a:schemeClr val="accent2"/>
                </a:solidFill>
              </a:rPr>
              <a:t>Density function of normal distribution</a:t>
            </a:r>
            <a:endParaRPr lang="en-US" sz="3200" dirty="0">
              <a:solidFill>
                <a:schemeClr val="accent2"/>
              </a:solidFill>
            </a:endParaRPr>
          </a:p>
        </p:txBody>
      </p:sp>
      <p:sp>
        <p:nvSpPr>
          <p:cNvPr id="2" name="Rectangle 1"/>
          <p:cNvSpPr/>
          <p:nvPr/>
        </p:nvSpPr>
        <p:spPr>
          <a:xfrm>
            <a:off x="1628775" y="1358539"/>
            <a:ext cx="5797550" cy="2554545"/>
          </a:xfrm>
          <a:prstGeom prst="rect">
            <a:avLst/>
          </a:prstGeom>
        </p:spPr>
        <p:txBody>
          <a:bodyPr wrap="square">
            <a:spAutoFit/>
          </a:bodyPr>
          <a:lstStyle/>
          <a:p>
            <a:r>
              <a:rPr lang="is-IS" sz="3200" dirty="0" smtClean="0">
                <a:solidFill>
                  <a:srgbClr val="000000"/>
                </a:solidFill>
                <a:latin typeface="Candara" charset="0"/>
              </a:rPr>
              <a:t>x</a:t>
            </a:r>
            <a:r>
              <a:rPr lang="is-IS" sz="3200" dirty="0" smtClean="0">
                <a:solidFill>
                  <a:srgbClr val="060087"/>
                </a:solidFill>
                <a:latin typeface="Candara" charset="0"/>
              </a:rPr>
              <a:t>=c(</a:t>
            </a:r>
            <a:r>
              <a:rPr lang="is-IS" sz="3200" dirty="0" smtClean="0">
                <a:solidFill>
                  <a:srgbClr val="0B4213"/>
                </a:solidFill>
                <a:latin typeface="Candara" charset="0"/>
              </a:rPr>
              <a:t>95</a:t>
            </a:r>
            <a:r>
              <a:rPr lang="is-IS" sz="3200" dirty="0" smtClean="0">
                <a:solidFill>
                  <a:srgbClr val="060087"/>
                </a:solidFill>
                <a:latin typeface="Candara" charset="0"/>
              </a:rPr>
              <a:t>,</a:t>
            </a:r>
            <a:r>
              <a:rPr lang="is-IS" sz="3200" dirty="0" smtClean="0">
                <a:solidFill>
                  <a:srgbClr val="0B4213"/>
                </a:solidFill>
                <a:latin typeface="Candara" charset="0"/>
              </a:rPr>
              <a:t>95</a:t>
            </a:r>
            <a:r>
              <a:rPr lang="is-IS" sz="3200" dirty="0" smtClean="0">
                <a:solidFill>
                  <a:srgbClr val="060087"/>
                </a:solidFill>
                <a:latin typeface="Candara" charset="0"/>
              </a:rPr>
              <a:t>,</a:t>
            </a:r>
            <a:r>
              <a:rPr lang="is-IS" sz="3200" dirty="0" smtClean="0">
                <a:solidFill>
                  <a:srgbClr val="0B4213"/>
                </a:solidFill>
                <a:latin typeface="Candara" charset="0"/>
              </a:rPr>
              <a:t>95</a:t>
            </a:r>
            <a:r>
              <a:rPr lang="is-IS" sz="3200" dirty="0" smtClean="0">
                <a:solidFill>
                  <a:srgbClr val="060087"/>
                </a:solidFill>
                <a:latin typeface="Candara" charset="0"/>
              </a:rPr>
              <a:t>,</a:t>
            </a:r>
            <a:r>
              <a:rPr lang="is-IS" sz="3200" dirty="0" smtClean="0">
                <a:solidFill>
                  <a:srgbClr val="0B4213"/>
                </a:solidFill>
                <a:latin typeface="Candara" charset="0"/>
              </a:rPr>
              <a:t>95</a:t>
            </a:r>
            <a:r>
              <a:rPr lang="is-IS" sz="3200" dirty="0">
                <a:solidFill>
                  <a:srgbClr val="060087"/>
                </a:solidFill>
                <a:latin typeface="Candara" charset="0"/>
              </a:rPr>
              <a:t>)</a:t>
            </a:r>
          </a:p>
          <a:p>
            <a:r>
              <a:rPr lang="is-IS" sz="3200" dirty="0">
                <a:solidFill>
                  <a:srgbClr val="000000"/>
                </a:solidFill>
                <a:latin typeface="Candara" charset="0"/>
              </a:rPr>
              <a:t>mean</a:t>
            </a:r>
            <a:r>
              <a:rPr lang="is-IS" sz="3200" dirty="0">
                <a:solidFill>
                  <a:srgbClr val="060087"/>
                </a:solidFill>
                <a:latin typeface="Candara" charset="0"/>
              </a:rPr>
              <a:t>=c(</a:t>
            </a:r>
            <a:r>
              <a:rPr lang="is-IS" sz="3200" dirty="0">
                <a:solidFill>
                  <a:srgbClr val="0B4213"/>
                </a:solidFill>
                <a:latin typeface="Candara" charset="0"/>
              </a:rPr>
              <a:t>100</a:t>
            </a:r>
            <a:r>
              <a:rPr lang="is-IS" sz="3200" dirty="0">
                <a:solidFill>
                  <a:srgbClr val="060087"/>
                </a:solidFill>
                <a:latin typeface="Candara" charset="0"/>
              </a:rPr>
              <a:t>,</a:t>
            </a:r>
            <a:r>
              <a:rPr lang="is-IS" sz="3200" dirty="0">
                <a:solidFill>
                  <a:srgbClr val="0B4213"/>
                </a:solidFill>
                <a:latin typeface="Candara" charset="0"/>
              </a:rPr>
              <a:t>100</a:t>
            </a:r>
            <a:r>
              <a:rPr lang="is-IS" sz="3200" dirty="0">
                <a:solidFill>
                  <a:srgbClr val="060087"/>
                </a:solidFill>
                <a:latin typeface="Candara" charset="0"/>
              </a:rPr>
              <a:t>,</a:t>
            </a:r>
            <a:r>
              <a:rPr lang="is-IS" sz="3200" dirty="0">
                <a:solidFill>
                  <a:srgbClr val="0B4213"/>
                </a:solidFill>
                <a:latin typeface="Candara" charset="0"/>
              </a:rPr>
              <a:t>85</a:t>
            </a:r>
            <a:r>
              <a:rPr lang="is-IS" sz="3200" dirty="0">
                <a:solidFill>
                  <a:srgbClr val="060087"/>
                </a:solidFill>
                <a:latin typeface="Candara" charset="0"/>
              </a:rPr>
              <a:t>,</a:t>
            </a:r>
            <a:r>
              <a:rPr lang="is-IS" sz="3200" dirty="0">
                <a:solidFill>
                  <a:srgbClr val="0B4213"/>
                </a:solidFill>
                <a:latin typeface="Candara" charset="0"/>
              </a:rPr>
              <a:t>85</a:t>
            </a:r>
            <a:r>
              <a:rPr lang="is-IS" sz="3200" dirty="0">
                <a:solidFill>
                  <a:srgbClr val="060087"/>
                </a:solidFill>
                <a:latin typeface="Candara" charset="0"/>
              </a:rPr>
              <a:t>)</a:t>
            </a:r>
          </a:p>
          <a:p>
            <a:r>
              <a:rPr lang="is-IS" sz="3200" dirty="0">
                <a:solidFill>
                  <a:srgbClr val="000000"/>
                </a:solidFill>
                <a:latin typeface="Candara" charset="0"/>
              </a:rPr>
              <a:t>sd</a:t>
            </a:r>
            <a:r>
              <a:rPr lang="is-IS" sz="3200" dirty="0">
                <a:solidFill>
                  <a:srgbClr val="060087"/>
                </a:solidFill>
                <a:latin typeface="Candara" charset="0"/>
              </a:rPr>
              <a:t>=c(</a:t>
            </a:r>
            <a:r>
              <a:rPr lang="is-IS" sz="3200" dirty="0">
                <a:solidFill>
                  <a:srgbClr val="0B4213"/>
                </a:solidFill>
                <a:latin typeface="Candara" charset="0"/>
              </a:rPr>
              <a:t>1</a:t>
            </a:r>
            <a:r>
              <a:rPr lang="is-IS" sz="3200" dirty="0">
                <a:solidFill>
                  <a:srgbClr val="060087"/>
                </a:solidFill>
                <a:latin typeface="Candara" charset="0"/>
              </a:rPr>
              <a:t>,</a:t>
            </a:r>
            <a:r>
              <a:rPr lang="is-IS" sz="3200" dirty="0">
                <a:solidFill>
                  <a:srgbClr val="0B4213"/>
                </a:solidFill>
                <a:latin typeface="Candara" charset="0"/>
              </a:rPr>
              <a:t>2</a:t>
            </a:r>
            <a:r>
              <a:rPr lang="is-IS" sz="3200" dirty="0">
                <a:solidFill>
                  <a:srgbClr val="060087"/>
                </a:solidFill>
                <a:latin typeface="Candara" charset="0"/>
              </a:rPr>
              <a:t>,</a:t>
            </a:r>
            <a:r>
              <a:rPr lang="is-IS" sz="3200" dirty="0">
                <a:solidFill>
                  <a:srgbClr val="0B4213"/>
                </a:solidFill>
                <a:latin typeface="Candara" charset="0"/>
              </a:rPr>
              <a:t>5</a:t>
            </a:r>
            <a:r>
              <a:rPr lang="is-IS" sz="3200" dirty="0">
                <a:solidFill>
                  <a:srgbClr val="060087"/>
                </a:solidFill>
                <a:latin typeface="Candara" charset="0"/>
              </a:rPr>
              <a:t>,</a:t>
            </a:r>
            <a:r>
              <a:rPr lang="is-IS" sz="3200" dirty="0">
                <a:solidFill>
                  <a:srgbClr val="0B4213"/>
                </a:solidFill>
                <a:latin typeface="Candara" charset="0"/>
              </a:rPr>
              <a:t>10</a:t>
            </a:r>
            <a:r>
              <a:rPr lang="is-IS" sz="3200" dirty="0">
                <a:solidFill>
                  <a:srgbClr val="060087"/>
                </a:solidFill>
                <a:latin typeface="Candara" charset="0"/>
              </a:rPr>
              <a:t>)</a:t>
            </a:r>
          </a:p>
          <a:p>
            <a:r>
              <a:rPr lang="en-US" sz="3200" dirty="0" err="1">
                <a:solidFill>
                  <a:srgbClr val="060087"/>
                </a:solidFill>
                <a:latin typeface="Candara" charset="0"/>
              </a:rPr>
              <a:t>dnormal</a:t>
            </a:r>
            <a:r>
              <a:rPr lang="en-US" sz="3200" dirty="0">
                <a:solidFill>
                  <a:srgbClr val="060087"/>
                </a:solidFill>
                <a:latin typeface="Candara" charset="0"/>
              </a:rPr>
              <a:t>(</a:t>
            </a:r>
            <a:r>
              <a:rPr lang="en-US" sz="3200" dirty="0" err="1">
                <a:solidFill>
                  <a:srgbClr val="000000"/>
                </a:solidFill>
                <a:latin typeface="Candara" charset="0"/>
              </a:rPr>
              <a:t>x</a:t>
            </a:r>
            <a:r>
              <a:rPr lang="en-US" sz="3200" dirty="0" err="1">
                <a:solidFill>
                  <a:srgbClr val="060087"/>
                </a:solidFill>
                <a:latin typeface="Candara" charset="0"/>
              </a:rPr>
              <a:t>,</a:t>
            </a:r>
            <a:r>
              <a:rPr lang="en-US" sz="3200" dirty="0" err="1">
                <a:solidFill>
                  <a:srgbClr val="000000"/>
                </a:solidFill>
                <a:latin typeface="Candara" charset="0"/>
              </a:rPr>
              <a:t>mean</a:t>
            </a:r>
            <a:r>
              <a:rPr lang="en-US" sz="3200" dirty="0" err="1">
                <a:solidFill>
                  <a:srgbClr val="060087"/>
                </a:solidFill>
                <a:latin typeface="Candara" charset="0"/>
              </a:rPr>
              <a:t>,</a:t>
            </a:r>
            <a:r>
              <a:rPr lang="en-US" sz="3200" dirty="0" err="1">
                <a:solidFill>
                  <a:srgbClr val="000000"/>
                </a:solidFill>
                <a:latin typeface="Candara" charset="0"/>
              </a:rPr>
              <a:t>sd</a:t>
            </a:r>
            <a:r>
              <a:rPr lang="en-US" sz="3200" dirty="0">
                <a:solidFill>
                  <a:srgbClr val="060087"/>
                </a:solidFill>
                <a:latin typeface="Candara" charset="0"/>
              </a:rPr>
              <a:t>)</a:t>
            </a:r>
          </a:p>
          <a:p>
            <a:r>
              <a:rPr lang="en-US" sz="3200" dirty="0" err="1">
                <a:solidFill>
                  <a:srgbClr val="060087"/>
                </a:solidFill>
                <a:latin typeface="Candara" charset="0"/>
              </a:rPr>
              <a:t>dnorm</a:t>
            </a:r>
            <a:r>
              <a:rPr lang="en-US" sz="3200" dirty="0">
                <a:solidFill>
                  <a:srgbClr val="060087"/>
                </a:solidFill>
                <a:latin typeface="Candara" charset="0"/>
              </a:rPr>
              <a:t>(</a:t>
            </a:r>
            <a:r>
              <a:rPr lang="en-US" sz="3200" dirty="0" err="1">
                <a:solidFill>
                  <a:srgbClr val="000000"/>
                </a:solidFill>
                <a:latin typeface="Candara" charset="0"/>
              </a:rPr>
              <a:t>x</a:t>
            </a:r>
            <a:r>
              <a:rPr lang="en-US" sz="3200" dirty="0" err="1">
                <a:solidFill>
                  <a:srgbClr val="060087"/>
                </a:solidFill>
                <a:latin typeface="Candara" charset="0"/>
              </a:rPr>
              <a:t>,</a:t>
            </a:r>
            <a:r>
              <a:rPr lang="en-US" sz="3200" dirty="0" err="1">
                <a:solidFill>
                  <a:srgbClr val="000000"/>
                </a:solidFill>
                <a:latin typeface="Candara" charset="0"/>
              </a:rPr>
              <a:t>mean</a:t>
            </a:r>
            <a:r>
              <a:rPr lang="en-US" sz="3200" dirty="0" err="1">
                <a:solidFill>
                  <a:srgbClr val="060087"/>
                </a:solidFill>
                <a:latin typeface="Candara" charset="0"/>
              </a:rPr>
              <a:t>,</a:t>
            </a:r>
            <a:r>
              <a:rPr lang="en-US" sz="3200" dirty="0" err="1">
                <a:solidFill>
                  <a:srgbClr val="000000"/>
                </a:solidFill>
                <a:latin typeface="Candara" charset="0"/>
              </a:rPr>
              <a:t>sd</a:t>
            </a:r>
            <a:r>
              <a:rPr lang="en-US" sz="3200" dirty="0">
                <a:solidFill>
                  <a:srgbClr val="060087"/>
                </a:solidFill>
                <a:latin typeface="Candara" charset="0"/>
              </a:rPr>
              <a:t>)</a:t>
            </a:r>
            <a:endParaRPr lang="en-US" sz="32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7600" y="5410200"/>
            <a:ext cx="7277100" cy="1244600"/>
          </a:xfrm>
          <a:prstGeom prst="rect">
            <a:avLst/>
          </a:prstGeom>
        </p:spPr>
      </p:pic>
      <p:sp>
        <p:nvSpPr>
          <p:cNvPr id="5" name="Oval 4"/>
          <p:cNvSpPr/>
          <p:nvPr/>
        </p:nvSpPr>
        <p:spPr>
          <a:xfrm>
            <a:off x="6540500" y="5410200"/>
            <a:ext cx="1854200" cy="13843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19966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81478" y="2602252"/>
            <a:ext cx="2806700" cy="2747433"/>
          </a:xfrm>
        </p:spPr>
        <p:txBody>
          <a:bodyPr>
            <a:noAutofit/>
          </a:bodyPr>
          <a:lstStyle/>
          <a:p>
            <a:pPr marL="457200" indent="-457200">
              <a:buFont typeface="+mj-lt"/>
              <a:buAutoNum type="alphaUcPeriod"/>
            </a:pPr>
            <a:r>
              <a:rPr lang="en-US" sz="3600" dirty="0" smtClean="0"/>
              <a:t>100 and 1</a:t>
            </a:r>
          </a:p>
          <a:p>
            <a:pPr marL="457200" indent="-457200">
              <a:buFont typeface="+mj-lt"/>
              <a:buAutoNum type="alphaUcPeriod"/>
            </a:pPr>
            <a:r>
              <a:rPr lang="en-US" sz="3600" dirty="0" smtClean="0"/>
              <a:t>100 and 2</a:t>
            </a:r>
          </a:p>
          <a:p>
            <a:pPr marL="457200" indent="-457200">
              <a:buFont typeface="+mj-lt"/>
              <a:buAutoNum type="alphaUcPeriod"/>
            </a:pPr>
            <a:r>
              <a:rPr lang="en-US" sz="3600" dirty="0" smtClean="0"/>
              <a:t>85 and 5</a:t>
            </a:r>
          </a:p>
          <a:p>
            <a:pPr marL="457200" indent="-457200">
              <a:buFont typeface="+mj-lt"/>
              <a:buAutoNum type="alphaUcPeriod"/>
            </a:pPr>
            <a:r>
              <a:rPr lang="en-US" sz="3600" dirty="0" smtClean="0"/>
              <a:t>85 and 10</a:t>
            </a:r>
          </a:p>
          <a:p>
            <a:pPr marL="457200" indent="-457200">
              <a:buFont typeface="+mj-lt"/>
              <a:buAutoNum type="alphaUcPeriod"/>
            </a:pPr>
            <a:endParaRPr lang="en-US" sz="3600" dirty="0"/>
          </a:p>
        </p:txBody>
      </p:sp>
      <p:sp>
        <p:nvSpPr>
          <p:cNvPr id="3" name="Title 2"/>
          <p:cNvSpPr>
            <a:spLocks noGrp="1"/>
          </p:cNvSpPr>
          <p:nvPr>
            <p:ph type="title"/>
          </p:nvPr>
        </p:nvSpPr>
        <p:spPr>
          <a:xfrm>
            <a:off x="210589" y="819680"/>
            <a:ext cx="8750300" cy="1782572"/>
          </a:xfrm>
        </p:spPr>
        <p:txBody>
          <a:bodyPr>
            <a:normAutofit/>
          </a:bodyPr>
          <a:lstStyle/>
          <a:p>
            <a:pPr algn="l"/>
            <a:r>
              <a:rPr lang="en-US" sz="3200" dirty="0" smtClean="0">
                <a:solidFill>
                  <a:srgbClr val="FF0000"/>
                </a:solidFill>
              </a:rPr>
              <a:t>Two variables</a:t>
            </a:r>
            <a:r>
              <a:rPr lang="en-US" sz="3200" dirty="0" smtClean="0">
                <a:solidFill>
                  <a:schemeClr val="accent2"/>
                </a:solidFill>
              </a:rPr>
              <a:t> were observed as 95 and 97 from a normal distribution. The mean and SD of the distribution are most likely to be:  </a:t>
            </a:r>
            <a:endParaRPr lang="en-US" sz="3200" dirty="0">
              <a:solidFill>
                <a:schemeClr val="accent2"/>
              </a:solidFill>
            </a:endParaRPr>
          </a:p>
        </p:txBody>
      </p:sp>
      <p:sp>
        <p:nvSpPr>
          <p:cNvPr id="4" name="Rectangle 3"/>
          <p:cNvSpPr/>
          <p:nvPr/>
        </p:nvSpPr>
        <p:spPr>
          <a:xfrm>
            <a:off x="4459836" y="2602252"/>
            <a:ext cx="4684164" cy="3539430"/>
          </a:xfrm>
          <a:prstGeom prst="rect">
            <a:avLst/>
          </a:prstGeom>
        </p:spPr>
        <p:txBody>
          <a:bodyPr wrap="square">
            <a:spAutoFit/>
          </a:bodyPr>
          <a:lstStyle/>
          <a:p>
            <a:r>
              <a:rPr lang="is-IS" sz="3200" dirty="0">
                <a:solidFill>
                  <a:srgbClr val="000000"/>
                </a:solidFill>
                <a:latin typeface="Candara" charset="0"/>
              </a:rPr>
              <a:t>mean</a:t>
            </a:r>
            <a:r>
              <a:rPr lang="is-IS" sz="3200" dirty="0">
                <a:solidFill>
                  <a:srgbClr val="060087"/>
                </a:solidFill>
                <a:latin typeface="Candara" charset="0"/>
              </a:rPr>
              <a:t>=c(</a:t>
            </a:r>
            <a:r>
              <a:rPr lang="is-IS" sz="3200" dirty="0">
                <a:solidFill>
                  <a:srgbClr val="0B4213"/>
                </a:solidFill>
                <a:latin typeface="Candara" charset="0"/>
              </a:rPr>
              <a:t>100</a:t>
            </a:r>
            <a:r>
              <a:rPr lang="is-IS" sz="3200" dirty="0">
                <a:solidFill>
                  <a:srgbClr val="060087"/>
                </a:solidFill>
                <a:latin typeface="Candara" charset="0"/>
              </a:rPr>
              <a:t>,</a:t>
            </a:r>
            <a:r>
              <a:rPr lang="is-IS" sz="3200" dirty="0">
                <a:solidFill>
                  <a:srgbClr val="0B4213"/>
                </a:solidFill>
                <a:latin typeface="Candara" charset="0"/>
              </a:rPr>
              <a:t>100</a:t>
            </a:r>
            <a:r>
              <a:rPr lang="is-IS" sz="3200" dirty="0">
                <a:solidFill>
                  <a:srgbClr val="060087"/>
                </a:solidFill>
                <a:latin typeface="Candara" charset="0"/>
              </a:rPr>
              <a:t>,</a:t>
            </a:r>
            <a:r>
              <a:rPr lang="is-IS" sz="3200" dirty="0">
                <a:solidFill>
                  <a:srgbClr val="0B4213"/>
                </a:solidFill>
                <a:latin typeface="Candara" charset="0"/>
              </a:rPr>
              <a:t>85</a:t>
            </a:r>
            <a:r>
              <a:rPr lang="is-IS" sz="3200" dirty="0">
                <a:solidFill>
                  <a:srgbClr val="060087"/>
                </a:solidFill>
                <a:latin typeface="Candara" charset="0"/>
              </a:rPr>
              <a:t>,</a:t>
            </a:r>
            <a:r>
              <a:rPr lang="is-IS" sz="3200" dirty="0">
                <a:solidFill>
                  <a:srgbClr val="0B4213"/>
                </a:solidFill>
                <a:latin typeface="Candara" charset="0"/>
              </a:rPr>
              <a:t>85</a:t>
            </a:r>
            <a:r>
              <a:rPr lang="is-IS" sz="3200" dirty="0">
                <a:solidFill>
                  <a:srgbClr val="060087"/>
                </a:solidFill>
                <a:latin typeface="Candara" charset="0"/>
              </a:rPr>
              <a:t>)</a:t>
            </a:r>
          </a:p>
          <a:p>
            <a:r>
              <a:rPr lang="is-IS" sz="3200" dirty="0">
                <a:solidFill>
                  <a:srgbClr val="000000"/>
                </a:solidFill>
                <a:latin typeface="Candara" charset="0"/>
              </a:rPr>
              <a:t>sd</a:t>
            </a:r>
            <a:r>
              <a:rPr lang="is-IS" sz="3200" dirty="0">
                <a:solidFill>
                  <a:srgbClr val="060087"/>
                </a:solidFill>
                <a:latin typeface="Candara" charset="0"/>
              </a:rPr>
              <a:t>=c(</a:t>
            </a:r>
            <a:r>
              <a:rPr lang="is-IS" sz="3200" dirty="0">
                <a:solidFill>
                  <a:srgbClr val="0B4213"/>
                </a:solidFill>
                <a:latin typeface="Candara" charset="0"/>
              </a:rPr>
              <a:t>1</a:t>
            </a:r>
            <a:r>
              <a:rPr lang="is-IS" sz="3200" dirty="0">
                <a:solidFill>
                  <a:srgbClr val="060087"/>
                </a:solidFill>
                <a:latin typeface="Candara" charset="0"/>
              </a:rPr>
              <a:t>,</a:t>
            </a:r>
            <a:r>
              <a:rPr lang="is-IS" sz="3200" dirty="0">
                <a:solidFill>
                  <a:srgbClr val="0B4213"/>
                </a:solidFill>
                <a:latin typeface="Candara" charset="0"/>
              </a:rPr>
              <a:t>2</a:t>
            </a:r>
            <a:r>
              <a:rPr lang="is-IS" sz="3200" dirty="0">
                <a:solidFill>
                  <a:srgbClr val="060087"/>
                </a:solidFill>
                <a:latin typeface="Candara" charset="0"/>
              </a:rPr>
              <a:t>,</a:t>
            </a:r>
            <a:r>
              <a:rPr lang="is-IS" sz="3200" dirty="0">
                <a:solidFill>
                  <a:srgbClr val="0B4213"/>
                </a:solidFill>
                <a:latin typeface="Candara" charset="0"/>
              </a:rPr>
              <a:t>5</a:t>
            </a:r>
            <a:r>
              <a:rPr lang="is-IS" sz="3200" dirty="0">
                <a:solidFill>
                  <a:srgbClr val="060087"/>
                </a:solidFill>
                <a:latin typeface="Candara" charset="0"/>
              </a:rPr>
              <a:t>,</a:t>
            </a:r>
            <a:r>
              <a:rPr lang="is-IS" sz="3200" dirty="0">
                <a:solidFill>
                  <a:srgbClr val="0B4213"/>
                </a:solidFill>
                <a:latin typeface="Candara" charset="0"/>
              </a:rPr>
              <a:t>10</a:t>
            </a:r>
            <a:r>
              <a:rPr lang="is-IS" sz="3200" dirty="0">
                <a:solidFill>
                  <a:srgbClr val="060087"/>
                </a:solidFill>
                <a:latin typeface="Candara" charset="0"/>
              </a:rPr>
              <a:t>)</a:t>
            </a:r>
          </a:p>
          <a:p>
            <a:r>
              <a:rPr lang="is-IS" sz="3200" dirty="0" smtClean="0">
                <a:solidFill>
                  <a:srgbClr val="000000"/>
                </a:solidFill>
                <a:latin typeface="Candara" charset="0"/>
              </a:rPr>
              <a:t>x1</a:t>
            </a:r>
            <a:r>
              <a:rPr lang="is-IS" sz="3200" dirty="0" smtClean="0">
                <a:solidFill>
                  <a:srgbClr val="060087"/>
                </a:solidFill>
                <a:latin typeface="Candara" charset="0"/>
              </a:rPr>
              <a:t>=rep(95,4)</a:t>
            </a:r>
            <a:endParaRPr lang="is-IS" sz="3200" dirty="0">
              <a:solidFill>
                <a:srgbClr val="060087"/>
              </a:solidFill>
              <a:latin typeface="Candara" charset="0"/>
            </a:endParaRPr>
          </a:p>
          <a:p>
            <a:r>
              <a:rPr lang="is-IS" sz="3200" dirty="0" smtClean="0">
                <a:solidFill>
                  <a:srgbClr val="000000"/>
                </a:solidFill>
                <a:latin typeface="Candara" charset="0"/>
              </a:rPr>
              <a:t>x2</a:t>
            </a:r>
            <a:r>
              <a:rPr lang="is-IS" sz="3200" dirty="0" smtClean="0">
                <a:solidFill>
                  <a:srgbClr val="060087"/>
                </a:solidFill>
                <a:latin typeface="Candara" charset="0"/>
              </a:rPr>
              <a:t>=rep(97,4)</a:t>
            </a:r>
            <a:endParaRPr lang="is-IS" sz="3200" dirty="0">
              <a:solidFill>
                <a:srgbClr val="060087"/>
              </a:solidFill>
              <a:latin typeface="Candara" charset="0"/>
            </a:endParaRPr>
          </a:p>
          <a:p>
            <a:r>
              <a:rPr lang="en-US" sz="3200" dirty="0" smtClean="0">
                <a:solidFill>
                  <a:srgbClr val="060087"/>
                </a:solidFill>
                <a:latin typeface="Candara" charset="0"/>
              </a:rPr>
              <a:t>p1=</a:t>
            </a:r>
            <a:r>
              <a:rPr lang="en-US" sz="3200" dirty="0" err="1" smtClean="0">
                <a:solidFill>
                  <a:srgbClr val="060087"/>
                </a:solidFill>
                <a:latin typeface="Candara" charset="0"/>
              </a:rPr>
              <a:t>dnormal</a:t>
            </a:r>
            <a:r>
              <a:rPr lang="en-US" sz="3200" dirty="0" smtClean="0">
                <a:solidFill>
                  <a:srgbClr val="060087"/>
                </a:solidFill>
                <a:latin typeface="Candara" charset="0"/>
              </a:rPr>
              <a:t>(</a:t>
            </a:r>
            <a:r>
              <a:rPr lang="en-US" sz="3200" dirty="0" smtClean="0">
                <a:solidFill>
                  <a:srgbClr val="000000"/>
                </a:solidFill>
                <a:latin typeface="Candara" charset="0"/>
              </a:rPr>
              <a:t>x1</a:t>
            </a:r>
            <a:r>
              <a:rPr lang="en-US" sz="3200" dirty="0" smtClean="0">
                <a:solidFill>
                  <a:srgbClr val="060087"/>
                </a:solidFill>
                <a:latin typeface="Candara" charset="0"/>
              </a:rPr>
              <a:t>,</a:t>
            </a:r>
            <a:r>
              <a:rPr lang="en-US" sz="3200" dirty="0" smtClean="0">
                <a:solidFill>
                  <a:srgbClr val="000000"/>
                </a:solidFill>
                <a:latin typeface="Candara" charset="0"/>
              </a:rPr>
              <a:t>mean</a:t>
            </a:r>
            <a:r>
              <a:rPr lang="en-US" sz="3200" dirty="0" smtClean="0">
                <a:solidFill>
                  <a:srgbClr val="060087"/>
                </a:solidFill>
                <a:latin typeface="Candara" charset="0"/>
              </a:rPr>
              <a:t>,</a:t>
            </a:r>
            <a:r>
              <a:rPr lang="en-US" sz="3200" dirty="0" smtClean="0">
                <a:solidFill>
                  <a:srgbClr val="000000"/>
                </a:solidFill>
                <a:latin typeface="Candara" charset="0"/>
              </a:rPr>
              <a:t>sd</a:t>
            </a:r>
            <a:r>
              <a:rPr lang="en-US" sz="3200" dirty="0" smtClean="0">
                <a:solidFill>
                  <a:srgbClr val="060087"/>
                </a:solidFill>
                <a:latin typeface="Candara" charset="0"/>
              </a:rPr>
              <a:t>)</a:t>
            </a:r>
          </a:p>
          <a:p>
            <a:r>
              <a:rPr lang="en-US" sz="3200" dirty="0" smtClean="0">
                <a:solidFill>
                  <a:srgbClr val="060087"/>
                </a:solidFill>
                <a:latin typeface="Candara" charset="0"/>
              </a:rPr>
              <a:t>p2=</a:t>
            </a:r>
            <a:r>
              <a:rPr lang="en-US" sz="3200" dirty="0" err="1" smtClean="0">
                <a:solidFill>
                  <a:srgbClr val="060087"/>
                </a:solidFill>
                <a:latin typeface="Candara" charset="0"/>
              </a:rPr>
              <a:t>dnormal</a:t>
            </a:r>
            <a:r>
              <a:rPr lang="en-US" sz="3200" dirty="0" smtClean="0">
                <a:solidFill>
                  <a:srgbClr val="060087"/>
                </a:solidFill>
                <a:latin typeface="Candara" charset="0"/>
              </a:rPr>
              <a:t>(</a:t>
            </a:r>
            <a:r>
              <a:rPr lang="en-US" sz="3200" dirty="0" smtClean="0">
                <a:solidFill>
                  <a:srgbClr val="000000"/>
                </a:solidFill>
                <a:latin typeface="Candara" charset="0"/>
              </a:rPr>
              <a:t>x2</a:t>
            </a:r>
            <a:r>
              <a:rPr lang="en-US" sz="3200" dirty="0" smtClean="0">
                <a:solidFill>
                  <a:srgbClr val="060087"/>
                </a:solidFill>
                <a:latin typeface="Candara" charset="0"/>
              </a:rPr>
              <a:t>,</a:t>
            </a:r>
            <a:r>
              <a:rPr lang="en-US" sz="3200" dirty="0" smtClean="0">
                <a:solidFill>
                  <a:srgbClr val="000000"/>
                </a:solidFill>
                <a:latin typeface="Candara" charset="0"/>
              </a:rPr>
              <a:t>mean</a:t>
            </a:r>
            <a:r>
              <a:rPr lang="en-US" sz="3200" dirty="0" smtClean="0">
                <a:solidFill>
                  <a:srgbClr val="060087"/>
                </a:solidFill>
                <a:latin typeface="Candara" charset="0"/>
              </a:rPr>
              <a:t>,</a:t>
            </a:r>
            <a:r>
              <a:rPr lang="en-US" sz="3200" dirty="0" smtClean="0">
                <a:solidFill>
                  <a:srgbClr val="000000"/>
                </a:solidFill>
                <a:latin typeface="Candara" charset="0"/>
              </a:rPr>
              <a:t>sd</a:t>
            </a:r>
            <a:r>
              <a:rPr lang="en-US" sz="3200" dirty="0" smtClean="0">
                <a:solidFill>
                  <a:srgbClr val="060087"/>
                </a:solidFill>
                <a:latin typeface="Candara" charset="0"/>
              </a:rPr>
              <a:t>)</a:t>
            </a:r>
          </a:p>
          <a:p>
            <a:r>
              <a:rPr lang="en-US" sz="3200" dirty="0" smtClean="0">
                <a:solidFill>
                  <a:srgbClr val="060087"/>
                </a:solidFill>
                <a:latin typeface="Candara" charset="0"/>
              </a:rPr>
              <a:t>p1*p2</a:t>
            </a:r>
            <a:endParaRPr lang="en-US" sz="3200" dirty="0">
              <a:solidFill>
                <a:srgbClr val="060087"/>
              </a:solidFill>
              <a:latin typeface="Candara" charset="0"/>
            </a:endParaRPr>
          </a:p>
        </p:txBody>
      </p:sp>
      <p:sp>
        <p:nvSpPr>
          <p:cNvPr id="5" name="Rectangle 4"/>
          <p:cNvSpPr/>
          <p:nvPr/>
        </p:nvSpPr>
        <p:spPr>
          <a:xfrm>
            <a:off x="3088178" y="3375803"/>
            <a:ext cx="1517650" cy="1200329"/>
          </a:xfrm>
          <a:prstGeom prst="rect">
            <a:avLst/>
          </a:prstGeom>
        </p:spPr>
        <p:txBody>
          <a:bodyPr wrap="square">
            <a:spAutoFit/>
          </a:bodyPr>
          <a:lstStyle/>
          <a:p>
            <a:r>
              <a:rPr lang="en-US" dirty="0" smtClean="0"/>
              <a:t>A: 6.5pe-09 </a:t>
            </a:r>
          </a:p>
          <a:p>
            <a:r>
              <a:rPr lang="en-US" dirty="0" smtClean="0"/>
              <a:t>B: 5.7e-04 </a:t>
            </a:r>
          </a:p>
          <a:p>
            <a:r>
              <a:rPr lang="en-US" dirty="0" smtClean="0"/>
              <a:t>C: 4.8e-05 </a:t>
            </a:r>
          </a:p>
          <a:p>
            <a:r>
              <a:rPr lang="en-US" dirty="0" smtClean="0"/>
              <a:t>D: 4.7e-04</a:t>
            </a:r>
            <a:endParaRPr lang="en-US" dirty="0"/>
          </a:p>
        </p:txBody>
      </p:sp>
    </p:spTree>
    <p:extLst>
      <p:ext uri="{BB962C8B-B14F-4D97-AF65-F5344CB8AC3E}">
        <p14:creationId xmlns:p14="http://schemas.microsoft.com/office/powerpoint/2010/main" val="15121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54100" y="3084852"/>
            <a:ext cx="6908800" cy="2747433"/>
          </a:xfrm>
        </p:spPr>
        <p:txBody>
          <a:bodyPr>
            <a:noAutofit/>
          </a:bodyPr>
          <a:lstStyle/>
          <a:p>
            <a:pPr marL="457200" indent="-457200">
              <a:buFont typeface="+mj-lt"/>
              <a:buAutoNum type="alphaUcPeriod"/>
            </a:pPr>
            <a:r>
              <a:rPr lang="en-US" sz="3600" dirty="0" smtClean="0"/>
              <a:t>95 and </a:t>
            </a:r>
            <a:r>
              <a:rPr lang="en-US" sz="3600" dirty="0"/>
              <a:t>5</a:t>
            </a:r>
            <a:endParaRPr lang="en-US" sz="3600" dirty="0" smtClean="0"/>
          </a:p>
          <a:p>
            <a:pPr marL="457200" indent="-457200">
              <a:buFont typeface="+mj-lt"/>
              <a:buAutoNum type="alphaUcPeriod"/>
            </a:pPr>
            <a:r>
              <a:rPr lang="en-US" sz="3600" dirty="0"/>
              <a:t>5</a:t>
            </a:r>
            <a:r>
              <a:rPr lang="en-US" sz="3600" dirty="0" smtClean="0"/>
              <a:t> and 95</a:t>
            </a:r>
          </a:p>
          <a:p>
            <a:pPr marL="457200" indent="-457200">
              <a:buFont typeface="+mj-lt"/>
              <a:buAutoNum type="alphaUcPeriod"/>
            </a:pPr>
            <a:r>
              <a:rPr lang="en-US" sz="3600" dirty="0" smtClean="0"/>
              <a:t>50 and 50</a:t>
            </a:r>
          </a:p>
          <a:p>
            <a:pPr marL="457200" indent="-457200">
              <a:buFont typeface="+mj-lt"/>
              <a:buAutoNum type="alphaUcPeriod"/>
            </a:pPr>
            <a:r>
              <a:rPr lang="en-US" sz="3600" dirty="0" smtClean="0"/>
              <a:t>I do not know</a:t>
            </a:r>
          </a:p>
          <a:p>
            <a:pPr marL="457200" indent="-457200">
              <a:buFont typeface="+mj-lt"/>
              <a:buAutoNum type="alphaUcPeriod"/>
            </a:pPr>
            <a:endParaRPr lang="en-US" sz="3600" dirty="0"/>
          </a:p>
        </p:txBody>
      </p:sp>
      <p:sp>
        <p:nvSpPr>
          <p:cNvPr id="3" name="Title 2"/>
          <p:cNvSpPr>
            <a:spLocks noGrp="1"/>
          </p:cNvSpPr>
          <p:nvPr>
            <p:ph type="title"/>
          </p:nvPr>
        </p:nvSpPr>
        <p:spPr>
          <a:xfrm>
            <a:off x="152400" y="0"/>
            <a:ext cx="8750300" cy="2717800"/>
          </a:xfrm>
        </p:spPr>
        <p:txBody>
          <a:bodyPr>
            <a:normAutofit fontScale="90000"/>
          </a:bodyPr>
          <a:lstStyle/>
          <a:p>
            <a:pPr algn="l"/>
            <a:r>
              <a:rPr lang="en-US" sz="3200" dirty="0" smtClean="0">
                <a:solidFill>
                  <a:srgbClr val="FF0000"/>
                </a:solidFill>
              </a:rPr>
              <a:t>Three individuals</a:t>
            </a:r>
            <a:r>
              <a:rPr lang="en-US" sz="3200" dirty="0" smtClean="0">
                <a:solidFill>
                  <a:schemeClr val="accent2"/>
                </a:solidFill>
              </a:rPr>
              <a:t> have </a:t>
            </a:r>
            <a:r>
              <a:rPr lang="en-US" sz="3200" dirty="0" smtClean="0">
                <a:solidFill>
                  <a:srgbClr val="FF0000"/>
                </a:solidFill>
              </a:rPr>
              <a:t>kinship</a:t>
            </a:r>
            <a:r>
              <a:rPr lang="en-US" sz="3200" dirty="0" smtClean="0">
                <a:solidFill>
                  <a:schemeClr val="accent2"/>
                </a:solidFill>
              </a:rPr>
              <a:t> of</a:t>
            </a:r>
            <a:br>
              <a:rPr lang="en-US" sz="3200" dirty="0" smtClean="0">
                <a:solidFill>
                  <a:schemeClr val="accent2"/>
                </a:solidFill>
              </a:rPr>
            </a:br>
            <a:r>
              <a:rPr lang="en-US" sz="3200" dirty="0" smtClean="0">
                <a:solidFill>
                  <a:schemeClr val="accent2"/>
                </a:solidFill>
              </a:rPr>
              <a:t/>
            </a:r>
            <a:br>
              <a:rPr lang="en-US" sz="3200" dirty="0" smtClean="0">
                <a:solidFill>
                  <a:schemeClr val="accent2"/>
                </a:solidFill>
              </a:rPr>
            </a:br>
            <a:r>
              <a:rPr lang="en-US" sz="3200" dirty="0" smtClean="0">
                <a:solidFill>
                  <a:schemeClr val="accent2"/>
                </a:solidFill>
              </a:rPr>
              <a:t>and observations of  95, 100 and 70, respectively. The population has mean of 90. Square root of genetic and residual variances are most likely to be:</a:t>
            </a:r>
            <a:endParaRPr lang="en-US" sz="3200" dirty="0">
              <a:solidFill>
                <a:schemeClr val="accent2"/>
              </a:solidFill>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59500" y="242168"/>
            <a:ext cx="1968500" cy="901700"/>
          </a:xfrm>
          <a:prstGeom prst="rect">
            <a:avLst/>
          </a:prstGeom>
        </p:spPr>
      </p:pic>
    </p:spTree>
    <p:extLst>
      <p:ext uri="{BB962C8B-B14F-4D97-AF65-F5344CB8AC3E}">
        <p14:creationId xmlns:p14="http://schemas.microsoft.com/office/powerpoint/2010/main" val="10378373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a:xfrm>
            <a:off x="457200" y="76200"/>
            <a:ext cx="8229600" cy="1143000"/>
          </a:xfrm>
        </p:spPr>
        <p:txBody>
          <a:bodyPr/>
          <a:lstStyle/>
          <a:p>
            <a:r>
              <a:rPr lang="en-US" dirty="0" smtClean="0">
                <a:latin typeface="Calibri" charset="0"/>
              </a:rPr>
              <a:t>Variance in MLM</a:t>
            </a:r>
            <a:endParaRPr lang="en-US" dirty="0">
              <a:latin typeface="Calibri" charset="0"/>
            </a:endParaRPr>
          </a:p>
        </p:txBody>
      </p:sp>
      <p:sp>
        <p:nvSpPr>
          <p:cNvPr id="37893" name="TextBox 12"/>
          <p:cNvSpPr txBox="1">
            <a:spLocks noChangeArrowheads="1"/>
          </p:cNvSpPr>
          <p:nvPr/>
        </p:nvSpPr>
        <p:spPr bwMode="auto">
          <a:xfrm>
            <a:off x="370541" y="2112779"/>
            <a:ext cx="8402918"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Verdana" charset="0"/>
                <a:ea typeface="ＭＳ Ｐゴシック" charset="0"/>
                <a:cs typeface="ＭＳ Ｐゴシック" charset="0"/>
              </a:defRPr>
            </a:lvl1pPr>
            <a:lvl2pPr marL="742950" indent="-285750" eaLnBrk="0" hangingPunct="0">
              <a:defRPr sz="2400">
                <a:solidFill>
                  <a:schemeClr val="tx1"/>
                </a:solidFill>
                <a:latin typeface="Verdana" charset="0"/>
                <a:ea typeface="ＭＳ Ｐゴシック" charset="0"/>
              </a:defRPr>
            </a:lvl2pPr>
            <a:lvl3pPr marL="1143000" indent="-228600" eaLnBrk="0" hangingPunct="0">
              <a:defRPr sz="2400">
                <a:solidFill>
                  <a:schemeClr val="tx1"/>
                </a:solidFill>
                <a:latin typeface="Verdana" charset="0"/>
                <a:ea typeface="ＭＳ Ｐゴシック" charset="0"/>
              </a:defRPr>
            </a:lvl3pPr>
            <a:lvl4pPr marL="1600200" indent="-228600" eaLnBrk="0" hangingPunct="0">
              <a:defRPr sz="2400">
                <a:solidFill>
                  <a:schemeClr val="tx1"/>
                </a:solidFill>
                <a:latin typeface="Verdana" charset="0"/>
                <a:ea typeface="ＭＳ Ｐゴシック" charset="0"/>
              </a:defRPr>
            </a:lvl4pPr>
            <a:lvl5pPr marL="2057400" indent="-228600" eaLnBrk="0" hangingPunct="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eaLnBrk="1" hangingPunct="1"/>
            <a:r>
              <a:rPr lang="en-US" sz="3600" dirty="0"/>
              <a:t>y</a:t>
            </a:r>
            <a:r>
              <a:rPr lang="en-US" sz="3600" dirty="0" smtClean="0"/>
              <a:t> </a:t>
            </a:r>
            <a:r>
              <a:rPr lang="en-US" sz="3600" dirty="0"/>
              <a:t>= </a:t>
            </a:r>
            <a:r>
              <a:rPr lang="en-US" sz="3600" dirty="0" err="1" smtClean="0"/>
              <a:t>Xb</a:t>
            </a:r>
            <a:r>
              <a:rPr lang="en-US" sz="3600" dirty="0" smtClean="0"/>
              <a:t> + </a:t>
            </a:r>
            <a:r>
              <a:rPr lang="en-US" sz="3600" dirty="0" err="1" smtClean="0"/>
              <a:t>Zu</a:t>
            </a:r>
            <a:r>
              <a:rPr lang="en-US" sz="3600" dirty="0" smtClean="0"/>
              <a:t> + e</a:t>
            </a:r>
            <a:endParaRPr lang="en-US" sz="3600" dirty="0"/>
          </a:p>
        </p:txBody>
      </p:sp>
      <mc:AlternateContent xmlns:mc="http://schemas.openxmlformats.org/markup-compatibility/2006" xmlns:a14="http://schemas.microsoft.com/office/drawing/2010/main">
        <mc:Choice Requires="a14">
          <p:sp>
            <p:nvSpPr>
              <p:cNvPr id="9" name="TextBox 8"/>
              <p:cNvSpPr txBox="1"/>
              <p:nvPr/>
            </p:nvSpPr>
            <p:spPr>
              <a:xfrm>
                <a:off x="457197" y="4617729"/>
                <a:ext cx="5081451" cy="1107996"/>
              </a:xfrm>
              <a:prstGeom prst="rect">
                <a:avLst/>
              </a:prstGeom>
              <a:noFill/>
            </p:spPr>
            <p:txBody>
              <a:bodyPr wrap="square" lIns="0" tIns="0" rIns="0" bIns="0" rtlCol="0">
                <a:spAutoFit/>
              </a:bodyPr>
              <a:lstStyle/>
              <a:p>
                <a:r>
                  <a:rPr lang="pt-BR" sz="3600" dirty="0" smtClean="0"/>
                  <a:t>Var(</a:t>
                </a:r>
                <a:r>
                  <a:rPr lang="pt-BR" sz="3600" dirty="0" err="1" smtClean="0"/>
                  <a:t>u</a:t>
                </a:r>
                <a:r>
                  <a:rPr lang="pt-BR" sz="3600" dirty="0" smtClean="0"/>
                  <a:t>)=</a:t>
                </a:r>
                <a:r>
                  <a:rPr lang="pt-BR" sz="3600" dirty="0" err="1" smtClean="0"/>
                  <a:t>G</a:t>
                </a:r>
                <a:r>
                  <a:rPr lang="pt-BR" sz="3600" dirty="0" smtClean="0"/>
                  <a:t>=2K</a:t>
                </a:r>
                <a14:m>
                  <m:oMath xmlns:m="http://schemas.openxmlformats.org/officeDocument/2006/math">
                    <m:sSubSup>
                      <m:sSubSupPr>
                        <m:ctrlPr>
                          <a:rPr lang="en-US" sz="3600" i="1">
                            <a:latin typeface="Cambria Math" charset="0"/>
                          </a:rPr>
                        </m:ctrlPr>
                      </m:sSubSupPr>
                      <m:e>
                        <m:r>
                          <a:rPr lang="en-US" sz="3600" i="1">
                            <a:latin typeface="Cambria Math" charset="0"/>
                            <a:ea typeface="Cambria Math" charset="0"/>
                            <a:cs typeface="Cambria Math" charset="0"/>
                          </a:rPr>
                          <m:t>𝜎</m:t>
                        </m:r>
                      </m:e>
                      <m:sub>
                        <m:r>
                          <a:rPr lang="en-US" sz="3600" i="1">
                            <a:latin typeface="Cambria Math" charset="0"/>
                          </a:rPr>
                          <m:t>𝑎</m:t>
                        </m:r>
                      </m:sub>
                      <m:sup>
                        <m:r>
                          <a:rPr lang="en-US" sz="3600" i="1">
                            <a:latin typeface="Cambria Math" charset="0"/>
                          </a:rPr>
                          <m:t>2</m:t>
                        </m:r>
                      </m:sup>
                    </m:sSubSup>
                  </m:oMath>
                </a14:m>
                <a:r>
                  <a:rPr lang="pt-BR" sz="3600" dirty="0" smtClean="0"/>
                  <a:t>=A</a:t>
                </a:r>
                <a14:m>
                  <m:oMath xmlns:m="http://schemas.openxmlformats.org/officeDocument/2006/math">
                    <m:sSubSup>
                      <m:sSubSupPr>
                        <m:ctrlPr>
                          <a:rPr lang="en-US" sz="3600" i="1">
                            <a:latin typeface="Cambria Math" charset="0"/>
                          </a:rPr>
                        </m:ctrlPr>
                      </m:sSubSupPr>
                      <m:e>
                        <m:r>
                          <a:rPr lang="en-US" sz="3600" i="1">
                            <a:latin typeface="Cambria Math" charset="0"/>
                            <a:ea typeface="Cambria Math" charset="0"/>
                            <a:cs typeface="Cambria Math" charset="0"/>
                          </a:rPr>
                          <m:t>𝜎</m:t>
                        </m:r>
                      </m:e>
                      <m:sub>
                        <m:r>
                          <a:rPr lang="en-US" sz="3600" i="1">
                            <a:latin typeface="Cambria Math" charset="0"/>
                          </a:rPr>
                          <m:t>𝑎</m:t>
                        </m:r>
                      </m:sub>
                      <m:sup>
                        <m:r>
                          <a:rPr lang="en-US" sz="3600" i="1">
                            <a:latin typeface="Cambria Math" charset="0"/>
                          </a:rPr>
                          <m:t>2</m:t>
                        </m:r>
                      </m:sup>
                    </m:sSubSup>
                  </m:oMath>
                </a14:m>
                <a:endParaRPr lang="en-US" sz="3600" dirty="0"/>
              </a:p>
              <a:p>
                <a:endParaRPr lang="en-US" sz="3600" dirty="0"/>
              </a:p>
            </p:txBody>
          </p:sp>
        </mc:Choice>
        <mc:Fallback xmlns="">
          <p:sp>
            <p:nvSpPr>
              <p:cNvPr id="9" name="TextBox 8"/>
              <p:cNvSpPr txBox="1">
                <a:spLocks noRot="1" noChangeAspect="1" noMove="1" noResize="1" noEditPoints="1" noAdjustHandles="1" noChangeArrowheads="1" noChangeShapeType="1" noTextEdit="1"/>
              </p:cNvSpPr>
              <p:nvPr/>
            </p:nvSpPr>
            <p:spPr>
              <a:xfrm>
                <a:off x="457197" y="4617729"/>
                <a:ext cx="5081451" cy="1107996"/>
              </a:xfrm>
              <a:prstGeom prst="rect">
                <a:avLst/>
              </a:prstGeom>
              <a:blipFill rotWithShape="0">
                <a:blip r:embed="rId2"/>
                <a:stretch>
                  <a:fillRect l="-5396" t="-1160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457197" y="5805513"/>
                <a:ext cx="5081451" cy="553998"/>
              </a:xfrm>
              <a:prstGeom prst="rect">
                <a:avLst/>
              </a:prstGeom>
              <a:noFill/>
            </p:spPr>
            <p:txBody>
              <a:bodyPr wrap="square" lIns="0" tIns="0" rIns="0" bIns="0" rtlCol="0">
                <a:spAutoFit/>
              </a:bodyPr>
              <a:lstStyle/>
              <a:p>
                <a:r>
                  <a:rPr lang="pt-BR" sz="3600" dirty="0" smtClean="0"/>
                  <a:t>Var(</a:t>
                </a:r>
                <a:r>
                  <a:rPr lang="pt-BR" sz="3600" dirty="0"/>
                  <a:t>e</a:t>
                </a:r>
                <a:r>
                  <a:rPr lang="pt-BR" sz="3600" dirty="0" smtClean="0"/>
                  <a:t>)=</a:t>
                </a:r>
                <a:r>
                  <a:rPr lang="pt-BR" sz="3600" dirty="0" err="1" smtClean="0"/>
                  <a:t>R</a:t>
                </a:r>
                <a:r>
                  <a:rPr lang="pt-BR" sz="3600" dirty="0" smtClean="0"/>
                  <a:t>=</a:t>
                </a:r>
                <a:r>
                  <a:rPr lang="pt-BR" sz="3600" dirty="0" err="1" smtClean="0"/>
                  <a:t>I</a:t>
                </a:r>
                <a14:m>
                  <m:oMath xmlns:m="http://schemas.openxmlformats.org/officeDocument/2006/math">
                    <m:sSubSup>
                      <m:sSubSupPr>
                        <m:ctrlPr>
                          <a:rPr lang="en-US" sz="3600" i="1">
                            <a:latin typeface="Cambria Math" charset="0"/>
                          </a:rPr>
                        </m:ctrlPr>
                      </m:sSubSupPr>
                      <m:e>
                        <m:r>
                          <a:rPr lang="en-US" sz="3600" i="1">
                            <a:latin typeface="Cambria Math" charset="0"/>
                            <a:ea typeface="Cambria Math" charset="0"/>
                            <a:cs typeface="Cambria Math" charset="0"/>
                          </a:rPr>
                          <m:t>𝜎</m:t>
                        </m:r>
                      </m:e>
                      <m:sub>
                        <m:r>
                          <a:rPr lang="en-US" sz="3600" b="0" i="1" smtClean="0">
                            <a:latin typeface="Cambria Math" charset="0"/>
                          </a:rPr>
                          <m:t>𝑒</m:t>
                        </m:r>
                      </m:sub>
                      <m:sup>
                        <m:r>
                          <a:rPr lang="en-US" sz="3600" i="1">
                            <a:latin typeface="Cambria Math" charset="0"/>
                          </a:rPr>
                          <m:t>2</m:t>
                        </m:r>
                      </m:sup>
                    </m:sSubSup>
                  </m:oMath>
                </a14:m>
                <a:endParaRPr lang="en-US" sz="3600" dirty="0"/>
              </a:p>
            </p:txBody>
          </p:sp>
        </mc:Choice>
        <mc:Fallback xmlns="">
          <p:sp>
            <p:nvSpPr>
              <p:cNvPr id="10" name="TextBox 9"/>
              <p:cNvSpPr txBox="1">
                <a:spLocks noRot="1" noChangeAspect="1" noMove="1" noResize="1" noEditPoints="1" noAdjustHandles="1" noChangeArrowheads="1" noChangeShapeType="1" noTextEdit="1"/>
              </p:cNvSpPr>
              <p:nvPr/>
            </p:nvSpPr>
            <p:spPr>
              <a:xfrm>
                <a:off x="457197" y="5805513"/>
                <a:ext cx="5081451" cy="553998"/>
              </a:xfrm>
              <a:prstGeom prst="rect">
                <a:avLst/>
              </a:prstGeom>
              <a:blipFill rotWithShape="0">
                <a:blip r:embed="rId3"/>
                <a:stretch>
                  <a:fillRect l="-5396" t="-23077" b="-51648"/>
                </a:stretch>
              </a:blipFill>
            </p:spPr>
            <p:txBody>
              <a:bodyPr/>
              <a:lstStyle/>
              <a:p>
                <a:r>
                  <a:rPr lang="en-US">
                    <a:noFill/>
                  </a:rPr>
                  <a:t> </a:t>
                </a:r>
              </a:p>
            </p:txBody>
          </p:sp>
        </mc:Fallback>
      </mc:AlternateContent>
      <p:sp>
        <p:nvSpPr>
          <p:cNvPr id="11" name="TextBox 10"/>
          <p:cNvSpPr txBox="1">
            <a:spLocks noChangeArrowheads="1"/>
          </p:cNvSpPr>
          <p:nvPr/>
        </p:nvSpPr>
        <p:spPr bwMode="auto">
          <a:xfrm>
            <a:off x="370541" y="3399168"/>
            <a:ext cx="8402918"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Verdana" charset="0"/>
                <a:ea typeface="ＭＳ Ｐゴシック" charset="0"/>
                <a:cs typeface="ＭＳ Ｐゴシック" charset="0"/>
              </a:defRPr>
            </a:lvl1pPr>
            <a:lvl2pPr marL="742950" indent="-285750" eaLnBrk="0" hangingPunct="0">
              <a:defRPr sz="2400">
                <a:solidFill>
                  <a:schemeClr val="tx1"/>
                </a:solidFill>
                <a:latin typeface="Verdana" charset="0"/>
                <a:ea typeface="ＭＳ Ｐゴシック" charset="0"/>
              </a:defRPr>
            </a:lvl2pPr>
            <a:lvl3pPr marL="1143000" indent="-228600" eaLnBrk="0" hangingPunct="0">
              <a:defRPr sz="2400">
                <a:solidFill>
                  <a:schemeClr val="tx1"/>
                </a:solidFill>
                <a:latin typeface="Verdana" charset="0"/>
                <a:ea typeface="ＭＳ Ｐゴシック" charset="0"/>
              </a:defRPr>
            </a:lvl3pPr>
            <a:lvl4pPr marL="1600200" indent="-228600" eaLnBrk="0" hangingPunct="0">
              <a:defRPr sz="2400">
                <a:solidFill>
                  <a:schemeClr val="tx1"/>
                </a:solidFill>
                <a:latin typeface="Verdana" charset="0"/>
                <a:ea typeface="ＭＳ Ｐゴシック" charset="0"/>
              </a:defRPr>
            </a:lvl4pPr>
            <a:lvl5pPr marL="2057400" indent="-228600" eaLnBrk="0" hangingPunct="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eaLnBrk="1" hangingPunct="1"/>
            <a:r>
              <a:rPr lang="en-US" sz="3200" dirty="0" err="1" smtClean="0"/>
              <a:t>Var</a:t>
            </a:r>
            <a:r>
              <a:rPr lang="en-US" sz="3200" dirty="0" smtClean="0"/>
              <a:t>(y)=V=</a:t>
            </a:r>
            <a:r>
              <a:rPr lang="en-US" sz="3200" dirty="0" err="1" smtClean="0"/>
              <a:t>Var</a:t>
            </a:r>
            <a:r>
              <a:rPr lang="en-US" sz="3200" dirty="0" smtClean="0"/>
              <a:t>(u)+</a:t>
            </a:r>
            <a:r>
              <a:rPr lang="en-US" sz="3200" dirty="0" err="1" smtClean="0"/>
              <a:t>Var</a:t>
            </a:r>
            <a:r>
              <a:rPr lang="en-US" sz="3200" dirty="0" smtClean="0"/>
              <a:t>(e)</a:t>
            </a:r>
            <a:endParaRPr lang="en-US" sz="3200" dirty="0"/>
          </a:p>
        </p:txBody>
      </p:sp>
    </p:spTree>
    <p:extLst>
      <p:ext uri="{BB962C8B-B14F-4D97-AF65-F5344CB8AC3E}">
        <p14:creationId xmlns:p14="http://schemas.microsoft.com/office/powerpoint/2010/main" val="126379624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 y="0"/>
            <a:ext cx="8750300" cy="1003300"/>
          </a:xfrm>
        </p:spPr>
        <p:txBody>
          <a:bodyPr>
            <a:normAutofit fontScale="90000"/>
          </a:bodyPr>
          <a:lstStyle/>
          <a:p>
            <a:r>
              <a:rPr lang="en-US" sz="3200" dirty="0" smtClean="0">
                <a:solidFill>
                  <a:schemeClr val="accent2"/>
                </a:solidFill>
              </a:rPr>
              <a:t>Density function of multi-</a:t>
            </a:r>
            <a:r>
              <a:rPr lang="en-US" sz="3200" dirty="0" err="1" smtClean="0">
                <a:solidFill>
                  <a:schemeClr val="accent2"/>
                </a:solidFill>
              </a:rPr>
              <a:t>variate</a:t>
            </a:r>
            <a:r>
              <a:rPr lang="en-US" sz="3200" dirty="0" smtClean="0">
                <a:solidFill>
                  <a:schemeClr val="accent2"/>
                </a:solidFill>
              </a:rPr>
              <a:t> normal distribution</a:t>
            </a:r>
            <a:endParaRPr lang="en-US" sz="3200" dirty="0">
              <a:solidFill>
                <a:schemeClr val="accent2"/>
              </a:solidFill>
            </a:endParaRPr>
          </a:p>
        </p:txBody>
      </p:sp>
      <p:sp>
        <p:nvSpPr>
          <p:cNvPr id="5" name="Rectangle 4"/>
          <p:cNvSpPr/>
          <p:nvPr/>
        </p:nvSpPr>
        <p:spPr>
          <a:xfrm>
            <a:off x="412750" y="3009037"/>
            <a:ext cx="8489950" cy="1631216"/>
          </a:xfrm>
          <a:prstGeom prst="rect">
            <a:avLst/>
          </a:prstGeom>
        </p:spPr>
        <p:txBody>
          <a:bodyPr wrap="square">
            <a:spAutoFit/>
          </a:bodyPr>
          <a:lstStyle/>
          <a:p>
            <a:r>
              <a:rPr lang="en-US" sz="2000" dirty="0" err="1">
                <a:solidFill>
                  <a:srgbClr val="000000"/>
                </a:solidFill>
                <a:latin typeface="Candara" charset="0"/>
              </a:rPr>
              <a:t>dmnormal</a:t>
            </a:r>
            <a:r>
              <a:rPr lang="en-US" sz="2000" dirty="0">
                <a:solidFill>
                  <a:srgbClr val="060087"/>
                </a:solidFill>
                <a:latin typeface="Candara" charset="0"/>
              </a:rPr>
              <a:t>=</a:t>
            </a:r>
            <a:r>
              <a:rPr lang="en-US" sz="2000" dirty="0">
                <a:solidFill>
                  <a:srgbClr val="B5760C"/>
                </a:solidFill>
                <a:latin typeface="Candara" charset="0"/>
              </a:rPr>
              <a:t>function</a:t>
            </a:r>
            <a:r>
              <a:rPr lang="en-US" sz="2000" dirty="0">
                <a:solidFill>
                  <a:srgbClr val="060087"/>
                </a:solidFill>
                <a:latin typeface="Candara" charset="0"/>
              </a:rPr>
              <a:t>(</a:t>
            </a:r>
            <a:r>
              <a:rPr lang="en-US" sz="2000" dirty="0">
                <a:solidFill>
                  <a:srgbClr val="000000"/>
                </a:solidFill>
                <a:latin typeface="Candara" charset="0"/>
              </a:rPr>
              <a:t>x</a:t>
            </a:r>
            <a:r>
              <a:rPr lang="en-US" sz="2000" dirty="0">
                <a:solidFill>
                  <a:srgbClr val="060087"/>
                </a:solidFill>
                <a:latin typeface="Candara" charset="0"/>
              </a:rPr>
              <a:t>=</a:t>
            </a:r>
            <a:r>
              <a:rPr lang="en-US" sz="2000" dirty="0">
                <a:solidFill>
                  <a:srgbClr val="0B4213"/>
                </a:solidFill>
                <a:latin typeface="Candara" charset="0"/>
              </a:rPr>
              <a:t>0</a:t>
            </a:r>
            <a:r>
              <a:rPr lang="en-US" sz="2000" dirty="0">
                <a:solidFill>
                  <a:srgbClr val="060087"/>
                </a:solidFill>
                <a:latin typeface="Candara" charset="0"/>
              </a:rPr>
              <a:t>,</a:t>
            </a:r>
            <a:r>
              <a:rPr lang="en-US" sz="2000" dirty="0">
                <a:solidFill>
                  <a:srgbClr val="000000"/>
                </a:solidFill>
                <a:latin typeface="Candara" charset="0"/>
              </a:rPr>
              <a:t>mean</a:t>
            </a:r>
            <a:r>
              <a:rPr lang="en-US" sz="2000" dirty="0">
                <a:solidFill>
                  <a:srgbClr val="060087"/>
                </a:solidFill>
                <a:latin typeface="Candara" charset="0"/>
              </a:rPr>
              <a:t>=</a:t>
            </a:r>
            <a:r>
              <a:rPr lang="en-US" sz="2000" dirty="0">
                <a:solidFill>
                  <a:srgbClr val="0B4213"/>
                </a:solidFill>
                <a:latin typeface="Candara" charset="0"/>
              </a:rPr>
              <a:t>0</a:t>
            </a:r>
            <a:r>
              <a:rPr lang="en-US" sz="2000" dirty="0">
                <a:solidFill>
                  <a:srgbClr val="060087"/>
                </a:solidFill>
                <a:latin typeface="Candara" charset="0"/>
              </a:rPr>
              <a:t>,</a:t>
            </a:r>
            <a:r>
              <a:rPr lang="en-US" sz="2000" dirty="0">
                <a:solidFill>
                  <a:srgbClr val="000000"/>
                </a:solidFill>
                <a:latin typeface="Candara" charset="0"/>
              </a:rPr>
              <a:t>V</a:t>
            </a:r>
            <a:r>
              <a:rPr lang="en-US" sz="2000" dirty="0">
                <a:solidFill>
                  <a:srgbClr val="060087"/>
                </a:solidFill>
                <a:latin typeface="Candara" charset="0"/>
              </a:rPr>
              <a:t>=</a:t>
            </a:r>
            <a:r>
              <a:rPr lang="en-US" sz="2000" dirty="0">
                <a:solidFill>
                  <a:srgbClr val="B5760C"/>
                </a:solidFill>
                <a:latin typeface="Candara" charset="0"/>
              </a:rPr>
              <a:t>NULL</a:t>
            </a:r>
            <a:r>
              <a:rPr lang="en-US" sz="2000" dirty="0">
                <a:solidFill>
                  <a:srgbClr val="060087"/>
                </a:solidFill>
                <a:latin typeface="Candara" charset="0"/>
              </a:rPr>
              <a:t>){</a:t>
            </a:r>
            <a:endParaRPr lang="en-US" sz="2000" dirty="0">
              <a:solidFill>
                <a:srgbClr val="000000"/>
              </a:solidFill>
              <a:latin typeface="Candara" charset="0"/>
            </a:endParaRPr>
          </a:p>
          <a:p>
            <a:r>
              <a:rPr lang="en-US" sz="2000" dirty="0">
                <a:solidFill>
                  <a:srgbClr val="000000"/>
                </a:solidFill>
                <a:latin typeface="Candara" charset="0"/>
              </a:rPr>
              <a:t>  n</a:t>
            </a:r>
            <a:r>
              <a:rPr lang="en-US" sz="2000" dirty="0">
                <a:solidFill>
                  <a:srgbClr val="060087"/>
                </a:solidFill>
                <a:latin typeface="Candara" charset="0"/>
              </a:rPr>
              <a:t>=length(</a:t>
            </a:r>
            <a:r>
              <a:rPr lang="en-US" sz="2000" dirty="0">
                <a:solidFill>
                  <a:srgbClr val="000000"/>
                </a:solidFill>
                <a:latin typeface="Candara" charset="0"/>
              </a:rPr>
              <a:t>x</a:t>
            </a:r>
            <a:r>
              <a:rPr lang="en-US" sz="2000" dirty="0">
                <a:solidFill>
                  <a:srgbClr val="060087"/>
                </a:solidFill>
                <a:latin typeface="Candara" charset="0"/>
              </a:rPr>
              <a:t>)</a:t>
            </a:r>
            <a:endParaRPr lang="en-US" sz="2000" dirty="0">
              <a:solidFill>
                <a:srgbClr val="000000"/>
              </a:solidFill>
              <a:latin typeface="Candara" charset="0"/>
            </a:endParaRPr>
          </a:p>
          <a:p>
            <a:r>
              <a:rPr lang="en-US" sz="2000" dirty="0">
                <a:solidFill>
                  <a:srgbClr val="000000"/>
                </a:solidFill>
                <a:latin typeface="Candara" charset="0"/>
              </a:rPr>
              <a:t>  p</a:t>
            </a:r>
            <a:r>
              <a:rPr lang="en-US" sz="2000" dirty="0">
                <a:solidFill>
                  <a:srgbClr val="060087"/>
                </a:solidFill>
                <a:latin typeface="Candara" charset="0"/>
              </a:rPr>
              <a:t>=</a:t>
            </a:r>
            <a:r>
              <a:rPr lang="en-US" sz="2000" dirty="0">
                <a:solidFill>
                  <a:srgbClr val="0B4213"/>
                </a:solidFill>
                <a:latin typeface="Candara" charset="0"/>
              </a:rPr>
              <a:t>1</a:t>
            </a:r>
            <a:r>
              <a:rPr lang="en-US" sz="2000" dirty="0">
                <a:solidFill>
                  <a:srgbClr val="060087"/>
                </a:solidFill>
                <a:latin typeface="Candara" charset="0"/>
              </a:rPr>
              <a:t>/(</a:t>
            </a:r>
            <a:r>
              <a:rPr lang="en-US" sz="2000" dirty="0" err="1">
                <a:solidFill>
                  <a:srgbClr val="060087"/>
                </a:solidFill>
                <a:latin typeface="Candara" charset="0"/>
              </a:rPr>
              <a:t>sqrt</a:t>
            </a:r>
            <a:r>
              <a:rPr lang="en-US" sz="2000" dirty="0">
                <a:solidFill>
                  <a:srgbClr val="060087"/>
                </a:solidFill>
                <a:latin typeface="Candara" charset="0"/>
              </a:rPr>
              <a:t>(</a:t>
            </a:r>
            <a:r>
              <a:rPr lang="en-US" sz="2000" dirty="0">
                <a:solidFill>
                  <a:srgbClr val="0B4213"/>
                </a:solidFill>
                <a:latin typeface="Candara" charset="0"/>
              </a:rPr>
              <a:t>2</a:t>
            </a:r>
            <a:r>
              <a:rPr lang="en-US" sz="2000" dirty="0">
                <a:solidFill>
                  <a:srgbClr val="060087"/>
                </a:solidFill>
                <a:latin typeface="Candara" charset="0"/>
              </a:rPr>
              <a:t>*</a:t>
            </a:r>
            <a:r>
              <a:rPr lang="en-US" sz="2000" dirty="0">
                <a:solidFill>
                  <a:srgbClr val="000000"/>
                </a:solidFill>
                <a:latin typeface="Candara" charset="0"/>
              </a:rPr>
              <a:t>pi</a:t>
            </a:r>
            <a:r>
              <a:rPr lang="en-US" sz="2000" dirty="0">
                <a:solidFill>
                  <a:srgbClr val="060087"/>
                </a:solidFill>
                <a:latin typeface="Candara" charset="0"/>
              </a:rPr>
              <a:t>)^</a:t>
            </a:r>
            <a:r>
              <a:rPr lang="en-US" sz="2000" dirty="0">
                <a:solidFill>
                  <a:srgbClr val="000000"/>
                </a:solidFill>
                <a:latin typeface="Candara" charset="0"/>
              </a:rPr>
              <a:t>n</a:t>
            </a:r>
            <a:r>
              <a:rPr lang="en-US" sz="2000" dirty="0">
                <a:solidFill>
                  <a:srgbClr val="060087"/>
                </a:solidFill>
                <a:latin typeface="Candara" charset="0"/>
              </a:rPr>
              <a:t>*</a:t>
            </a:r>
            <a:r>
              <a:rPr lang="en-US" sz="2000" dirty="0" err="1">
                <a:solidFill>
                  <a:srgbClr val="060087"/>
                </a:solidFill>
                <a:latin typeface="Candara" charset="0"/>
              </a:rPr>
              <a:t>sqrt</a:t>
            </a:r>
            <a:r>
              <a:rPr lang="en-US" sz="2000" dirty="0">
                <a:solidFill>
                  <a:srgbClr val="060087"/>
                </a:solidFill>
                <a:latin typeface="Candara" charset="0"/>
              </a:rPr>
              <a:t>(</a:t>
            </a:r>
            <a:r>
              <a:rPr lang="en-US" sz="2000" dirty="0" err="1">
                <a:solidFill>
                  <a:srgbClr val="060087"/>
                </a:solidFill>
                <a:latin typeface="Candara" charset="0"/>
              </a:rPr>
              <a:t>det</a:t>
            </a:r>
            <a:r>
              <a:rPr lang="en-US" sz="2000" dirty="0">
                <a:solidFill>
                  <a:srgbClr val="060087"/>
                </a:solidFill>
                <a:latin typeface="Candara" charset="0"/>
              </a:rPr>
              <a:t>(</a:t>
            </a:r>
            <a:r>
              <a:rPr lang="en-US" sz="2000" dirty="0">
                <a:solidFill>
                  <a:srgbClr val="000000"/>
                </a:solidFill>
                <a:latin typeface="Candara" charset="0"/>
              </a:rPr>
              <a:t>V</a:t>
            </a:r>
            <a:r>
              <a:rPr lang="en-US" sz="2000" dirty="0">
                <a:solidFill>
                  <a:srgbClr val="060087"/>
                </a:solidFill>
                <a:latin typeface="Candara" charset="0"/>
              </a:rPr>
              <a:t>)))*</a:t>
            </a:r>
            <a:r>
              <a:rPr lang="en-US" sz="2000" dirty="0" err="1">
                <a:solidFill>
                  <a:srgbClr val="060087"/>
                </a:solidFill>
                <a:latin typeface="Candara" charset="0"/>
              </a:rPr>
              <a:t>exp</a:t>
            </a:r>
            <a:r>
              <a:rPr lang="en-US" sz="2000" dirty="0">
                <a:solidFill>
                  <a:srgbClr val="060087"/>
                </a:solidFill>
                <a:latin typeface="Candara" charset="0"/>
              </a:rPr>
              <a:t>(-t(</a:t>
            </a:r>
            <a:r>
              <a:rPr lang="en-US" sz="2000" dirty="0">
                <a:solidFill>
                  <a:srgbClr val="000000"/>
                </a:solidFill>
                <a:latin typeface="Candara" charset="0"/>
              </a:rPr>
              <a:t>x</a:t>
            </a:r>
            <a:r>
              <a:rPr lang="en-US" sz="2000" dirty="0">
                <a:solidFill>
                  <a:srgbClr val="060087"/>
                </a:solidFill>
                <a:latin typeface="Candara" charset="0"/>
              </a:rPr>
              <a:t>-</a:t>
            </a:r>
            <a:r>
              <a:rPr lang="en-US" sz="2000" dirty="0">
                <a:solidFill>
                  <a:srgbClr val="000000"/>
                </a:solidFill>
                <a:latin typeface="Candara" charset="0"/>
              </a:rPr>
              <a:t>mean</a:t>
            </a:r>
            <a:r>
              <a:rPr lang="en-US" sz="2000" dirty="0">
                <a:solidFill>
                  <a:srgbClr val="060087"/>
                </a:solidFill>
                <a:latin typeface="Candara" charset="0"/>
              </a:rPr>
              <a:t>)%*%solve(</a:t>
            </a:r>
            <a:r>
              <a:rPr lang="en-US" sz="2000" dirty="0">
                <a:solidFill>
                  <a:srgbClr val="000000"/>
                </a:solidFill>
                <a:latin typeface="Candara" charset="0"/>
              </a:rPr>
              <a:t>V</a:t>
            </a:r>
            <a:r>
              <a:rPr lang="en-US" sz="2000" dirty="0">
                <a:solidFill>
                  <a:srgbClr val="060087"/>
                </a:solidFill>
                <a:latin typeface="Candara" charset="0"/>
              </a:rPr>
              <a:t>)%*%(</a:t>
            </a:r>
            <a:r>
              <a:rPr lang="en-US" sz="2000" dirty="0">
                <a:solidFill>
                  <a:srgbClr val="000000"/>
                </a:solidFill>
                <a:latin typeface="Candara" charset="0"/>
              </a:rPr>
              <a:t>x</a:t>
            </a:r>
            <a:r>
              <a:rPr lang="en-US" sz="2000" dirty="0">
                <a:solidFill>
                  <a:srgbClr val="060087"/>
                </a:solidFill>
                <a:latin typeface="Candara" charset="0"/>
              </a:rPr>
              <a:t>-</a:t>
            </a:r>
            <a:r>
              <a:rPr lang="en-US" sz="2000" dirty="0">
                <a:solidFill>
                  <a:srgbClr val="000000"/>
                </a:solidFill>
                <a:latin typeface="Candara" charset="0"/>
              </a:rPr>
              <a:t>mean</a:t>
            </a:r>
            <a:r>
              <a:rPr lang="en-US" sz="2000" dirty="0">
                <a:solidFill>
                  <a:srgbClr val="060087"/>
                </a:solidFill>
                <a:latin typeface="Candara" charset="0"/>
              </a:rPr>
              <a:t>)/</a:t>
            </a:r>
            <a:r>
              <a:rPr lang="en-US" sz="2000" dirty="0">
                <a:solidFill>
                  <a:srgbClr val="0B4213"/>
                </a:solidFill>
                <a:latin typeface="Candara" charset="0"/>
              </a:rPr>
              <a:t>2</a:t>
            </a:r>
            <a:r>
              <a:rPr lang="en-US" sz="2000" dirty="0">
                <a:solidFill>
                  <a:srgbClr val="060087"/>
                </a:solidFill>
                <a:latin typeface="Candara" charset="0"/>
              </a:rPr>
              <a:t>)</a:t>
            </a:r>
            <a:endParaRPr lang="en-US" sz="2000" dirty="0">
              <a:solidFill>
                <a:srgbClr val="000000"/>
              </a:solidFill>
              <a:latin typeface="Candara" charset="0"/>
            </a:endParaRPr>
          </a:p>
          <a:p>
            <a:r>
              <a:rPr lang="en-US" sz="2000" dirty="0">
                <a:solidFill>
                  <a:srgbClr val="000000"/>
                </a:solidFill>
                <a:latin typeface="Candara" charset="0"/>
              </a:rPr>
              <a:t>  </a:t>
            </a:r>
            <a:r>
              <a:rPr lang="en-US" sz="2000" dirty="0">
                <a:solidFill>
                  <a:srgbClr val="060087"/>
                </a:solidFill>
                <a:latin typeface="Candara" charset="0"/>
              </a:rPr>
              <a:t>return(</a:t>
            </a:r>
            <a:r>
              <a:rPr lang="en-US" sz="2000" dirty="0">
                <a:solidFill>
                  <a:srgbClr val="000000"/>
                </a:solidFill>
                <a:latin typeface="Candara" charset="0"/>
              </a:rPr>
              <a:t>p</a:t>
            </a:r>
            <a:r>
              <a:rPr lang="en-US" sz="2000" dirty="0">
                <a:solidFill>
                  <a:srgbClr val="060087"/>
                </a:solidFill>
                <a:latin typeface="Candara" charset="0"/>
              </a:rPr>
              <a:t>)</a:t>
            </a:r>
            <a:endParaRPr lang="en-US" sz="2000" dirty="0">
              <a:solidFill>
                <a:srgbClr val="000000"/>
              </a:solidFill>
              <a:latin typeface="Candara" charset="0"/>
            </a:endParaRPr>
          </a:p>
          <a:p>
            <a:r>
              <a:rPr lang="en-US" sz="2000" dirty="0">
                <a:solidFill>
                  <a:srgbClr val="060087"/>
                </a:solidFill>
                <a:latin typeface="Candara" charset="0"/>
              </a:rPr>
              <a:t>}</a:t>
            </a:r>
            <a:endParaRPr lang="en-US" sz="2000" dirty="0"/>
          </a:p>
        </p:txBody>
      </p:sp>
      <mc:AlternateContent xmlns:mc="http://schemas.openxmlformats.org/markup-compatibility/2006" xmlns:a14="http://schemas.microsoft.com/office/drawing/2010/main">
        <mc:Choice Requires="a14">
          <p:sp>
            <p:nvSpPr>
              <p:cNvPr id="7" name="TextBox 6"/>
              <p:cNvSpPr txBox="1"/>
              <p:nvPr/>
            </p:nvSpPr>
            <p:spPr>
              <a:xfrm>
                <a:off x="152400" y="1328627"/>
                <a:ext cx="8750300" cy="666273"/>
              </a:xfrm>
              <a:prstGeom prst="rect">
                <a:avLst/>
              </a:prstGeom>
              <a:noFill/>
            </p:spPr>
            <p:txBody>
              <a:bodyPr wrap="square" lIns="0" tIns="0" rIns="0" bIns="0" rtlCol="0">
                <a:spAutoFit/>
              </a:bodyPr>
              <a:lstStyle/>
              <a:p>
                <a:pPr algn="ctr"/>
                <a14:m>
                  <m:oMath xmlns:m="http://schemas.openxmlformats.org/officeDocument/2006/math">
                    <m:r>
                      <a:rPr lang="en-US" sz="2800" b="0" i="1" smtClean="0">
                        <a:latin typeface="Cambria Math" charset="0"/>
                        <a:ea typeface="Cambria Math" charset="0"/>
                        <a:cs typeface="Cambria Math" charset="0"/>
                      </a:rPr>
                      <m:t>𝑓</m:t>
                    </m:r>
                    <m:r>
                      <a:rPr lang="en-US" sz="2800" b="0" i="1" smtClean="0">
                        <a:latin typeface="Cambria Math" charset="0"/>
                        <a:ea typeface="Cambria Math" charset="0"/>
                        <a:cs typeface="Cambria Math" charset="0"/>
                      </a:rPr>
                      <m:t>(</m:t>
                    </m:r>
                    <m:r>
                      <a:rPr lang="en-US" sz="2800" b="0" i="1" smtClean="0">
                        <a:latin typeface="Cambria Math" charset="0"/>
                        <a:ea typeface="Cambria Math" charset="0"/>
                        <a:cs typeface="Cambria Math" charset="0"/>
                      </a:rPr>
                      <m:t>𝑥</m:t>
                    </m:r>
                    <m:r>
                      <a:rPr lang="en-US" sz="2800" b="0" i="1" smtClean="0">
                        <a:latin typeface="Cambria Math" charset="0"/>
                        <a:ea typeface="Cambria Math" charset="0"/>
                        <a:cs typeface="Cambria Math" charset="0"/>
                      </a:rPr>
                      <m:t>; </m:t>
                    </m:r>
                    <m:r>
                      <a:rPr lang="bg-BG" sz="2800" i="1" smtClean="0">
                        <a:latin typeface="Cambria Math" charset="0"/>
                        <a:ea typeface="Cambria Math" charset="0"/>
                        <a:cs typeface="Cambria Math" charset="0"/>
                      </a:rPr>
                      <m:t>𝜇</m:t>
                    </m:r>
                    <m:r>
                      <a:rPr lang="en-US" sz="2800" b="0" i="1" smtClean="0">
                        <a:latin typeface="Cambria Math" charset="0"/>
                        <a:ea typeface="Cambria Math" charset="0"/>
                        <a:cs typeface="Cambria Math" charset="0"/>
                      </a:rPr>
                      <m:t>, </m:t>
                    </m:r>
                    <m:r>
                      <a:rPr lang="en-US" sz="2800" b="0" i="1" smtClean="0">
                        <a:latin typeface="Cambria Math" charset="0"/>
                        <a:ea typeface="Cambria Math" charset="0"/>
                        <a:cs typeface="Cambria Math" charset="0"/>
                      </a:rPr>
                      <m:t>𝐻</m:t>
                    </m:r>
                    <m:r>
                      <a:rPr lang="en-US" sz="2800" b="0" i="1" smtClean="0">
                        <a:latin typeface="Cambria Math" charset="0"/>
                        <a:ea typeface="Cambria Math" charset="0"/>
                        <a:cs typeface="Cambria Math" charset="0"/>
                      </a:rPr>
                      <m:t>)=</m:t>
                    </m:r>
                    <m:f>
                      <m:fPr>
                        <m:ctrlPr>
                          <a:rPr lang="bg-BG" sz="2800" i="1" smtClean="0">
                            <a:latin typeface="Cambria Math" charset="0"/>
                          </a:rPr>
                        </m:ctrlPr>
                      </m:fPr>
                      <m:num>
                        <m:r>
                          <a:rPr lang="en-US" sz="2800" i="1" smtClean="0">
                            <a:latin typeface="Cambria Math" charset="0"/>
                          </a:rPr>
                          <m:t>1</m:t>
                        </m:r>
                      </m:num>
                      <m:den>
                        <m:r>
                          <a:rPr lang="en-US" sz="2800" b="0" i="1" smtClean="0">
                            <a:latin typeface="Cambria Math" charset="0"/>
                          </a:rPr>
                          <m:t>(</m:t>
                        </m:r>
                        <m:sSup>
                          <m:sSupPr>
                            <m:ctrlPr>
                              <a:rPr lang="en-US" sz="2800" b="0" i="1" smtClean="0">
                                <a:latin typeface="Cambria Math" charset="0"/>
                              </a:rPr>
                            </m:ctrlPr>
                          </m:sSupPr>
                          <m:e>
                            <m:r>
                              <a:rPr lang="en-US" sz="2800" i="1">
                                <a:latin typeface="Cambria Math" charset="0"/>
                              </a:rPr>
                              <m:t>2</m:t>
                            </m:r>
                            <m:r>
                              <a:rPr lang="en-US" sz="2800" i="1">
                                <a:latin typeface="Cambria Math" charset="0"/>
                                <a:ea typeface="Cambria Math" charset="0"/>
                                <a:cs typeface="Cambria Math" charset="0"/>
                              </a:rPr>
                              <m:t>𝜋</m:t>
                            </m:r>
                            <m:r>
                              <a:rPr lang="en-US" sz="2800" b="0" i="1" smtClean="0">
                                <a:latin typeface="Cambria Math" charset="0"/>
                                <a:ea typeface="Cambria Math" charset="0"/>
                                <a:cs typeface="Cambria Math" charset="0"/>
                              </a:rPr>
                              <m:t>)</m:t>
                            </m:r>
                          </m:e>
                          <m:sup>
                            <m:r>
                              <a:rPr lang="en-US" sz="2800" b="0" i="1" smtClean="0">
                                <a:latin typeface="Cambria Math" charset="0"/>
                              </a:rPr>
                              <m:t>𝑛</m:t>
                            </m:r>
                            <m:r>
                              <a:rPr lang="en-US" sz="2800" b="0" i="1" smtClean="0">
                                <a:latin typeface="Cambria Math" charset="0"/>
                              </a:rPr>
                              <m:t>/2</m:t>
                            </m:r>
                          </m:sup>
                        </m:sSup>
                        <m:sSup>
                          <m:sSupPr>
                            <m:ctrlPr>
                              <a:rPr lang="en-US" sz="2800" i="1">
                                <a:latin typeface="Cambria Math" charset="0"/>
                              </a:rPr>
                            </m:ctrlPr>
                          </m:sSupPr>
                          <m:e>
                            <m:d>
                              <m:dPr>
                                <m:begChr m:val="|"/>
                                <m:endChr m:val="|"/>
                                <m:ctrlPr>
                                  <a:rPr lang="hr-HR" sz="2800" i="1">
                                    <a:latin typeface="Cambria Math" charset="0"/>
                                    <a:ea typeface="Cambria Math" charset="0"/>
                                    <a:cs typeface="Cambria Math" charset="0"/>
                                  </a:rPr>
                                </m:ctrlPr>
                              </m:dPr>
                              <m:e>
                                <m:r>
                                  <a:rPr lang="en-US" sz="2800" b="0" i="1" smtClean="0">
                                    <a:latin typeface="Cambria Math" charset="0"/>
                                    <a:ea typeface="Cambria Math" charset="0"/>
                                    <a:cs typeface="Cambria Math" charset="0"/>
                                  </a:rPr>
                                  <m:t>𝑉</m:t>
                                </m:r>
                              </m:e>
                            </m:d>
                          </m:e>
                          <m:sup>
                            <m:r>
                              <a:rPr lang="en-US" sz="2800" b="0" i="1" smtClean="0">
                                <a:latin typeface="Cambria Math" charset="0"/>
                                <a:ea typeface="Cambria Math" charset="0"/>
                                <a:cs typeface="Cambria Math" charset="0"/>
                              </a:rPr>
                              <m:t>1</m:t>
                            </m:r>
                            <m:r>
                              <a:rPr lang="en-US" sz="2800" i="1">
                                <a:latin typeface="Cambria Math" charset="0"/>
                              </a:rPr>
                              <m:t>/2</m:t>
                            </m:r>
                          </m:sup>
                        </m:sSup>
                      </m:den>
                    </m:f>
                  </m:oMath>
                </a14:m>
                <a:r>
                  <a:rPr lang="en-US" sz="2800" dirty="0" smtClean="0"/>
                  <a:t> </a:t>
                </a:r>
                <a:r>
                  <a:rPr lang="en-US" sz="2800" dirty="0" err="1" smtClean="0"/>
                  <a:t>exp</a:t>
                </a:r>
                <a:r>
                  <a:rPr lang="en-US" sz="2800" dirty="0" smtClean="0"/>
                  <a:t>(- </a:t>
                </a:r>
                <a14:m>
                  <m:oMath xmlns:m="http://schemas.openxmlformats.org/officeDocument/2006/math">
                    <m:f>
                      <m:fPr>
                        <m:ctrlPr>
                          <a:rPr lang="bg-BG" sz="2800" i="1">
                            <a:latin typeface="Cambria Math" charset="0"/>
                          </a:rPr>
                        </m:ctrlPr>
                      </m:fPr>
                      <m:num>
                        <m:r>
                          <a:rPr lang="en-US" sz="2800" i="1">
                            <a:latin typeface="Cambria Math" charset="0"/>
                          </a:rPr>
                          <m:t>1</m:t>
                        </m:r>
                      </m:num>
                      <m:den>
                        <m:r>
                          <a:rPr lang="en-US" sz="2800" b="0" i="1" smtClean="0">
                            <a:latin typeface="Cambria Math" charset="0"/>
                          </a:rPr>
                          <m:t>2</m:t>
                        </m:r>
                      </m:den>
                    </m:f>
                    <m:sSup>
                      <m:sSupPr>
                        <m:ctrlPr>
                          <a:rPr lang="en-US" sz="2800" i="1" smtClean="0">
                            <a:latin typeface="Cambria Math" charset="0"/>
                            <a:ea typeface="Cambria Math" charset="0"/>
                            <a:cs typeface="Cambria Math" charset="0"/>
                          </a:rPr>
                        </m:ctrlPr>
                      </m:sSupPr>
                      <m:e>
                        <m:r>
                          <a:rPr lang="en-US" sz="2800" i="1">
                            <a:latin typeface="Cambria Math" charset="0"/>
                            <a:ea typeface="Cambria Math" charset="0"/>
                            <a:cs typeface="Cambria Math" charset="0"/>
                          </a:rPr>
                          <m:t>(</m:t>
                        </m:r>
                        <m:r>
                          <a:rPr lang="en-US" sz="2800" i="1">
                            <a:latin typeface="Cambria Math" charset="0"/>
                            <a:ea typeface="Cambria Math" charset="0"/>
                            <a:cs typeface="Cambria Math" charset="0"/>
                          </a:rPr>
                          <m:t>𝑥</m:t>
                        </m:r>
                        <m:r>
                          <a:rPr lang="en-US" sz="2800" i="1">
                            <a:latin typeface="Cambria Math" charset="0"/>
                            <a:ea typeface="Cambria Math" charset="0"/>
                            <a:cs typeface="Cambria Math" charset="0"/>
                          </a:rPr>
                          <m:t>−</m:t>
                        </m:r>
                        <m:r>
                          <a:rPr lang="bg-BG" sz="2800" i="1">
                            <a:latin typeface="Cambria Math" charset="0"/>
                            <a:ea typeface="Cambria Math" charset="0"/>
                            <a:cs typeface="Cambria Math" charset="0"/>
                          </a:rPr>
                          <m:t>𝜇</m:t>
                        </m:r>
                        <m:r>
                          <m:rPr>
                            <m:nor/>
                          </m:rPr>
                          <a:rPr lang="en-US" sz="2800" dirty="0"/>
                          <m:t>) </m:t>
                        </m:r>
                      </m:e>
                      <m:sup>
                        <m:r>
                          <a:rPr lang="en-US" sz="2800" b="0" i="1" smtClean="0">
                            <a:latin typeface="Cambria Math" charset="0"/>
                            <a:ea typeface="Cambria Math" charset="0"/>
                            <a:cs typeface="Cambria Math" charset="0"/>
                          </a:rPr>
                          <m:t>𝑇</m:t>
                        </m:r>
                      </m:sup>
                    </m:sSup>
                    <m:sSup>
                      <m:sSupPr>
                        <m:ctrlPr>
                          <a:rPr lang="en-US" sz="2800" i="1">
                            <a:latin typeface="Cambria Math" charset="0"/>
                          </a:rPr>
                        </m:ctrlPr>
                      </m:sSupPr>
                      <m:e>
                        <m:d>
                          <m:dPr>
                            <m:begChr m:val="|"/>
                            <m:endChr m:val="|"/>
                            <m:ctrlPr>
                              <a:rPr lang="hr-HR" sz="2800" i="1">
                                <a:latin typeface="Cambria Math" charset="0"/>
                                <a:ea typeface="Cambria Math" charset="0"/>
                                <a:cs typeface="Cambria Math" charset="0"/>
                              </a:rPr>
                            </m:ctrlPr>
                          </m:dPr>
                          <m:e>
                            <m:r>
                              <a:rPr lang="en-US" sz="2800" b="0" i="1" smtClean="0">
                                <a:latin typeface="Cambria Math" charset="0"/>
                                <a:ea typeface="Cambria Math" charset="0"/>
                                <a:cs typeface="Cambria Math" charset="0"/>
                              </a:rPr>
                              <m:t>𝑉</m:t>
                            </m:r>
                          </m:e>
                        </m:d>
                      </m:e>
                      <m:sup>
                        <m:r>
                          <a:rPr lang="en-US" sz="2800" b="0" i="1" smtClean="0">
                            <a:latin typeface="Cambria Math" charset="0"/>
                            <a:ea typeface="Cambria Math" charset="0"/>
                            <a:cs typeface="Cambria Math" charset="0"/>
                          </a:rPr>
                          <m:t>−</m:t>
                        </m:r>
                        <m:r>
                          <a:rPr lang="en-US" sz="2800" i="1">
                            <a:latin typeface="Cambria Math" charset="0"/>
                            <a:ea typeface="Cambria Math" charset="0"/>
                            <a:cs typeface="Cambria Math" charset="0"/>
                          </a:rPr>
                          <m:t>1</m:t>
                        </m:r>
                      </m:sup>
                    </m:sSup>
                    <m:r>
                      <a:rPr lang="en-US" sz="2800" i="1">
                        <a:latin typeface="Cambria Math" charset="0"/>
                        <a:ea typeface="Cambria Math" charset="0"/>
                        <a:cs typeface="Cambria Math" charset="0"/>
                      </a:rPr>
                      <m:t>(</m:t>
                    </m:r>
                    <m:r>
                      <a:rPr lang="en-US" sz="2800" i="1">
                        <a:latin typeface="Cambria Math" charset="0"/>
                        <a:ea typeface="Cambria Math" charset="0"/>
                        <a:cs typeface="Cambria Math" charset="0"/>
                      </a:rPr>
                      <m:t>𝑥</m:t>
                    </m:r>
                    <m:r>
                      <a:rPr lang="en-US" sz="2800" i="1">
                        <a:latin typeface="Cambria Math" charset="0"/>
                        <a:ea typeface="Cambria Math" charset="0"/>
                        <a:cs typeface="Cambria Math" charset="0"/>
                      </a:rPr>
                      <m:t>−</m:t>
                    </m:r>
                    <m:r>
                      <a:rPr lang="bg-BG" sz="2800" i="1">
                        <a:latin typeface="Cambria Math" charset="0"/>
                        <a:ea typeface="Cambria Math" charset="0"/>
                        <a:cs typeface="Cambria Math" charset="0"/>
                      </a:rPr>
                      <m:t>𝜇</m:t>
                    </m:r>
                    <m:r>
                      <m:rPr>
                        <m:nor/>
                      </m:rPr>
                      <a:rPr lang="en-US" sz="2800" dirty="0"/>
                      <m:t>)</m:t>
                    </m:r>
                    <m:r>
                      <a:rPr lang="en-US" sz="2800" b="0" i="1" smtClean="0">
                        <a:latin typeface="Cambria Math" charset="0"/>
                        <a:ea typeface="Cambria Math" charset="0"/>
                        <a:cs typeface="Cambria Math" charset="0"/>
                      </a:rPr>
                      <m:t>)</m:t>
                    </m:r>
                  </m:oMath>
                </a14:m>
                <a:endParaRPr lang="en-US" sz="2800" dirty="0"/>
              </a:p>
            </p:txBody>
          </p:sp>
        </mc:Choice>
        <mc:Fallback xmlns="">
          <p:sp>
            <p:nvSpPr>
              <p:cNvPr id="7" name="TextBox 6"/>
              <p:cNvSpPr txBox="1">
                <a:spLocks noRot="1" noChangeAspect="1" noMove="1" noResize="1" noEditPoints="1" noAdjustHandles="1" noChangeArrowheads="1" noChangeShapeType="1" noTextEdit="1"/>
              </p:cNvSpPr>
              <p:nvPr/>
            </p:nvSpPr>
            <p:spPr>
              <a:xfrm>
                <a:off x="152400" y="1328627"/>
                <a:ext cx="8750300" cy="666273"/>
              </a:xfrm>
              <a:prstGeom prst="rect">
                <a:avLst/>
              </a:prstGeom>
              <a:blipFill rotWithShape="0">
                <a:blip r:embed="rId3"/>
                <a:stretch>
                  <a:fillRect b="-13761"/>
                </a:stretch>
              </a:blipFill>
            </p:spPr>
            <p:txBody>
              <a:bodyPr/>
              <a:lstStyle/>
              <a:p>
                <a:r>
                  <a:rPr lang="en-US">
                    <a:noFill/>
                  </a:rPr>
                  <a:t> </a:t>
                </a:r>
              </a:p>
            </p:txBody>
          </p:sp>
        </mc:Fallback>
      </mc:AlternateContent>
    </p:spTree>
    <p:extLst>
      <p:ext uri="{BB962C8B-B14F-4D97-AF65-F5344CB8AC3E}">
        <p14:creationId xmlns:p14="http://schemas.microsoft.com/office/powerpoint/2010/main" val="20028559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 y="0"/>
            <a:ext cx="8750300" cy="1003300"/>
          </a:xfrm>
        </p:spPr>
        <p:txBody>
          <a:bodyPr>
            <a:normAutofit fontScale="90000"/>
          </a:bodyPr>
          <a:lstStyle/>
          <a:p>
            <a:r>
              <a:rPr lang="en-US" sz="3200" dirty="0" smtClean="0">
                <a:solidFill>
                  <a:schemeClr val="accent2"/>
                </a:solidFill>
              </a:rPr>
              <a:t>Density function of multi-</a:t>
            </a:r>
            <a:r>
              <a:rPr lang="en-US" sz="3200" dirty="0" err="1" smtClean="0">
                <a:solidFill>
                  <a:schemeClr val="accent2"/>
                </a:solidFill>
              </a:rPr>
              <a:t>variate</a:t>
            </a:r>
            <a:r>
              <a:rPr lang="en-US" sz="3200" dirty="0" smtClean="0">
                <a:solidFill>
                  <a:schemeClr val="accent2"/>
                </a:solidFill>
              </a:rPr>
              <a:t> normal distribution</a:t>
            </a:r>
            <a:endParaRPr lang="en-US" sz="3200" dirty="0">
              <a:solidFill>
                <a:schemeClr val="accent2"/>
              </a:solidFill>
            </a:endParaRPr>
          </a:p>
        </p:txBody>
      </p:sp>
      <p:sp>
        <p:nvSpPr>
          <p:cNvPr id="2" name="Rectangle 1"/>
          <p:cNvSpPr/>
          <p:nvPr/>
        </p:nvSpPr>
        <p:spPr>
          <a:xfrm>
            <a:off x="366684" y="2580838"/>
            <a:ext cx="3009900" cy="3970318"/>
          </a:xfrm>
          <a:prstGeom prst="rect">
            <a:avLst/>
          </a:prstGeom>
        </p:spPr>
        <p:txBody>
          <a:bodyPr wrap="square">
            <a:spAutoFit/>
          </a:bodyPr>
          <a:lstStyle/>
          <a:p>
            <a:r>
              <a:rPr lang="en-US" dirty="0" err="1">
                <a:solidFill>
                  <a:srgbClr val="000000"/>
                </a:solidFill>
                <a:latin typeface="Candara" charset="0"/>
              </a:rPr>
              <a:t>va</a:t>
            </a:r>
            <a:r>
              <a:rPr lang="en-US" dirty="0">
                <a:solidFill>
                  <a:srgbClr val="060087"/>
                </a:solidFill>
                <a:latin typeface="Candara" charset="0"/>
              </a:rPr>
              <a:t>=</a:t>
            </a:r>
            <a:r>
              <a:rPr lang="en-US" dirty="0">
                <a:solidFill>
                  <a:srgbClr val="0B4213"/>
                </a:solidFill>
                <a:latin typeface="Candara" charset="0"/>
              </a:rPr>
              <a:t>95</a:t>
            </a:r>
            <a:endParaRPr lang="en-US" dirty="0">
              <a:solidFill>
                <a:srgbClr val="000000"/>
              </a:solidFill>
              <a:latin typeface="Candara" charset="0"/>
            </a:endParaRPr>
          </a:p>
          <a:p>
            <a:r>
              <a:rPr lang="en-US" dirty="0" err="1">
                <a:solidFill>
                  <a:srgbClr val="000000"/>
                </a:solidFill>
                <a:latin typeface="Candara" charset="0"/>
              </a:rPr>
              <a:t>ve</a:t>
            </a:r>
            <a:r>
              <a:rPr lang="en-US" dirty="0">
                <a:solidFill>
                  <a:srgbClr val="060087"/>
                </a:solidFill>
                <a:latin typeface="Candara" charset="0"/>
              </a:rPr>
              <a:t>=</a:t>
            </a:r>
            <a:r>
              <a:rPr lang="en-US" dirty="0">
                <a:solidFill>
                  <a:srgbClr val="0B4213"/>
                </a:solidFill>
                <a:latin typeface="Candara" charset="0"/>
              </a:rPr>
              <a:t>5</a:t>
            </a:r>
            <a:endParaRPr lang="en-US" dirty="0">
              <a:solidFill>
                <a:srgbClr val="000000"/>
              </a:solidFill>
              <a:latin typeface="Candara" charset="0"/>
            </a:endParaRPr>
          </a:p>
          <a:p>
            <a:r>
              <a:rPr lang="en-US" dirty="0">
                <a:solidFill>
                  <a:srgbClr val="000000"/>
                </a:solidFill>
                <a:latin typeface="Candara" charset="0"/>
              </a:rPr>
              <a:t>V</a:t>
            </a:r>
            <a:r>
              <a:rPr lang="en-US" dirty="0" smtClean="0">
                <a:solidFill>
                  <a:srgbClr val="060087"/>
                </a:solidFill>
                <a:latin typeface="Candara" charset="0"/>
              </a:rPr>
              <a:t>=</a:t>
            </a:r>
            <a:r>
              <a:rPr lang="en-US" dirty="0" smtClean="0">
                <a:solidFill>
                  <a:srgbClr val="0B4213"/>
                </a:solidFill>
                <a:latin typeface="Candara" charset="0"/>
              </a:rPr>
              <a:t>2</a:t>
            </a:r>
            <a:r>
              <a:rPr lang="en-US" dirty="0" smtClean="0">
                <a:solidFill>
                  <a:srgbClr val="060087"/>
                </a:solidFill>
                <a:latin typeface="Candara" charset="0"/>
              </a:rPr>
              <a:t>*</a:t>
            </a:r>
            <a:r>
              <a:rPr lang="en-US" dirty="0" smtClean="0">
                <a:solidFill>
                  <a:srgbClr val="000000"/>
                </a:solidFill>
                <a:latin typeface="Candara" charset="0"/>
              </a:rPr>
              <a:t>K</a:t>
            </a:r>
            <a:r>
              <a:rPr lang="en-US" dirty="0" smtClean="0">
                <a:solidFill>
                  <a:srgbClr val="060087"/>
                </a:solidFill>
                <a:latin typeface="Candara" charset="0"/>
              </a:rPr>
              <a:t>*</a:t>
            </a:r>
            <a:r>
              <a:rPr lang="en-US" dirty="0" err="1" smtClean="0">
                <a:solidFill>
                  <a:srgbClr val="000000"/>
                </a:solidFill>
                <a:latin typeface="Candara" charset="0"/>
              </a:rPr>
              <a:t>va</a:t>
            </a:r>
            <a:r>
              <a:rPr lang="en-US" dirty="0" err="1" smtClean="0">
                <a:solidFill>
                  <a:srgbClr val="060087"/>
                </a:solidFill>
                <a:latin typeface="Candara" charset="0"/>
              </a:rPr>
              <a:t>+</a:t>
            </a:r>
            <a:r>
              <a:rPr lang="en-US" dirty="0" err="1" smtClean="0">
                <a:solidFill>
                  <a:srgbClr val="000000"/>
                </a:solidFill>
                <a:latin typeface="Candara" charset="0"/>
              </a:rPr>
              <a:t>ve</a:t>
            </a:r>
            <a:endParaRPr lang="en-US" dirty="0">
              <a:solidFill>
                <a:srgbClr val="000000"/>
              </a:solidFill>
              <a:latin typeface="Candara" charset="0"/>
            </a:endParaRPr>
          </a:p>
          <a:p>
            <a:r>
              <a:rPr lang="en-US" dirty="0" err="1" smtClean="0">
                <a:solidFill>
                  <a:srgbClr val="060087"/>
                </a:solidFill>
                <a:latin typeface="Candara" charset="0"/>
              </a:rPr>
              <a:t>dmnormal</a:t>
            </a:r>
            <a:r>
              <a:rPr lang="en-US" dirty="0" smtClean="0">
                <a:solidFill>
                  <a:srgbClr val="060087"/>
                </a:solidFill>
                <a:latin typeface="Candara" charset="0"/>
              </a:rPr>
              <a:t>(</a:t>
            </a:r>
            <a:r>
              <a:rPr lang="en-US" dirty="0" err="1" smtClean="0">
                <a:solidFill>
                  <a:srgbClr val="000000"/>
                </a:solidFill>
                <a:latin typeface="Candara" charset="0"/>
              </a:rPr>
              <a:t>x</a:t>
            </a:r>
            <a:r>
              <a:rPr lang="en-US" dirty="0" err="1" smtClean="0">
                <a:solidFill>
                  <a:srgbClr val="060087"/>
                </a:solidFill>
                <a:latin typeface="Candara" charset="0"/>
              </a:rPr>
              <a:t>,</a:t>
            </a:r>
            <a:r>
              <a:rPr lang="en-US" dirty="0" err="1" smtClean="0">
                <a:solidFill>
                  <a:srgbClr val="000000"/>
                </a:solidFill>
                <a:latin typeface="Candara" charset="0"/>
              </a:rPr>
              <a:t>mean</a:t>
            </a:r>
            <a:r>
              <a:rPr lang="en-US" dirty="0" err="1" smtClean="0">
                <a:solidFill>
                  <a:srgbClr val="060087"/>
                </a:solidFill>
                <a:latin typeface="Candara" charset="0"/>
              </a:rPr>
              <a:t>,</a:t>
            </a:r>
            <a:r>
              <a:rPr lang="en-US" dirty="0" err="1">
                <a:solidFill>
                  <a:srgbClr val="000000"/>
                </a:solidFill>
                <a:latin typeface="Candara" charset="0"/>
              </a:rPr>
              <a:t>V</a:t>
            </a:r>
            <a:r>
              <a:rPr lang="en-US" dirty="0" smtClean="0">
                <a:solidFill>
                  <a:srgbClr val="060087"/>
                </a:solidFill>
                <a:latin typeface="Candara" charset="0"/>
              </a:rPr>
              <a:t>)</a:t>
            </a:r>
            <a:endParaRPr lang="en-US" dirty="0">
              <a:solidFill>
                <a:srgbClr val="000000"/>
              </a:solidFill>
              <a:latin typeface="Candara" charset="0"/>
            </a:endParaRPr>
          </a:p>
          <a:p>
            <a:endParaRPr lang="en-US" dirty="0">
              <a:solidFill>
                <a:srgbClr val="000000"/>
              </a:solidFill>
              <a:latin typeface="Candara" charset="0"/>
            </a:endParaRPr>
          </a:p>
          <a:p>
            <a:r>
              <a:rPr lang="en-US" dirty="0" err="1">
                <a:solidFill>
                  <a:srgbClr val="000000"/>
                </a:solidFill>
                <a:latin typeface="Candara" charset="0"/>
              </a:rPr>
              <a:t>va</a:t>
            </a:r>
            <a:r>
              <a:rPr lang="en-US" dirty="0">
                <a:solidFill>
                  <a:srgbClr val="060087"/>
                </a:solidFill>
                <a:latin typeface="Candara" charset="0"/>
              </a:rPr>
              <a:t>=</a:t>
            </a:r>
            <a:r>
              <a:rPr lang="en-US" dirty="0">
                <a:solidFill>
                  <a:srgbClr val="0B4213"/>
                </a:solidFill>
                <a:latin typeface="Candara" charset="0"/>
              </a:rPr>
              <a:t>5</a:t>
            </a:r>
            <a:endParaRPr lang="en-US" dirty="0">
              <a:solidFill>
                <a:srgbClr val="000000"/>
              </a:solidFill>
              <a:latin typeface="Candara" charset="0"/>
            </a:endParaRPr>
          </a:p>
          <a:p>
            <a:r>
              <a:rPr lang="en-US" dirty="0" err="1">
                <a:solidFill>
                  <a:srgbClr val="000000"/>
                </a:solidFill>
                <a:latin typeface="Candara" charset="0"/>
              </a:rPr>
              <a:t>ve</a:t>
            </a:r>
            <a:r>
              <a:rPr lang="en-US" dirty="0">
                <a:solidFill>
                  <a:srgbClr val="060087"/>
                </a:solidFill>
                <a:latin typeface="Candara" charset="0"/>
              </a:rPr>
              <a:t>=</a:t>
            </a:r>
            <a:r>
              <a:rPr lang="en-US" dirty="0">
                <a:solidFill>
                  <a:srgbClr val="0B4213"/>
                </a:solidFill>
                <a:latin typeface="Candara" charset="0"/>
              </a:rPr>
              <a:t>95</a:t>
            </a:r>
            <a:endParaRPr lang="en-US" dirty="0">
              <a:solidFill>
                <a:srgbClr val="000000"/>
              </a:solidFill>
              <a:latin typeface="Candara" charset="0"/>
            </a:endParaRPr>
          </a:p>
          <a:p>
            <a:r>
              <a:rPr lang="en-US" dirty="0">
                <a:solidFill>
                  <a:srgbClr val="000000"/>
                </a:solidFill>
                <a:latin typeface="Candara" charset="0"/>
              </a:rPr>
              <a:t>V</a:t>
            </a:r>
            <a:r>
              <a:rPr lang="en-US" dirty="0" smtClean="0">
                <a:solidFill>
                  <a:srgbClr val="060087"/>
                </a:solidFill>
                <a:latin typeface="Candara" charset="0"/>
              </a:rPr>
              <a:t>=</a:t>
            </a:r>
            <a:r>
              <a:rPr lang="en-US" dirty="0" smtClean="0">
                <a:solidFill>
                  <a:srgbClr val="0B4213"/>
                </a:solidFill>
                <a:latin typeface="Candara" charset="0"/>
              </a:rPr>
              <a:t>2</a:t>
            </a:r>
            <a:r>
              <a:rPr lang="en-US" dirty="0" smtClean="0">
                <a:solidFill>
                  <a:srgbClr val="060087"/>
                </a:solidFill>
                <a:latin typeface="Candara" charset="0"/>
              </a:rPr>
              <a:t>*</a:t>
            </a:r>
            <a:r>
              <a:rPr lang="en-US" dirty="0" smtClean="0">
                <a:solidFill>
                  <a:srgbClr val="000000"/>
                </a:solidFill>
                <a:latin typeface="Candara" charset="0"/>
              </a:rPr>
              <a:t>K</a:t>
            </a:r>
            <a:r>
              <a:rPr lang="en-US" dirty="0" smtClean="0">
                <a:solidFill>
                  <a:srgbClr val="060087"/>
                </a:solidFill>
                <a:latin typeface="Candara" charset="0"/>
              </a:rPr>
              <a:t>*</a:t>
            </a:r>
            <a:r>
              <a:rPr lang="en-US" dirty="0" err="1" smtClean="0">
                <a:solidFill>
                  <a:srgbClr val="000000"/>
                </a:solidFill>
                <a:latin typeface="Candara" charset="0"/>
              </a:rPr>
              <a:t>va</a:t>
            </a:r>
            <a:r>
              <a:rPr lang="en-US" dirty="0" err="1" smtClean="0">
                <a:solidFill>
                  <a:srgbClr val="060087"/>
                </a:solidFill>
                <a:latin typeface="Candara" charset="0"/>
              </a:rPr>
              <a:t>+</a:t>
            </a:r>
            <a:r>
              <a:rPr lang="en-US" dirty="0" err="1" smtClean="0">
                <a:solidFill>
                  <a:srgbClr val="000000"/>
                </a:solidFill>
                <a:latin typeface="Candara" charset="0"/>
              </a:rPr>
              <a:t>ve</a:t>
            </a:r>
            <a:endParaRPr lang="en-US" dirty="0">
              <a:solidFill>
                <a:srgbClr val="000000"/>
              </a:solidFill>
              <a:latin typeface="Candara" charset="0"/>
            </a:endParaRPr>
          </a:p>
          <a:p>
            <a:r>
              <a:rPr lang="en-US" dirty="0" err="1" smtClean="0">
                <a:solidFill>
                  <a:srgbClr val="060087"/>
                </a:solidFill>
                <a:latin typeface="Candara" charset="0"/>
              </a:rPr>
              <a:t>dmnormal</a:t>
            </a:r>
            <a:r>
              <a:rPr lang="en-US" dirty="0" smtClean="0">
                <a:solidFill>
                  <a:srgbClr val="060087"/>
                </a:solidFill>
                <a:latin typeface="Candara" charset="0"/>
              </a:rPr>
              <a:t>(</a:t>
            </a:r>
            <a:r>
              <a:rPr lang="en-US" dirty="0" err="1" smtClean="0">
                <a:solidFill>
                  <a:srgbClr val="000000"/>
                </a:solidFill>
                <a:latin typeface="Candara" charset="0"/>
              </a:rPr>
              <a:t>x</a:t>
            </a:r>
            <a:r>
              <a:rPr lang="en-US" dirty="0" err="1" smtClean="0">
                <a:solidFill>
                  <a:srgbClr val="060087"/>
                </a:solidFill>
                <a:latin typeface="Candara" charset="0"/>
              </a:rPr>
              <a:t>,</a:t>
            </a:r>
            <a:r>
              <a:rPr lang="en-US" dirty="0" err="1" smtClean="0">
                <a:solidFill>
                  <a:srgbClr val="000000"/>
                </a:solidFill>
                <a:latin typeface="Candara" charset="0"/>
              </a:rPr>
              <a:t>mean</a:t>
            </a:r>
            <a:r>
              <a:rPr lang="en-US" dirty="0" err="1" smtClean="0">
                <a:solidFill>
                  <a:srgbClr val="060087"/>
                </a:solidFill>
                <a:latin typeface="Candara" charset="0"/>
              </a:rPr>
              <a:t>,</a:t>
            </a:r>
            <a:r>
              <a:rPr lang="en-US" dirty="0" err="1">
                <a:solidFill>
                  <a:srgbClr val="000000"/>
                </a:solidFill>
                <a:latin typeface="Candara" charset="0"/>
              </a:rPr>
              <a:t>V</a:t>
            </a:r>
            <a:r>
              <a:rPr lang="en-US" dirty="0" smtClean="0">
                <a:solidFill>
                  <a:srgbClr val="060087"/>
                </a:solidFill>
                <a:latin typeface="Candara" charset="0"/>
              </a:rPr>
              <a:t>)</a:t>
            </a:r>
            <a:endParaRPr lang="en-US" dirty="0">
              <a:solidFill>
                <a:srgbClr val="000000"/>
              </a:solidFill>
              <a:latin typeface="Candara" charset="0"/>
            </a:endParaRPr>
          </a:p>
          <a:p>
            <a:endParaRPr lang="en-US" dirty="0">
              <a:solidFill>
                <a:srgbClr val="000000"/>
              </a:solidFill>
              <a:latin typeface="Candara" charset="0"/>
            </a:endParaRPr>
          </a:p>
          <a:p>
            <a:r>
              <a:rPr lang="en-US" dirty="0" err="1">
                <a:solidFill>
                  <a:srgbClr val="000000"/>
                </a:solidFill>
                <a:latin typeface="Candara" charset="0"/>
              </a:rPr>
              <a:t>va</a:t>
            </a:r>
            <a:r>
              <a:rPr lang="en-US" dirty="0">
                <a:solidFill>
                  <a:srgbClr val="060087"/>
                </a:solidFill>
                <a:latin typeface="Candara" charset="0"/>
              </a:rPr>
              <a:t>=</a:t>
            </a:r>
            <a:r>
              <a:rPr lang="en-US" dirty="0">
                <a:solidFill>
                  <a:srgbClr val="0B4213"/>
                </a:solidFill>
                <a:latin typeface="Candara" charset="0"/>
              </a:rPr>
              <a:t>50</a:t>
            </a:r>
            <a:endParaRPr lang="en-US" dirty="0">
              <a:solidFill>
                <a:srgbClr val="000000"/>
              </a:solidFill>
              <a:latin typeface="Candara" charset="0"/>
            </a:endParaRPr>
          </a:p>
          <a:p>
            <a:r>
              <a:rPr lang="en-US" dirty="0" err="1">
                <a:solidFill>
                  <a:srgbClr val="000000"/>
                </a:solidFill>
                <a:latin typeface="Candara" charset="0"/>
              </a:rPr>
              <a:t>ve</a:t>
            </a:r>
            <a:r>
              <a:rPr lang="en-US" dirty="0">
                <a:solidFill>
                  <a:srgbClr val="060087"/>
                </a:solidFill>
                <a:latin typeface="Candara" charset="0"/>
              </a:rPr>
              <a:t>=</a:t>
            </a:r>
            <a:r>
              <a:rPr lang="en-US" dirty="0">
                <a:solidFill>
                  <a:srgbClr val="0B4213"/>
                </a:solidFill>
                <a:latin typeface="Candara" charset="0"/>
              </a:rPr>
              <a:t>50</a:t>
            </a:r>
            <a:endParaRPr lang="en-US" dirty="0">
              <a:solidFill>
                <a:srgbClr val="000000"/>
              </a:solidFill>
              <a:latin typeface="Candara" charset="0"/>
            </a:endParaRPr>
          </a:p>
          <a:p>
            <a:r>
              <a:rPr lang="en-US" dirty="0">
                <a:solidFill>
                  <a:srgbClr val="000000"/>
                </a:solidFill>
                <a:latin typeface="Candara" charset="0"/>
              </a:rPr>
              <a:t>V</a:t>
            </a:r>
            <a:r>
              <a:rPr lang="en-US" dirty="0" smtClean="0">
                <a:solidFill>
                  <a:srgbClr val="060087"/>
                </a:solidFill>
                <a:latin typeface="Candara" charset="0"/>
              </a:rPr>
              <a:t>=</a:t>
            </a:r>
            <a:r>
              <a:rPr lang="en-US" dirty="0" smtClean="0">
                <a:solidFill>
                  <a:srgbClr val="0B4213"/>
                </a:solidFill>
                <a:latin typeface="Candara" charset="0"/>
              </a:rPr>
              <a:t>2</a:t>
            </a:r>
            <a:r>
              <a:rPr lang="en-US" dirty="0" smtClean="0">
                <a:solidFill>
                  <a:srgbClr val="060087"/>
                </a:solidFill>
                <a:latin typeface="Candara" charset="0"/>
              </a:rPr>
              <a:t>*</a:t>
            </a:r>
            <a:r>
              <a:rPr lang="en-US" dirty="0" smtClean="0">
                <a:solidFill>
                  <a:srgbClr val="000000"/>
                </a:solidFill>
                <a:latin typeface="Candara" charset="0"/>
              </a:rPr>
              <a:t>K</a:t>
            </a:r>
            <a:r>
              <a:rPr lang="en-US" dirty="0" smtClean="0">
                <a:solidFill>
                  <a:srgbClr val="060087"/>
                </a:solidFill>
                <a:latin typeface="Candara" charset="0"/>
              </a:rPr>
              <a:t>*</a:t>
            </a:r>
            <a:r>
              <a:rPr lang="en-US" dirty="0" err="1" smtClean="0">
                <a:solidFill>
                  <a:srgbClr val="000000"/>
                </a:solidFill>
                <a:latin typeface="Candara" charset="0"/>
              </a:rPr>
              <a:t>va</a:t>
            </a:r>
            <a:r>
              <a:rPr lang="en-US" dirty="0" err="1" smtClean="0">
                <a:solidFill>
                  <a:srgbClr val="060087"/>
                </a:solidFill>
                <a:latin typeface="Candara" charset="0"/>
              </a:rPr>
              <a:t>+</a:t>
            </a:r>
            <a:r>
              <a:rPr lang="en-US" dirty="0" err="1" smtClean="0">
                <a:solidFill>
                  <a:srgbClr val="000000"/>
                </a:solidFill>
                <a:latin typeface="Candara" charset="0"/>
              </a:rPr>
              <a:t>ve</a:t>
            </a:r>
            <a:endParaRPr lang="en-US" dirty="0">
              <a:solidFill>
                <a:srgbClr val="000000"/>
              </a:solidFill>
              <a:latin typeface="Candara" charset="0"/>
            </a:endParaRPr>
          </a:p>
          <a:p>
            <a:r>
              <a:rPr lang="en-US" dirty="0" err="1" smtClean="0">
                <a:solidFill>
                  <a:srgbClr val="060087"/>
                </a:solidFill>
                <a:latin typeface="Candara" charset="0"/>
              </a:rPr>
              <a:t>dmnormal</a:t>
            </a:r>
            <a:r>
              <a:rPr lang="en-US" dirty="0" smtClean="0">
                <a:solidFill>
                  <a:srgbClr val="060087"/>
                </a:solidFill>
                <a:latin typeface="Candara" charset="0"/>
              </a:rPr>
              <a:t>(</a:t>
            </a:r>
            <a:r>
              <a:rPr lang="en-US" dirty="0" err="1" smtClean="0">
                <a:solidFill>
                  <a:srgbClr val="000000"/>
                </a:solidFill>
                <a:latin typeface="Candara" charset="0"/>
              </a:rPr>
              <a:t>x</a:t>
            </a:r>
            <a:r>
              <a:rPr lang="en-US" dirty="0" err="1" smtClean="0">
                <a:solidFill>
                  <a:srgbClr val="060087"/>
                </a:solidFill>
                <a:latin typeface="Candara" charset="0"/>
              </a:rPr>
              <a:t>,</a:t>
            </a:r>
            <a:r>
              <a:rPr lang="en-US" dirty="0" err="1" smtClean="0">
                <a:solidFill>
                  <a:srgbClr val="000000"/>
                </a:solidFill>
                <a:latin typeface="Candara" charset="0"/>
              </a:rPr>
              <a:t>mean</a:t>
            </a:r>
            <a:r>
              <a:rPr lang="en-US" dirty="0" err="1" smtClean="0">
                <a:solidFill>
                  <a:srgbClr val="060087"/>
                </a:solidFill>
                <a:latin typeface="Candara" charset="0"/>
              </a:rPr>
              <a:t>,</a:t>
            </a:r>
            <a:r>
              <a:rPr lang="en-US" dirty="0" err="1">
                <a:solidFill>
                  <a:srgbClr val="000000"/>
                </a:solidFill>
                <a:latin typeface="Candara" charset="0"/>
              </a:rPr>
              <a:t>V</a:t>
            </a:r>
            <a:r>
              <a:rPr lang="en-US" dirty="0" smtClean="0">
                <a:solidFill>
                  <a:srgbClr val="060087"/>
                </a:solidFill>
                <a:latin typeface="Candara" charset="0"/>
              </a:rPr>
              <a:t>)</a:t>
            </a:r>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67200" y="3327400"/>
            <a:ext cx="4140200" cy="1054100"/>
          </a:xfrm>
          <a:prstGeom prst="rect">
            <a:avLst/>
          </a:prstGeom>
          <a:ln>
            <a:noFill/>
          </a:ln>
          <a:effectLst>
            <a:outerShdw blurRad="50800" dist="38100" dir="5400000" algn="t" rotWithShape="0">
              <a:prstClr val="black">
                <a:alpha val="40000"/>
              </a:prstClr>
            </a:outerShdw>
          </a:effectLst>
        </p:spPr>
      </p:pic>
      <p:sp>
        <p:nvSpPr>
          <p:cNvPr id="5" name="Rectangle 4"/>
          <p:cNvSpPr/>
          <p:nvPr/>
        </p:nvSpPr>
        <p:spPr>
          <a:xfrm>
            <a:off x="366684" y="1003300"/>
            <a:ext cx="7200900" cy="1200329"/>
          </a:xfrm>
          <a:prstGeom prst="rect">
            <a:avLst/>
          </a:prstGeom>
        </p:spPr>
        <p:txBody>
          <a:bodyPr wrap="square">
            <a:spAutoFit/>
          </a:bodyPr>
          <a:lstStyle/>
          <a:p>
            <a:r>
              <a:rPr lang="is-IS" sz="2400" dirty="0">
                <a:solidFill>
                  <a:srgbClr val="000000"/>
                </a:solidFill>
                <a:latin typeface="Candara" charset="0"/>
              </a:rPr>
              <a:t>x</a:t>
            </a:r>
            <a:r>
              <a:rPr lang="is-IS" sz="2400" dirty="0">
                <a:solidFill>
                  <a:srgbClr val="060087"/>
                </a:solidFill>
                <a:latin typeface="Candara" charset="0"/>
              </a:rPr>
              <a:t>=matrix(c(</a:t>
            </a:r>
            <a:r>
              <a:rPr lang="is-IS" sz="2400" dirty="0">
                <a:solidFill>
                  <a:srgbClr val="0B4213"/>
                </a:solidFill>
                <a:latin typeface="Candara" charset="0"/>
              </a:rPr>
              <a:t>100</a:t>
            </a:r>
            <a:r>
              <a:rPr lang="is-IS" sz="2400" dirty="0">
                <a:solidFill>
                  <a:srgbClr val="060087"/>
                </a:solidFill>
                <a:latin typeface="Candara" charset="0"/>
              </a:rPr>
              <a:t>,</a:t>
            </a:r>
            <a:r>
              <a:rPr lang="is-IS" sz="2400" dirty="0">
                <a:solidFill>
                  <a:srgbClr val="0B4213"/>
                </a:solidFill>
                <a:latin typeface="Candara" charset="0"/>
              </a:rPr>
              <a:t>95</a:t>
            </a:r>
            <a:r>
              <a:rPr lang="is-IS" sz="2400" dirty="0">
                <a:solidFill>
                  <a:srgbClr val="060087"/>
                </a:solidFill>
                <a:latin typeface="Candara" charset="0"/>
              </a:rPr>
              <a:t>,</a:t>
            </a:r>
            <a:r>
              <a:rPr lang="is-IS" sz="2400" dirty="0">
                <a:solidFill>
                  <a:srgbClr val="0B4213"/>
                </a:solidFill>
                <a:latin typeface="Candara" charset="0"/>
              </a:rPr>
              <a:t>70</a:t>
            </a:r>
            <a:r>
              <a:rPr lang="is-IS" sz="2400" dirty="0">
                <a:solidFill>
                  <a:srgbClr val="060087"/>
                </a:solidFill>
                <a:latin typeface="Candara" charset="0"/>
              </a:rPr>
              <a:t>),</a:t>
            </a:r>
            <a:r>
              <a:rPr lang="is-IS" sz="2400" dirty="0">
                <a:solidFill>
                  <a:srgbClr val="0B4213"/>
                </a:solidFill>
                <a:latin typeface="Candara" charset="0"/>
              </a:rPr>
              <a:t>3</a:t>
            </a:r>
            <a:r>
              <a:rPr lang="is-IS" sz="2400" dirty="0">
                <a:solidFill>
                  <a:srgbClr val="060087"/>
                </a:solidFill>
                <a:latin typeface="Candara" charset="0"/>
              </a:rPr>
              <a:t>,</a:t>
            </a:r>
            <a:r>
              <a:rPr lang="is-IS" sz="2400" dirty="0">
                <a:solidFill>
                  <a:srgbClr val="0B4213"/>
                </a:solidFill>
                <a:latin typeface="Candara" charset="0"/>
              </a:rPr>
              <a:t>1</a:t>
            </a:r>
            <a:r>
              <a:rPr lang="is-IS" sz="2400" dirty="0">
                <a:solidFill>
                  <a:srgbClr val="060087"/>
                </a:solidFill>
                <a:latin typeface="Candara" charset="0"/>
              </a:rPr>
              <a:t>)</a:t>
            </a:r>
            <a:endParaRPr lang="is-IS" sz="2400" dirty="0">
              <a:solidFill>
                <a:srgbClr val="000000"/>
              </a:solidFill>
              <a:latin typeface="Candara" charset="0"/>
            </a:endParaRPr>
          </a:p>
          <a:p>
            <a:r>
              <a:rPr lang="en-US" sz="2400" dirty="0">
                <a:solidFill>
                  <a:srgbClr val="000000"/>
                </a:solidFill>
                <a:latin typeface="Candara" charset="0"/>
              </a:rPr>
              <a:t>mean</a:t>
            </a:r>
            <a:r>
              <a:rPr lang="en-US" sz="2400" dirty="0">
                <a:solidFill>
                  <a:srgbClr val="060087"/>
                </a:solidFill>
                <a:latin typeface="Candara" charset="0"/>
              </a:rPr>
              <a:t>=rep(</a:t>
            </a:r>
            <a:r>
              <a:rPr lang="en-US" sz="2400" dirty="0">
                <a:solidFill>
                  <a:srgbClr val="0B4213"/>
                </a:solidFill>
                <a:latin typeface="Candara" charset="0"/>
              </a:rPr>
              <a:t>90</a:t>
            </a:r>
            <a:r>
              <a:rPr lang="en-US" sz="2400" dirty="0">
                <a:solidFill>
                  <a:srgbClr val="060087"/>
                </a:solidFill>
                <a:latin typeface="Candara" charset="0"/>
              </a:rPr>
              <a:t>,</a:t>
            </a:r>
            <a:r>
              <a:rPr lang="en-US" sz="2400" dirty="0">
                <a:solidFill>
                  <a:srgbClr val="0B4213"/>
                </a:solidFill>
                <a:latin typeface="Candara" charset="0"/>
              </a:rPr>
              <a:t>3</a:t>
            </a:r>
            <a:r>
              <a:rPr lang="en-US" sz="2400" dirty="0">
                <a:solidFill>
                  <a:srgbClr val="060087"/>
                </a:solidFill>
                <a:latin typeface="Candara" charset="0"/>
              </a:rPr>
              <a:t>)</a:t>
            </a:r>
            <a:endParaRPr lang="en-US" sz="2400" dirty="0">
              <a:solidFill>
                <a:srgbClr val="000000"/>
              </a:solidFill>
              <a:latin typeface="Candara" charset="0"/>
            </a:endParaRPr>
          </a:p>
          <a:p>
            <a:r>
              <a:rPr lang="is-IS" sz="2400" dirty="0">
                <a:solidFill>
                  <a:srgbClr val="000000"/>
                </a:solidFill>
                <a:latin typeface="Candara" charset="0"/>
              </a:rPr>
              <a:t>K</a:t>
            </a:r>
            <a:r>
              <a:rPr lang="is-IS" sz="2400" dirty="0">
                <a:solidFill>
                  <a:srgbClr val="060087"/>
                </a:solidFill>
                <a:latin typeface="Candara" charset="0"/>
              </a:rPr>
              <a:t>=matrix(c(</a:t>
            </a:r>
            <a:r>
              <a:rPr lang="is-IS" sz="2400" dirty="0">
                <a:solidFill>
                  <a:srgbClr val="0B4213"/>
                </a:solidFill>
                <a:latin typeface="Candara" charset="0"/>
              </a:rPr>
              <a:t>1</a:t>
            </a:r>
            <a:r>
              <a:rPr lang="is-IS" sz="2400" dirty="0">
                <a:solidFill>
                  <a:srgbClr val="060087"/>
                </a:solidFill>
                <a:latin typeface="Candara" charset="0"/>
              </a:rPr>
              <a:t>,</a:t>
            </a:r>
            <a:r>
              <a:rPr lang="is-IS" sz="2400" dirty="0">
                <a:solidFill>
                  <a:srgbClr val="000000"/>
                </a:solidFill>
                <a:latin typeface="Candara" charset="0"/>
              </a:rPr>
              <a:t>.75</a:t>
            </a:r>
            <a:r>
              <a:rPr lang="is-IS" sz="2400" dirty="0">
                <a:solidFill>
                  <a:srgbClr val="060087"/>
                </a:solidFill>
                <a:latin typeface="Candara" charset="0"/>
              </a:rPr>
              <a:t>,</a:t>
            </a:r>
            <a:r>
              <a:rPr lang="is-IS" sz="2400" dirty="0">
                <a:solidFill>
                  <a:srgbClr val="000000"/>
                </a:solidFill>
                <a:latin typeface="Candara" charset="0"/>
              </a:rPr>
              <a:t>.25</a:t>
            </a:r>
            <a:r>
              <a:rPr lang="is-IS" sz="2400" dirty="0">
                <a:solidFill>
                  <a:srgbClr val="060087"/>
                </a:solidFill>
                <a:latin typeface="Candara" charset="0"/>
              </a:rPr>
              <a:t>,</a:t>
            </a:r>
            <a:r>
              <a:rPr lang="is-IS" sz="2400" dirty="0">
                <a:solidFill>
                  <a:srgbClr val="000000"/>
                </a:solidFill>
                <a:latin typeface="Candara" charset="0"/>
              </a:rPr>
              <a:t>.75</a:t>
            </a:r>
            <a:r>
              <a:rPr lang="is-IS" sz="2400" dirty="0">
                <a:solidFill>
                  <a:srgbClr val="060087"/>
                </a:solidFill>
                <a:latin typeface="Candara" charset="0"/>
              </a:rPr>
              <a:t>,</a:t>
            </a:r>
            <a:r>
              <a:rPr lang="is-IS" sz="2400" dirty="0">
                <a:solidFill>
                  <a:srgbClr val="0B4213"/>
                </a:solidFill>
                <a:latin typeface="Candara" charset="0"/>
              </a:rPr>
              <a:t>1</a:t>
            </a:r>
            <a:r>
              <a:rPr lang="is-IS" sz="2400" dirty="0">
                <a:solidFill>
                  <a:srgbClr val="060087"/>
                </a:solidFill>
                <a:latin typeface="Candara" charset="0"/>
              </a:rPr>
              <a:t>,</a:t>
            </a:r>
            <a:r>
              <a:rPr lang="is-IS" sz="2400" dirty="0">
                <a:solidFill>
                  <a:srgbClr val="000000"/>
                </a:solidFill>
                <a:latin typeface="Candara" charset="0"/>
              </a:rPr>
              <a:t>.25</a:t>
            </a:r>
            <a:r>
              <a:rPr lang="is-IS" sz="2400" dirty="0">
                <a:solidFill>
                  <a:srgbClr val="060087"/>
                </a:solidFill>
                <a:latin typeface="Candara" charset="0"/>
              </a:rPr>
              <a:t>,</a:t>
            </a:r>
            <a:r>
              <a:rPr lang="is-IS" sz="2400" dirty="0">
                <a:solidFill>
                  <a:srgbClr val="000000"/>
                </a:solidFill>
                <a:latin typeface="Candara" charset="0"/>
              </a:rPr>
              <a:t>.25</a:t>
            </a:r>
            <a:r>
              <a:rPr lang="is-IS" sz="2400" dirty="0">
                <a:solidFill>
                  <a:srgbClr val="060087"/>
                </a:solidFill>
                <a:latin typeface="Candara" charset="0"/>
              </a:rPr>
              <a:t>,</a:t>
            </a:r>
            <a:r>
              <a:rPr lang="is-IS" sz="2400" dirty="0">
                <a:solidFill>
                  <a:srgbClr val="000000"/>
                </a:solidFill>
                <a:latin typeface="Candara" charset="0"/>
              </a:rPr>
              <a:t>.25</a:t>
            </a:r>
            <a:r>
              <a:rPr lang="is-IS" sz="2400" dirty="0">
                <a:solidFill>
                  <a:srgbClr val="060087"/>
                </a:solidFill>
                <a:latin typeface="Candara" charset="0"/>
              </a:rPr>
              <a:t>,</a:t>
            </a:r>
            <a:r>
              <a:rPr lang="is-IS" sz="2400" dirty="0">
                <a:solidFill>
                  <a:srgbClr val="0B4213"/>
                </a:solidFill>
                <a:latin typeface="Candara" charset="0"/>
              </a:rPr>
              <a:t>1</a:t>
            </a:r>
            <a:r>
              <a:rPr lang="is-IS" sz="2400" dirty="0">
                <a:solidFill>
                  <a:srgbClr val="060087"/>
                </a:solidFill>
                <a:latin typeface="Candara" charset="0"/>
              </a:rPr>
              <a:t>),</a:t>
            </a:r>
            <a:r>
              <a:rPr lang="is-IS" sz="2400" dirty="0">
                <a:solidFill>
                  <a:srgbClr val="0B4213"/>
                </a:solidFill>
                <a:latin typeface="Candara" charset="0"/>
              </a:rPr>
              <a:t>3</a:t>
            </a:r>
            <a:r>
              <a:rPr lang="is-IS" sz="2400" dirty="0">
                <a:solidFill>
                  <a:srgbClr val="060087"/>
                </a:solidFill>
                <a:latin typeface="Candara" charset="0"/>
              </a:rPr>
              <a:t>,</a:t>
            </a:r>
            <a:r>
              <a:rPr lang="is-IS" sz="2400" dirty="0">
                <a:solidFill>
                  <a:srgbClr val="0B4213"/>
                </a:solidFill>
                <a:latin typeface="Candara" charset="0"/>
              </a:rPr>
              <a:t>3</a:t>
            </a:r>
            <a:r>
              <a:rPr lang="is-IS" sz="2400" dirty="0">
                <a:solidFill>
                  <a:srgbClr val="060087"/>
                </a:solidFill>
                <a:latin typeface="Candara" charset="0"/>
              </a:rPr>
              <a:t>)</a:t>
            </a:r>
            <a:endParaRPr lang="en-US" sz="2400" dirty="0"/>
          </a:p>
        </p:txBody>
      </p:sp>
    </p:spTree>
    <p:extLst>
      <p:ext uri="{BB962C8B-B14F-4D97-AF65-F5344CB8AC3E}">
        <p14:creationId xmlns:p14="http://schemas.microsoft.com/office/powerpoint/2010/main" val="20466805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0500" y="181904"/>
            <a:ext cx="8654242" cy="1474770"/>
          </a:xfrm>
        </p:spPr>
        <p:txBody>
          <a:bodyPr>
            <a:normAutofit/>
          </a:bodyPr>
          <a:lstStyle/>
          <a:p>
            <a:r>
              <a:rPr lang="en-US" sz="4000" dirty="0" smtClean="0"/>
              <a:t>Log Likelihood</a:t>
            </a:r>
            <a:endParaRPr lang="en-US" sz="4000" dirty="0"/>
          </a:p>
        </p:txBody>
      </p:sp>
      <p:sp>
        <p:nvSpPr>
          <p:cNvPr id="9" name="Rectangle 8"/>
          <p:cNvSpPr/>
          <p:nvPr/>
        </p:nvSpPr>
        <p:spPr>
          <a:xfrm>
            <a:off x="797201" y="4593391"/>
            <a:ext cx="7850260" cy="526889"/>
          </a:xfrm>
          <a:prstGeom prst="rect">
            <a:avLst/>
          </a:prstGeom>
          <a:solidFill>
            <a:schemeClr val="bg1"/>
          </a:solidFill>
          <a:ln>
            <a:noFill/>
          </a:ln>
          <a:effectLst/>
          <a:scene3d>
            <a:camera prst="orthographicFront">
              <a:rot lat="0" lon="0" rev="0"/>
            </a:camera>
            <a:lightRig rig="flat" dir="tl">
              <a:rot lat="0" lon="0" rev="6360000"/>
            </a:lightRig>
          </a:scene3d>
          <a:sp3d prstMaterial="fla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845" y="4015426"/>
            <a:ext cx="6781800" cy="1841500"/>
          </a:xfrm>
          <a:prstGeom prst="rect">
            <a:avLst/>
          </a:prstGeom>
        </p:spPr>
      </p:pic>
      <mc:AlternateContent xmlns:mc="http://schemas.openxmlformats.org/markup-compatibility/2006" xmlns:a14="http://schemas.microsoft.com/office/drawing/2010/main">
        <mc:Choice Requires="a14">
          <p:sp>
            <p:nvSpPr>
              <p:cNvPr id="14" name="TextBox 13"/>
              <p:cNvSpPr txBox="1"/>
              <p:nvPr/>
            </p:nvSpPr>
            <p:spPr>
              <a:xfrm>
                <a:off x="1014845" y="6190070"/>
                <a:ext cx="6907183" cy="474810"/>
              </a:xfrm>
              <a:prstGeom prst="rect">
                <a:avLst/>
              </a:prstGeom>
              <a:noFill/>
            </p:spPr>
            <p:txBody>
              <a:bodyPr wrap="square" lIns="0" tIns="0" rIns="0" bIns="0" rtlCol="0">
                <a:spAutoFit/>
              </a:bodyPr>
              <a:lstStyle/>
              <a:p>
                <a:pPr algn="ctr"/>
                <a14:m>
                  <m:oMathPara xmlns:m="http://schemas.openxmlformats.org/officeDocument/2006/math">
                    <m:oMathParaPr>
                      <m:jc m:val="center"/>
                    </m:oMathParaPr>
                    <m:oMath xmlns:m="http://schemas.openxmlformats.org/officeDocument/2006/math">
                      <m:sSubSup>
                        <m:sSubSupPr>
                          <m:ctrlPr>
                            <a:rPr lang="en-US" sz="2800" i="1" smtClean="0">
                              <a:latin typeface="Cambria Math" charset="0"/>
                              <a:ea typeface="Cambria Math" charset="0"/>
                              <a:cs typeface="Cambria Math" charset="0"/>
                            </a:rPr>
                          </m:ctrlPr>
                        </m:sSubSupPr>
                        <m:e>
                          <m:r>
                            <a:rPr lang="en-US" sz="2800" i="1">
                              <a:latin typeface="Cambria Math" charset="0"/>
                              <a:ea typeface="Cambria Math" charset="0"/>
                              <a:cs typeface="Cambria Math" charset="0"/>
                            </a:rPr>
                            <m:t>𝜎</m:t>
                          </m:r>
                        </m:e>
                        <m:sub/>
                        <m:sup>
                          <m:r>
                            <a:rPr lang="en-US" sz="2800" b="0" i="1" smtClean="0">
                              <a:latin typeface="Cambria Math" charset="0"/>
                              <a:ea typeface="Cambria Math" charset="0"/>
                              <a:cs typeface="Cambria Math" charset="0"/>
                            </a:rPr>
                            <m:t>2</m:t>
                          </m:r>
                        </m:sup>
                      </m:sSubSup>
                      <m:r>
                        <a:rPr lang="en-US" sz="2800" b="0" i="1" smtClean="0">
                          <a:latin typeface="Cambria Math" charset="0"/>
                          <a:ea typeface="Cambria Math" charset="0"/>
                          <a:cs typeface="Cambria Math" charset="0"/>
                        </a:rPr>
                        <m:t>=</m:t>
                      </m:r>
                      <m:sSubSup>
                        <m:sSubSupPr>
                          <m:ctrlPr>
                            <a:rPr lang="en-US" sz="2800" i="1">
                              <a:latin typeface="Cambria Math" charset="0"/>
                              <a:ea typeface="Cambria Math" charset="0"/>
                              <a:cs typeface="Cambria Math" charset="0"/>
                            </a:rPr>
                          </m:ctrlPr>
                        </m:sSubSupPr>
                        <m:e>
                          <m:r>
                            <a:rPr lang="en-US" sz="2800" i="1">
                              <a:latin typeface="Cambria Math" charset="0"/>
                              <a:ea typeface="Cambria Math" charset="0"/>
                              <a:cs typeface="Cambria Math" charset="0"/>
                            </a:rPr>
                            <m:t>𝜎</m:t>
                          </m:r>
                        </m:e>
                        <m:sub>
                          <m:r>
                            <a:rPr lang="en-US" sz="2800" i="1">
                              <a:latin typeface="Cambria Math" charset="0"/>
                              <a:ea typeface="Cambria Math" charset="0"/>
                              <a:cs typeface="Cambria Math" charset="0"/>
                            </a:rPr>
                            <m:t>𝑎</m:t>
                          </m:r>
                        </m:sub>
                        <m:sup>
                          <m:r>
                            <a:rPr lang="en-US" sz="2800" i="1">
                              <a:latin typeface="Cambria Math" charset="0"/>
                              <a:ea typeface="Cambria Math" charset="0"/>
                              <a:cs typeface="Cambria Math" charset="0"/>
                            </a:rPr>
                            <m:t>2</m:t>
                          </m:r>
                        </m:sup>
                      </m:sSubSup>
                      <m:r>
                        <a:rPr lang="en-US" sz="2800" b="0" i="0" smtClean="0">
                          <a:latin typeface="Cambria Math" charset="0"/>
                          <a:ea typeface="Cambria Math" charset="0"/>
                          <a:cs typeface="Cambria Math" charset="0"/>
                        </a:rPr>
                        <m:t>, </m:t>
                      </m:r>
                      <m:r>
                        <a:rPr lang="en-US" sz="2800" b="0" i="1" smtClean="0">
                          <a:latin typeface="Cambria Math" charset="0"/>
                          <a:ea typeface="Cambria Math" charset="0"/>
                          <a:cs typeface="Cambria Math" charset="0"/>
                        </a:rPr>
                        <m:t> </m:t>
                      </m:r>
                      <m:r>
                        <a:rPr lang="en-US" sz="2800" b="0" i="1" smtClean="0">
                          <a:latin typeface="Cambria Math" charset="0"/>
                          <a:ea typeface="Cambria Math" charset="0"/>
                          <a:cs typeface="Cambria Math" charset="0"/>
                        </a:rPr>
                        <m:t>𝐻</m:t>
                      </m:r>
                      <m:r>
                        <a:rPr lang="en-US" sz="2800" b="0" i="1" smtClean="0">
                          <a:latin typeface="Cambria Math" charset="0"/>
                          <a:ea typeface="Cambria Math" charset="0"/>
                          <a:cs typeface="Cambria Math" charset="0"/>
                        </a:rPr>
                        <m:t>=</m:t>
                      </m:r>
                      <m:sSubSup>
                        <m:sSubSupPr>
                          <m:ctrlPr>
                            <a:rPr lang="en-US" sz="2800" b="0" i="1" smtClean="0">
                              <a:latin typeface="Cambria Math" charset="0"/>
                              <a:ea typeface="Cambria Math" charset="0"/>
                              <a:cs typeface="Cambria Math" charset="0"/>
                            </a:rPr>
                          </m:ctrlPr>
                        </m:sSubSupPr>
                        <m:e>
                          <m:r>
                            <a:rPr lang="en-US" sz="2800" b="0" i="1" smtClean="0">
                              <a:latin typeface="Cambria Math" charset="0"/>
                              <a:ea typeface="Cambria Math" charset="0"/>
                              <a:cs typeface="Cambria Math" charset="0"/>
                            </a:rPr>
                            <m:t>𝜎</m:t>
                          </m:r>
                        </m:e>
                        <m:sub/>
                        <m:sup>
                          <m:r>
                            <a:rPr lang="en-US" sz="2800" b="0" i="1" smtClean="0">
                              <a:latin typeface="Cambria Math" charset="0"/>
                              <a:ea typeface="Cambria Math" charset="0"/>
                              <a:cs typeface="Cambria Math" charset="0"/>
                            </a:rPr>
                            <m:t>−1</m:t>
                          </m:r>
                        </m:sup>
                      </m:sSubSup>
                      <m:r>
                        <a:rPr lang="en-US" sz="2800" b="0" i="1" smtClean="0">
                          <a:latin typeface="Cambria Math" charset="0"/>
                          <a:ea typeface="Cambria Math" charset="0"/>
                          <a:cs typeface="Cambria Math" charset="0"/>
                        </a:rPr>
                        <m:t>𝑉</m:t>
                      </m:r>
                    </m:oMath>
                  </m:oMathPara>
                </a14:m>
                <a:endParaRPr lang="en-US" sz="2800" dirty="0"/>
              </a:p>
            </p:txBody>
          </p:sp>
        </mc:Choice>
        <mc:Fallback xmlns="">
          <p:sp>
            <p:nvSpPr>
              <p:cNvPr id="14" name="TextBox 13"/>
              <p:cNvSpPr txBox="1">
                <a:spLocks noRot="1" noChangeAspect="1" noMove="1" noResize="1" noEditPoints="1" noAdjustHandles="1" noChangeArrowheads="1" noChangeShapeType="1" noTextEdit="1"/>
              </p:cNvSpPr>
              <p:nvPr/>
            </p:nvSpPr>
            <p:spPr>
              <a:xfrm>
                <a:off x="1014845" y="6190070"/>
                <a:ext cx="6907183" cy="474810"/>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142471" y="2874794"/>
                <a:ext cx="8750300" cy="666273"/>
              </a:xfrm>
              <a:prstGeom prst="rect">
                <a:avLst/>
              </a:prstGeom>
              <a:noFill/>
            </p:spPr>
            <p:txBody>
              <a:bodyPr wrap="square" lIns="0" tIns="0" rIns="0" bIns="0" rtlCol="0">
                <a:spAutoFit/>
              </a:bodyPr>
              <a:lstStyle/>
              <a:p>
                <a:pPr algn="ctr"/>
                <a14:m>
                  <m:oMath xmlns:m="http://schemas.openxmlformats.org/officeDocument/2006/math">
                    <m:r>
                      <a:rPr lang="en-US" sz="2800" b="0" i="1" smtClean="0">
                        <a:latin typeface="Cambria Math" charset="0"/>
                        <a:ea typeface="Cambria Math" charset="0"/>
                        <a:cs typeface="Cambria Math" charset="0"/>
                      </a:rPr>
                      <m:t>𝑓</m:t>
                    </m:r>
                    <m:r>
                      <a:rPr lang="en-US" sz="2800" b="0" i="1" smtClean="0">
                        <a:latin typeface="Cambria Math" charset="0"/>
                        <a:ea typeface="Cambria Math" charset="0"/>
                        <a:cs typeface="Cambria Math" charset="0"/>
                      </a:rPr>
                      <m:t>(</m:t>
                    </m:r>
                    <m:r>
                      <a:rPr lang="en-US" sz="2800" b="0" i="1" smtClean="0">
                        <a:latin typeface="Cambria Math" charset="0"/>
                        <a:ea typeface="Cambria Math" charset="0"/>
                        <a:cs typeface="Cambria Math" charset="0"/>
                      </a:rPr>
                      <m:t>𝑥</m:t>
                    </m:r>
                    <m:r>
                      <a:rPr lang="en-US" sz="2800" b="0" i="1" smtClean="0">
                        <a:latin typeface="Cambria Math" charset="0"/>
                        <a:ea typeface="Cambria Math" charset="0"/>
                        <a:cs typeface="Cambria Math" charset="0"/>
                      </a:rPr>
                      <m:t>; </m:t>
                    </m:r>
                    <m:r>
                      <a:rPr lang="bg-BG" sz="2800" i="1" smtClean="0">
                        <a:latin typeface="Cambria Math" charset="0"/>
                        <a:ea typeface="Cambria Math" charset="0"/>
                        <a:cs typeface="Cambria Math" charset="0"/>
                      </a:rPr>
                      <m:t>𝜇</m:t>
                    </m:r>
                    <m:r>
                      <a:rPr lang="en-US" sz="2800" b="0" i="1" smtClean="0">
                        <a:latin typeface="Cambria Math" charset="0"/>
                        <a:ea typeface="Cambria Math" charset="0"/>
                        <a:cs typeface="Cambria Math" charset="0"/>
                      </a:rPr>
                      <m:t>, </m:t>
                    </m:r>
                    <m:r>
                      <a:rPr lang="en-US" sz="2800" b="0" i="1" smtClean="0">
                        <a:latin typeface="Cambria Math" charset="0"/>
                        <a:ea typeface="Cambria Math" charset="0"/>
                        <a:cs typeface="Cambria Math" charset="0"/>
                      </a:rPr>
                      <m:t>𝐻</m:t>
                    </m:r>
                    <m:r>
                      <a:rPr lang="en-US" sz="2800" b="0" i="1" smtClean="0">
                        <a:latin typeface="Cambria Math" charset="0"/>
                        <a:ea typeface="Cambria Math" charset="0"/>
                        <a:cs typeface="Cambria Math" charset="0"/>
                      </a:rPr>
                      <m:t>)=</m:t>
                    </m:r>
                    <m:f>
                      <m:fPr>
                        <m:ctrlPr>
                          <a:rPr lang="bg-BG" sz="2800" i="1" smtClean="0">
                            <a:latin typeface="Cambria Math" charset="0"/>
                          </a:rPr>
                        </m:ctrlPr>
                      </m:fPr>
                      <m:num>
                        <m:r>
                          <a:rPr lang="en-US" sz="2800" i="1" smtClean="0">
                            <a:latin typeface="Cambria Math" charset="0"/>
                          </a:rPr>
                          <m:t>1</m:t>
                        </m:r>
                      </m:num>
                      <m:den>
                        <m:r>
                          <a:rPr lang="en-US" sz="2800" b="0" i="1" smtClean="0">
                            <a:latin typeface="Cambria Math" charset="0"/>
                          </a:rPr>
                          <m:t>(</m:t>
                        </m:r>
                        <m:sSup>
                          <m:sSupPr>
                            <m:ctrlPr>
                              <a:rPr lang="en-US" sz="2800" b="0" i="1" smtClean="0">
                                <a:latin typeface="Cambria Math" charset="0"/>
                              </a:rPr>
                            </m:ctrlPr>
                          </m:sSupPr>
                          <m:e>
                            <m:r>
                              <a:rPr lang="en-US" sz="2800" i="1">
                                <a:latin typeface="Cambria Math" charset="0"/>
                              </a:rPr>
                              <m:t>2</m:t>
                            </m:r>
                            <m:r>
                              <a:rPr lang="en-US" sz="2800" i="1">
                                <a:latin typeface="Cambria Math" charset="0"/>
                                <a:ea typeface="Cambria Math" charset="0"/>
                                <a:cs typeface="Cambria Math" charset="0"/>
                              </a:rPr>
                              <m:t>𝜋</m:t>
                            </m:r>
                            <m:r>
                              <a:rPr lang="en-US" sz="2800" b="0" i="1" smtClean="0">
                                <a:latin typeface="Cambria Math" charset="0"/>
                                <a:ea typeface="Cambria Math" charset="0"/>
                                <a:cs typeface="Cambria Math" charset="0"/>
                              </a:rPr>
                              <m:t>)</m:t>
                            </m:r>
                          </m:e>
                          <m:sup>
                            <m:r>
                              <a:rPr lang="en-US" sz="2800" b="0" i="1" smtClean="0">
                                <a:latin typeface="Cambria Math" charset="0"/>
                              </a:rPr>
                              <m:t>𝑛</m:t>
                            </m:r>
                            <m:r>
                              <a:rPr lang="en-US" sz="2800" b="0" i="1" smtClean="0">
                                <a:latin typeface="Cambria Math" charset="0"/>
                              </a:rPr>
                              <m:t>/2</m:t>
                            </m:r>
                          </m:sup>
                        </m:sSup>
                        <m:sSup>
                          <m:sSupPr>
                            <m:ctrlPr>
                              <a:rPr lang="en-US" sz="2800" i="1">
                                <a:latin typeface="Cambria Math" charset="0"/>
                              </a:rPr>
                            </m:ctrlPr>
                          </m:sSupPr>
                          <m:e>
                            <m:d>
                              <m:dPr>
                                <m:begChr m:val="|"/>
                                <m:endChr m:val="|"/>
                                <m:ctrlPr>
                                  <a:rPr lang="hr-HR" sz="2800" i="1">
                                    <a:latin typeface="Cambria Math" charset="0"/>
                                    <a:ea typeface="Cambria Math" charset="0"/>
                                    <a:cs typeface="Cambria Math" charset="0"/>
                                  </a:rPr>
                                </m:ctrlPr>
                              </m:dPr>
                              <m:e>
                                <m:r>
                                  <a:rPr lang="en-US" sz="2800" b="0" i="1" smtClean="0">
                                    <a:latin typeface="Cambria Math" charset="0"/>
                                    <a:ea typeface="Cambria Math" charset="0"/>
                                    <a:cs typeface="Cambria Math" charset="0"/>
                                  </a:rPr>
                                  <m:t>𝑉</m:t>
                                </m:r>
                              </m:e>
                            </m:d>
                          </m:e>
                          <m:sup>
                            <m:r>
                              <a:rPr lang="en-US" sz="2800" b="0" i="1" smtClean="0">
                                <a:latin typeface="Cambria Math" charset="0"/>
                                <a:ea typeface="Cambria Math" charset="0"/>
                                <a:cs typeface="Cambria Math" charset="0"/>
                              </a:rPr>
                              <m:t>1</m:t>
                            </m:r>
                            <m:r>
                              <a:rPr lang="en-US" sz="2800" i="1">
                                <a:latin typeface="Cambria Math" charset="0"/>
                              </a:rPr>
                              <m:t>/2</m:t>
                            </m:r>
                          </m:sup>
                        </m:sSup>
                      </m:den>
                    </m:f>
                  </m:oMath>
                </a14:m>
                <a:r>
                  <a:rPr lang="en-US" sz="2800" dirty="0" smtClean="0"/>
                  <a:t> </a:t>
                </a:r>
                <a:r>
                  <a:rPr lang="en-US" sz="2800" dirty="0" err="1" smtClean="0"/>
                  <a:t>exp</a:t>
                </a:r>
                <a:r>
                  <a:rPr lang="en-US" sz="2800" dirty="0" smtClean="0"/>
                  <a:t>(- </a:t>
                </a:r>
                <a14:m>
                  <m:oMath xmlns:m="http://schemas.openxmlformats.org/officeDocument/2006/math">
                    <m:f>
                      <m:fPr>
                        <m:ctrlPr>
                          <a:rPr lang="bg-BG" sz="2800" i="1">
                            <a:latin typeface="Cambria Math" charset="0"/>
                          </a:rPr>
                        </m:ctrlPr>
                      </m:fPr>
                      <m:num>
                        <m:r>
                          <a:rPr lang="en-US" sz="2800" i="1">
                            <a:latin typeface="Cambria Math" charset="0"/>
                          </a:rPr>
                          <m:t>1</m:t>
                        </m:r>
                      </m:num>
                      <m:den>
                        <m:r>
                          <a:rPr lang="en-US" sz="2800" b="0" i="1" smtClean="0">
                            <a:latin typeface="Cambria Math" charset="0"/>
                          </a:rPr>
                          <m:t>2</m:t>
                        </m:r>
                      </m:den>
                    </m:f>
                    <m:sSup>
                      <m:sSupPr>
                        <m:ctrlPr>
                          <a:rPr lang="en-US" sz="2800" i="1" smtClean="0">
                            <a:latin typeface="Cambria Math" charset="0"/>
                            <a:ea typeface="Cambria Math" charset="0"/>
                            <a:cs typeface="Cambria Math" charset="0"/>
                          </a:rPr>
                        </m:ctrlPr>
                      </m:sSupPr>
                      <m:e>
                        <m:r>
                          <a:rPr lang="en-US" sz="2800" i="1">
                            <a:latin typeface="Cambria Math" charset="0"/>
                            <a:ea typeface="Cambria Math" charset="0"/>
                            <a:cs typeface="Cambria Math" charset="0"/>
                          </a:rPr>
                          <m:t>(</m:t>
                        </m:r>
                        <m:r>
                          <a:rPr lang="en-US" sz="2800" i="1">
                            <a:latin typeface="Cambria Math" charset="0"/>
                            <a:ea typeface="Cambria Math" charset="0"/>
                            <a:cs typeface="Cambria Math" charset="0"/>
                          </a:rPr>
                          <m:t>𝑥</m:t>
                        </m:r>
                        <m:r>
                          <a:rPr lang="en-US" sz="2800" i="1">
                            <a:latin typeface="Cambria Math" charset="0"/>
                            <a:ea typeface="Cambria Math" charset="0"/>
                            <a:cs typeface="Cambria Math" charset="0"/>
                          </a:rPr>
                          <m:t>−</m:t>
                        </m:r>
                        <m:r>
                          <a:rPr lang="bg-BG" sz="2800" i="1">
                            <a:latin typeface="Cambria Math" charset="0"/>
                            <a:ea typeface="Cambria Math" charset="0"/>
                            <a:cs typeface="Cambria Math" charset="0"/>
                          </a:rPr>
                          <m:t>𝜇</m:t>
                        </m:r>
                        <m:r>
                          <m:rPr>
                            <m:nor/>
                          </m:rPr>
                          <a:rPr lang="en-US" sz="2800" dirty="0"/>
                          <m:t>) </m:t>
                        </m:r>
                      </m:e>
                      <m:sup>
                        <m:r>
                          <a:rPr lang="en-US" sz="2800" b="0" i="1" smtClean="0">
                            <a:latin typeface="Cambria Math" charset="0"/>
                            <a:ea typeface="Cambria Math" charset="0"/>
                            <a:cs typeface="Cambria Math" charset="0"/>
                          </a:rPr>
                          <m:t>𝑇</m:t>
                        </m:r>
                      </m:sup>
                    </m:sSup>
                    <m:sSup>
                      <m:sSupPr>
                        <m:ctrlPr>
                          <a:rPr lang="en-US" sz="2800" i="1">
                            <a:latin typeface="Cambria Math" charset="0"/>
                          </a:rPr>
                        </m:ctrlPr>
                      </m:sSupPr>
                      <m:e>
                        <m:d>
                          <m:dPr>
                            <m:begChr m:val="|"/>
                            <m:endChr m:val="|"/>
                            <m:ctrlPr>
                              <a:rPr lang="hr-HR" sz="2800" i="1">
                                <a:latin typeface="Cambria Math" charset="0"/>
                                <a:ea typeface="Cambria Math" charset="0"/>
                                <a:cs typeface="Cambria Math" charset="0"/>
                              </a:rPr>
                            </m:ctrlPr>
                          </m:dPr>
                          <m:e>
                            <m:r>
                              <a:rPr lang="en-US" sz="2800" b="0" i="1" smtClean="0">
                                <a:latin typeface="Cambria Math" charset="0"/>
                                <a:ea typeface="Cambria Math" charset="0"/>
                                <a:cs typeface="Cambria Math" charset="0"/>
                              </a:rPr>
                              <m:t>𝑉</m:t>
                            </m:r>
                          </m:e>
                        </m:d>
                      </m:e>
                      <m:sup>
                        <m:r>
                          <a:rPr lang="en-US" sz="2800" b="0" i="1" smtClean="0">
                            <a:latin typeface="Cambria Math" charset="0"/>
                            <a:ea typeface="Cambria Math" charset="0"/>
                            <a:cs typeface="Cambria Math" charset="0"/>
                          </a:rPr>
                          <m:t>−</m:t>
                        </m:r>
                        <m:r>
                          <a:rPr lang="en-US" sz="2800" i="1">
                            <a:latin typeface="Cambria Math" charset="0"/>
                            <a:ea typeface="Cambria Math" charset="0"/>
                            <a:cs typeface="Cambria Math" charset="0"/>
                          </a:rPr>
                          <m:t>1</m:t>
                        </m:r>
                      </m:sup>
                    </m:sSup>
                    <m:r>
                      <a:rPr lang="en-US" sz="2800" i="1">
                        <a:latin typeface="Cambria Math" charset="0"/>
                        <a:ea typeface="Cambria Math" charset="0"/>
                        <a:cs typeface="Cambria Math" charset="0"/>
                      </a:rPr>
                      <m:t>(</m:t>
                    </m:r>
                    <m:r>
                      <a:rPr lang="en-US" sz="2800" i="1">
                        <a:latin typeface="Cambria Math" charset="0"/>
                        <a:ea typeface="Cambria Math" charset="0"/>
                        <a:cs typeface="Cambria Math" charset="0"/>
                      </a:rPr>
                      <m:t>𝑥</m:t>
                    </m:r>
                    <m:r>
                      <a:rPr lang="en-US" sz="2800" i="1">
                        <a:latin typeface="Cambria Math" charset="0"/>
                        <a:ea typeface="Cambria Math" charset="0"/>
                        <a:cs typeface="Cambria Math" charset="0"/>
                      </a:rPr>
                      <m:t>−</m:t>
                    </m:r>
                    <m:r>
                      <a:rPr lang="bg-BG" sz="2800" i="1">
                        <a:latin typeface="Cambria Math" charset="0"/>
                        <a:ea typeface="Cambria Math" charset="0"/>
                        <a:cs typeface="Cambria Math" charset="0"/>
                      </a:rPr>
                      <m:t>𝜇</m:t>
                    </m:r>
                    <m:r>
                      <m:rPr>
                        <m:nor/>
                      </m:rPr>
                      <a:rPr lang="en-US" sz="2800" dirty="0"/>
                      <m:t>)</m:t>
                    </m:r>
                    <m:r>
                      <a:rPr lang="en-US" sz="2800" b="0" i="1" smtClean="0">
                        <a:latin typeface="Cambria Math" charset="0"/>
                        <a:ea typeface="Cambria Math" charset="0"/>
                        <a:cs typeface="Cambria Math" charset="0"/>
                      </a:rPr>
                      <m:t>)</m:t>
                    </m:r>
                  </m:oMath>
                </a14:m>
                <a:endParaRPr lang="en-US" sz="2800" dirty="0"/>
              </a:p>
            </p:txBody>
          </p:sp>
        </mc:Choice>
        <mc:Fallback xmlns="">
          <p:sp>
            <p:nvSpPr>
              <p:cNvPr id="7" name="TextBox 6"/>
              <p:cNvSpPr txBox="1">
                <a:spLocks noRot="1" noChangeAspect="1" noMove="1" noResize="1" noEditPoints="1" noAdjustHandles="1" noChangeArrowheads="1" noChangeShapeType="1" noTextEdit="1"/>
              </p:cNvSpPr>
              <p:nvPr/>
            </p:nvSpPr>
            <p:spPr>
              <a:xfrm>
                <a:off x="142471" y="2874794"/>
                <a:ext cx="8750300" cy="666273"/>
              </a:xfrm>
              <a:prstGeom prst="rect">
                <a:avLst/>
              </a:prstGeom>
              <a:blipFill rotWithShape="0">
                <a:blip r:embed="rId4"/>
                <a:stretch>
                  <a:fillRect b="-13761"/>
                </a:stretch>
              </a:blipFill>
            </p:spPr>
            <p:txBody>
              <a:bodyPr/>
              <a:lstStyle/>
              <a:p>
                <a:r>
                  <a:rPr lang="en-US">
                    <a:noFill/>
                  </a:rPr>
                  <a:t> </a:t>
                </a:r>
              </a:p>
            </p:txBody>
          </p:sp>
        </mc:Fallback>
      </mc:AlternateContent>
    </p:spTree>
    <p:extLst>
      <p:ext uri="{BB962C8B-B14F-4D97-AF65-F5344CB8AC3E}">
        <p14:creationId xmlns:p14="http://schemas.microsoft.com/office/powerpoint/2010/main" val="1331628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181904"/>
            <a:ext cx="9144000" cy="1474770"/>
          </a:xfrm>
        </p:spPr>
        <p:txBody>
          <a:bodyPr>
            <a:normAutofit/>
          </a:bodyPr>
          <a:lstStyle/>
          <a:p>
            <a:r>
              <a:rPr lang="en-US" sz="4000" dirty="0" smtClean="0"/>
              <a:t>Full and </a:t>
            </a:r>
            <a:r>
              <a:rPr lang="en-US" sz="4000" dirty="0" err="1" smtClean="0"/>
              <a:t>REsidual</a:t>
            </a:r>
            <a:r>
              <a:rPr lang="en-US" sz="4000" dirty="0" smtClean="0"/>
              <a:t> Maximum Likelihood</a:t>
            </a:r>
            <a:endParaRPr lang="en-US" sz="4000" dirty="0"/>
          </a:p>
        </p:txBody>
      </p:sp>
      <p:sp>
        <p:nvSpPr>
          <p:cNvPr id="9" name="Rectangle 8"/>
          <p:cNvSpPr/>
          <p:nvPr/>
        </p:nvSpPr>
        <p:spPr>
          <a:xfrm>
            <a:off x="797201" y="4593391"/>
            <a:ext cx="7850260" cy="526889"/>
          </a:xfrm>
          <a:prstGeom prst="rect">
            <a:avLst/>
          </a:prstGeom>
          <a:solidFill>
            <a:schemeClr val="bg1"/>
          </a:solidFill>
          <a:ln>
            <a:noFill/>
          </a:ln>
          <a:effectLst/>
          <a:scene3d>
            <a:camera prst="orthographicFront">
              <a:rot lat="0" lon="0" rev="0"/>
            </a:camera>
            <a:lightRig rig="flat" dir="tl">
              <a:rot lat="0" lon="0" rev="6360000"/>
            </a:lightRig>
          </a:scene3d>
          <a:sp3d prstMaterial="fla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4598" y="1721112"/>
            <a:ext cx="6781800" cy="1841500"/>
          </a:xfrm>
          <a:prstGeom prst="rect">
            <a:avLst/>
          </a:prstGeom>
        </p:spPr>
      </p:pic>
      <p:pic>
        <p:nvPicPr>
          <p:cNvPr id="13" name="Picture 12"/>
          <p:cNvPicPr>
            <a:picLocks noChangeAspect="1"/>
          </p:cNvPicPr>
          <p:nvPr/>
        </p:nvPicPr>
        <p:blipFill rotWithShape="1">
          <a:blip r:embed="rId3">
            <a:extLst>
              <a:ext uri="{28A0092B-C50C-407E-A947-70E740481C1C}">
                <a14:useLocalDpi xmlns:a14="http://schemas.microsoft.com/office/drawing/2010/main" val="0"/>
              </a:ext>
            </a:extLst>
          </a:blip>
          <a:srcRect t="4248"/>
          <a:stretch/>
        </p:blipFill>
        <p:spPr>
          <a:xfrm>
            <a:off x="123998" y="3869257"/>
            <a:ext cx="8318500" cy="1361982"/>
          </a:xfrm>
          <a:prstGeom prst="rect">
            <a:avLst/>
          </a:prstGeom>
        </p:spPr>
      </p:pic>
      <p:sp>
        <p:nvSpPr>
          <p:cNvPr id="6" name="TextBox 12"/>
          <p:cNvSpPr txBox="1">
            <a:spLocks noChangeArrowheads="1"/>
          </p:cNvSpPr>
          <p:nvPr/>
        </p:nvSpPr>
        <p:spPr bwMode="auto">
          <a:xfrm>
            <a:off x="749351" y="5775195"/>
            <a:ext cx="7645297"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Verdana" charset="0"/>
                <a:ea typeface="ＭＳ Ｐゴシック" charset="0"/>
                <a:cs typeface="ＭＳ Ｐゴシック" charset="0"/>
              </a:defRPr>
            </a:lvl1pPr>
            <a:lvl2pPr marL="742950" indent="-285750" eaLnBrk="0" hangingPunct="0">
              <a:defRPr sz="2400">
                <a:solidFill>
                  <a:schemeClr val="tx1"/>
                </a:solidFill>
                <a:latin typeface="Verdana" charset="0"/>
                <a:ea typeface="ＭＳ Ｐゴシック" charset="0"/>
              </a:defRPr>
            </a:lvl2pPr>
            <a:lvl3pPr marL="1143000" indent="-228600" eaLnBrk="0" hangingPunct="0">
              <a:defRPr sz="2400">
                <a:solidFill>
                  <a:schemeClr val="tx1"/>
                </a:solidFill>
                <a:latin typeface="Verdana" charset="0"/>
                <a:ea typeface="ＭＳ Ｐゴシック" charset="0"/>
              </a:defRPr>
            </a:lvl3pPr>
            <a:lvl4pPr marL="1600200" indent="-228600" eaLnBrk="0" hangingPunct="0">
              <a:defRPr sz="2400">
                <a:solidFill>
                  <a:schemeClr val="tx1"/>
                </a:solidFill>
                <a:latin typeface="Verdana" charset="0"/>
                <a:ea typeface="ＭＳ Ｐゴシック" charset="0"/>
              </a:defRPr>
            </a:lvl4pPr>
            <a:lvl5pPr marL="2057400" indent="-228600" eaLnBrk="0" hangingPunct="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algn="ctr" eaLnBrk="1" hangingPunct="1"/>
            <a:r>
              <a:rPr lang="en-US" sz="3600" dirty="0" smtClean="0"/>
              <a:t>q </a:t>
            </a:r>
            <a:r>
              <a:rPr lang="en-US" sz="3600" smtClean="0"/>
              <a:t>is rand of X</a:t>
            </a:r>
            <a:endParaRPr lang="en-US" sz="3600" dirty="0"/>
          </a:p>
        </p:txBody>
      </p:sp>
    </p:spTree>
    <p:extLst>
      <p:ext uri="{BB962C8B-B14F-4D97-AF65-F5344CB8AC3E}">
        <p14:creationId xmlns:p14="http://schemas.microsoft.com/office/powerpoint/2010/main" val="10844535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Homework 4, due March 23, Wednesday, 3:10PM</a:t>
            </a:r>
          </a:p>
          <a:p>
            <a:r>
              <a:rPr lang="en-US" dirty="0" smtClean="0"/>
              <a:t>Hypotheses, Results, Methods, Conclusion and Discussion</a:t>
            </a:r>
          </a:p>
          <a:p>
            <a:r>
              <a:rPr lang="en-US" dirty="0" smtClean="0"/>
              <a:t>Results/Discussion: Reasoning and Explanation</a:t>
            </a:r>
          </a:p>
          <a:p>
            <a:r>
              <a:rPr lang="en-US" dirty="0" smtClean="0"/>
              <a:t>Final exam: </a:t>
            </a:r>
            <a:r>
              <a:rPr lang="en-US" dirty="0"/>
              <a:t>May 3, 120 minutes (3:10-5:10PM), 50 </a:t>
            </a:r>
            <a:r>
              <a:rPr lang="en-US" dirty="0" smtClean="0"/>
              <a:t>questions, </a:t>
            </a:r>
            <a:r>
              <a:rPr lang="en-US" dirty="0" smtClean="0">
                <a:solidFill>
                  <a:srgbClr val="FF0000"/>
                </a:solidFill>
              </a:rPr>
              <a:t>reasoning</a:t>
            </a:r>
          </a:p>
          <a:p>
            <a:endParaRPr lang="en-US" dirty="0" smtClean="0"/>
          </a:p>
        </p:txBody>
      </p:sp>
      <p:sp>
        <p:nvSpPr>
          <p:cNvPr id="3" name="Title 2"/>
          <p:cNvSpPr>
            <a:spLocks noGrp="1"/>
          </p:cNvSpPr>
          <p:nvPr>
            <p:ph type="title"/>
          </p:nvPr>
        </p:nvSpPr>
        <p:spPr/>
        <p:txBody>
          <a:bodyPr/>
          <a:lstStyle/>
          <a:p>
            <a:r>
              <a:rPr lang="en-US" dirty="0" smtClean="0"/>
              <a:t>Administration</a:t>
            </a:r>
            <a:endParaRPr lang="en-US" dirty="0"/>
          </a:p>
        </p:txBody>
      </p:sp>
    </p:spTree>
    <p:extLst>
      <p:ext uri="{BB962C8B-B14F-4D97-AF65-F5344CB8AC3E}">
        <p14:creationId xmlns:p14="http://schemas.microsoft.com/office/powerpoint/2010/main" val="1079271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03731973"/>
              </p:ext>
            </p:extLst>
          </p:nvPr>
        </p:nvGraphicFramePr>
        <p:xfrm>
          <a:off x="871538" y="2674938"/>
          <a:ext cx="7408863" cy="1854200"/>
        </p:xfrm>
        <a:graphic>
          <a:graphicData uri="http://schemas.openxmlformats.org/drawingml/2006/table">
            <a:tbl>
              <a:tblPr firstRow="1" bandRow="1">
                <a:tableStyleId>{5C22544A-7EE6-4342-B048-85BDC9FD1C3A}</a:tableStyleId>
              </a:tblPr>
              <a:tblGrid>
                <a:gridCol w="2469621"/>
                <a:gridCol w="2469621"/>
                <a:gridCol w="2469621"/>
              </a:tblGrid>
              <a:tr h="370840">
                <a:tc>
                  <a:txBody>
                    <a:bodyPr/>
                    <a:lstStyle/>
                    <a:p>
                      <a:r>
                        <a:rPr lang="en-US" dirty="0" smtClean="0"/>
                        <a:t>Features</a:t>
                      </a:r>
                      <a:endParaRPr lang="en-US" dirty="0"/>
                    </a:p>
                  </a:txBody>
                  <a:tcPr/>
                </a:tc>
                <a:tc>
                  <a:txBody>
                    <a:bodyPr/>
                    <a:lstStyle/>
                    <a:p>
                      <a:r>
                        <a:rPr lang="en-US" dirty="0" smtClean="0"/>
                        <a:t>Full ML</a:t>
                      </a:r>
                      <a:endParaRPr lang="en-US" dirty="0"/>
                    </a:p>
                  </a:txBody>
                  <a:tcPr/>
                </a:tc>
                <a:tc>
                  <a:txBody>
                    <a:bodyPr/>
                    <a:lstStyle/>
                    <a:p>
                      <a:r>
                        <a:rPr lang="en-US" dirty="0" smtClean="0"/>
                        <a:t>REML</a:t>
                      </a:r>
                      <a:endParaRPr lang="en-US" dirty="0"/>
                    </a:p>
                  </a:txBody>
                  <a:tcPr/>
                </a:tc>
              </a:tr>
              <a:tr h="370840">
                <a:tc>
                  <a:txBody>
                    <a:bodyPr/>
                    <a:lstStyle/>
                    <a:p>
                      <a:r>
                        <a:rPr lang="en-US" dirty="0" smtClean="0"/>
                        <a:t>Likelihood</a:t>
                      </a:r>
                      <a:endParaRPr lang="en-US" dirty="0"/>
                    </a:p>
                  </a:txBody>
                  <a:tcPr/>
                </a:tc>
                <a:tc>
                  <a:txBody>
                    <a:bodyPr/>
                    <a:lstStyle/>
                    <a:p>
                      <a:r>
                        <a:rPr lang="en-US" dirty="0" smtClean="0"/>
                        <a:t>y</a:t>
                      </a:r>
                      <a:endParaRPr lang="en-US" dirty="0"/>
                    </a:p>
                  </a:txBody>
                  <a:tcPr/>
                </a:tc>
                <a:tc>
                  <a:txBody>
                    <a:bodyPr/>
                    <a:lstStyle/>
                    <a:p>
                      <a:r>
                        <a:rPr lang="en-US" dirty="0" smtClean="0"/>
                        <a:t>residual:</a:t>
                      </a:r>
                      <a:r>
                        <a:rPr lang="en-US" baseline="0" dirty="0" smtClean="0"/>
                        <a:t> </a:t>
                      </a:r>
                      <a:r>
                        <a:rPr lang="en-US" dirty="0" smtClean="0"/>
                        <a:t>y-</a:t>
                      </a:r>
                      <a:r>
                        <a:rPr lang="en-US" dirty="0" err="1" smtClean="0"/>
                        <a:t>Xb</a:t>
                      </a:r>
                      <a:endParaRPr lang="en-US" dirty="0"/>
                    </a:p>
                  </a:txBody>
                  <a:tcPr/>
                </a:tc>
              </a:tr>
              <a:tr h="370840">
                <a:tc>
                  <a:txBody>
                    <a:bodyPr/>
                    <a:lstStyle/>
                    <a:p>
                      <a:r>
                        <a:rPr lang="en-US" dirty="0" smtClean="0"/>
                        <a:t>Fixed effect</a:t>
                      </a:r>
                      <a:endParaRPr lang="en-US" dirty="0"/>
                    </a:p>
                  </a:txBody>
                  <a:tcPr/>
                </a:tc>
                <a:tc>
                  <a:txBody>
                    <a:bodyPr/>
                    <a:lstStyle/>
                    <a:p>
                      <a:r>
                        <a:rPr lang="en-US" dirty="0" smtClean="0"/>
                        <a:t>Depend on</a:t>
                      </a:r>
                      <a:endParaRPr lang="en-US" dirty="0"/>
                    </a:p>
                  </a:txBody>
                  <a:tcPr/>
                </a:tc>
                <a:tc>
                  <a:txBody>
                    <a:bodyPr/>
                    <a:lstStyle/>
                    <a:p>
                      <a:r>
                        <a:rPr lang="en-US" dirty="0" smtClean="0"/>
                        <a:t>Removed</a:t>
                      </a:r>
                      <a:endParaRPr lang="en-US" dirty="0"/>
                    </a:p>
                  </a:txBody>
                  <a:tcPr/>
                </a:tc>
              </a:tr>
              <a:tr h="370840">
                <a:tc>
                  <a:txBody>
                    <a:bodyPr/>
                    <a:lstStyle/>
                    <a:p>
                      <a:r>
                        <a:rPr lang="en-US" dirty="0" smtClean="0"/>
                        <a:t>Model comparison</a:t>
                      </a:r>
                      <a:endParaRPr lang="en-US" dirty="0"/>
                    </a:p>
                  </a:txBody>
                  <a:tcPr/>
                </a:tc>
                <a:tc>
                  <a:txBody>
                    <a:bodyPr/>
                    <a:lstStyle/>
                    <a:p>
                      <a:r>
                        <a:rPr lang="en-US" dirty="0" smtClean="0"/>
                        <a:t>Fixed effects</a:t>
                      </a:r>
                      <a:endParaRPr lang="en-US" dirty="0"/>
                    </a:p>
                  </a:txBody>
                  <a:tcPr/>
                </a:tc>
                <a:tc>
                  <a:txBody>
                    <a:bodyPr/>
                    <a:lstStyle/>
                    <a:p>
                      <a:r>
                        <a:rPr lang="en-US" dirty="0" smtClean="0"/>
                        <a:t>random effect</a:t>
                      </a:r>
                      <a:endParaRPr lang="en-US" dirty="0"/>
                    </a:p>
                  </a:txBody>
                  <a:tcPr/>
                </a:tc>
              </a:tr>
              <a:tr h="370840">
                <a:tc>
                  <a:txBody>
                    <a:bodyPr/>
                    <a:lstStyle/>
                    <a:p>
                      <a:r>
                        <a:rPr lang="en-US" dirty="0" smtClean="0"/>
                        <a:t>Bias</a:t>
                      </a:r>
                      <a:endParaRPr lang="en-US" dirty="0"/>
                    </a:p>
                  </a:txBody>
                  <a:tcPr/>
                </a:tc>
                <a:tc>
                  <a:txBody>
                    <a:bodyPr/>
                    <a:lstStyle/>
                    <a:p>
                      <a:r>
                        <a:rPr lang="en-US" dirty="0" smtClean="0"/>
                        <a:t>Negatively</a:t>
                      </a:r>
                      <a:endParaRPr lang="en-US" dirty="0"/>
                    </a:p>
                  </a:txBody>
                  <a:tcPr/>
                </a:tc>
                <a:tc>
                  <a:txBody>
                    <a:bodyPr/>
                    <a:lstStyle/>
                    <a:p>
                      <a:r>
                        <a:rPr lang="en-US" dirty="0" smtClean="0"/>
                        <a:t>Unbiased</a:t>
                      </a:r>
                      <a:endParaRPr lang="en-US" dirty="0"/>
                    </a:p>
                  </a:txBody>
                  <a:tcPr/>
                </a:tc>
              </a:tr>
            </a:tbl>
          </a:graphicData>
        </a:graphic>
      </p:graphicFrame>
      <p:sp>
        <p:nvSpPr>
          <p:cNvPr id="3" name="Title 2"/>
          <p:cNvSpPr>
            <a:spLocks noGrp="1"/>
          </p:cNvSpPr>
          <p:nvPr>
            <p:ph type="title"/>
          </p:nvPr>
        </p:nvSpPr>
        <p:spPr>
          <a:xfrm>
            <a:off x="241069" y="338328"/>
            <a:ext cx="8686800" cy="1252728"/>
          </a:xfrm>
        </p:spPr>
        <p:txBody>
          <a:bodyPr>
            <a:normAutofit fontScale="90000"/>
          </a:bodyPr>
          <a:lstStyle/>
          <a:p>
            <a:r>
              <a:rPr lang="en-US" dirty="0" smtClean="0"/>
              <a:t>Differences between Full ML and REML</a:t>
            </a:r>
            <a:endParaRPr lang="en-US" dirty="0"/>
          </a:p>
        </p:txBody>
      </p:sp>
    </p:spTree>
    <p:extLst>
      <p:ext uri="{BB962C8B-B14F-4D97-AF65-F5344CB8AC3E}">
        <p14:creationId xmlns:p14="http://schemas.microsoft.com/office/powerpoint/2010/main" val="13146994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Optimization in two dimensions</a:t>
            </a:r>
            <a:endParaRPr lang="en-US" dirty="0"/>
          </a:p>
        </p:txBody>
      </p:sp>
      <p:pic>
        <p:nvPicPr>
          <p:cNvPr id="4" name="Picture 3"/>
          <p:cNvPicPr>
            <a:picLocks noChangeAspect="1"/>
          </p:cNvPicPr>
          <p:nvPr/>
        </p:nvPicPr>
        <p:blipFill>
          <a:blip r:embed="rId2"/>
          <a:stretch>
            <a:fillRect/>
          </a:stretch>
        </p:blipFill>
        <p:spPr>
          <a:xfrm>
            <a:off x="1689100" y="2533650"/>
            <a:ext cx="5765800" cy="4324350"/>
          </a:xfrm>
          <a:prstGeom prst="rect">
            <a:avLst/>
          </a:prstGeom>
        </p:spPr>
      </p:pic>
      <p:sp>
        <p:nvSpPr>
          <p:cNvPr id="5" name="Rectangle 4"/>
          <p:cNvSpPr/>
          <p:nvPr/>
        </p:nvSpPr>
        <p:spPr>
          <a:xfrm>
            <a:off x="2311400" y="2318206"/>
            <a:ext cx="4826000" cy="215444"/>
          </a:xfrm>
          <a:prstGeom prst="rect">
            <a:avLst/>
          </a:prstGeom>
        </p:spPr>
        <p:txBody>
          <a:bodyPr wrap="square">
            <a:spAutoFit/>
          </a:bodyPr>
          <a:lstStyle/>
          <a:p>
            <a:r>
              <a:rPr lang="en-US" sz="800" dirty="0"/>
              <a:t>http://</a:t>
            </a:r>
            <a:r>
              <a:rPr lang="en-US" sz="800" dirty="0" err="1"/>
              <a:t>www.cc.gatech.edu</a:t>
            </a:r>
            <a:r>
              <a:rPr lang="en-US" sz="800" dirty="0"/>
              <a:t>/~</a:t>
            </a:r>
            <a:r>
              <a:rPr lang="en-US" sz="800" dirty="0" err="1"/>
              <a:t>dellaert</a:t>
            </a:r>
            <a:r>
              <a:rPr lang="en-US" sz="800" dirty="0"/>
              <a:t>/</a:t>
            </a:r>
            <a:r>
              <a:rPr lang="en-US" sz="800" dirty="0" err="1"/>
              <a:t>FrankDellaert</a:t>
            </a:r>
            <a:r>
              <a:rPr lang="en-US" sz="800" dirty="0"/>
              <a:t>/Notes/Entries/2002/2/1_Expectation_Maximization.html</a:t>
            </a:r>
          </a:p>
        </p:txBody>
      </p:sp>
      <p:sp>
        <p:nvSpPr>
          <p:cNvPr id="6" name="Rectangle 5"/>
          <p:cNvSpPr/>
          <p:nvPr/>
        </p:nvSpPr>
        <p:spPr>
          <a:xfrm>
            <a:off x="2908300" y="6413956"/>
            <a:ext cx="419100" cy="307777"/>
          </a:xfrm>
          <a:prstGeom prst="rect">
            <a:avLst/>
          </a:prstGeom>
          <a:solidFill>
            <a:schemeClr val="bg1"/>
          </a:solidFill>
        </p:spPr>
        <p:txBody>
          <a:bodyPr wrap="square">
            <a:spAutoFit/>
          </a:bodyPr>
          <a:lstStyle/>
          <a:p>
            <a:r>
              <a:rPr lang="en-US" sz="1400" smtClean="0"/>
              <a:t>Va</a:t>
            </a:r>
            <a:endParaRPr lang="en-US" sz="1400" dirty="0"/>
          </a:p>
        </p:txBody>
      </p:sp>
      <p:sp>
        <p:nvSpPr>
          <p:cNvPr id="7" name="Rectangle 6"/>
          <p:cNvSpPr/>
          <p:nvPr/>
        </p:nvSpPr>
        <p:spPr>
          <a:xfrm>
            <a:off x="5435600" y="6455489"/>
            <a:ext cx="419100" cy="307777"/>
          </a:xfrm>
          <a:prstGeom prst="rect">
            <a:avLst/>
          </a:prstGeom>
          <a:solidFill>
            <a:schemeClr val="bg1"/>
          </a:solidFill>
        </p:spPr>
        <p:txBody>
          <a:bodyPr wrap="square">
            <a:spAutoFit/>
          </a:bodyPr>
          <a:lstStyle/>
          <a:p>
            <a:r>
              <a:rPr lang="en-US" sz="1400" dirty="0" err="1" smtClean="0"/>
              <a:t>Ve</a:t>
            </a:r>
            <a:endParaRPr lang="en-US" sz="1400" dirty="0"/>
          </a:p>
        </p:txBody>
      </p:sp>
    </p:spTree>
    <p:extLst>
      <p:ext uri="{BB962C8B-B14F-4D97-AF65-F5344CB8AC3E}">
        <p14:creationId xmlns:p14="http://schemas.microsoft.com/office/powerpoint/2010/main" val="108890137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a:xfrm>
            <a:off x="457200" y="76200"/>
            <a:ext cx="8229600" cy="1143000"/>
          </a:xfrm>
        </p:spPr>
        <p:txBody>
          <a:bodyPr>
            <a:normAutofit fontScale="90000"/>
          </a:bodyPr>
          <a:lstStyle/>
          <a:p>
            <a:r>
              <a:rPr lang="en-US" dirty="0"/>
              <a:t>Expectation and Maximization (EM)</a:t>
            </a:r>
            <a:endParaRPr lang="en-US" dirty="0">
              <a:latin typeface="Calibri" charset="0"/>
            </a:endParaRPr>
          </a:p>
        </p:txBody>
      </p:sp>
      <p:sp>
        <p:nvSpPr>
          <p:cNvPr id="37893" name="TextBox 12"/>
          <p:cNvSpPr txBox="1">
            <a:spLocks noChangeArrowheads="1"/>
          </p:cNvSpPr>
          <p:nvPr/>
        </p:nvSpPr>
        <p:spPr bwMode="auto">
          <a:xfrm>
            <a:off x="457200" y="1857811"/>
            <a:ext cx="8402918"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Verdana" charset="0"/>
                <a:ea typeface="ＭＳ Ｐゴシック" charset="0"/>
                <a:cs typeface="ＭＳ Ｐゴシック" charset="0"/>
              </a:defRPr>
            </a:lvl1pPr>
            <a:lvl2pPr marL="742950" indent="-285750" eaLnBrk="0" hangingPunct="0">
              <a:defRPr sz="2400">
                <a:solidFill>
                  <a:schemeClr val="tx1"/>
                </a:solidFill>
                <a:latin typeface="Verdana" charset="0"/>
                <a:ea typeface="ＭＳ Ｐゴシック" charset="0"/>
              </a:defRPr>
            </a:lvl2pPr>
            <a:lvl3pPr marL="1143000" indent="-228600" eaLnBrk="0" hangingPunct="0">
              <a:defRPr sz="2400">
                <a:solidFill>
                  <a:schemeClr val="tx1"/>
                </a:solidFill>
                <a:latin typeface="Verdana" charset="0"/>
                <a:ea typeface="ＭＳ Ｐゴシック" charset="0"/>
              </a:defRPr>
            </a:lvl3pPr>
            <a:lvl4pPr marL="1600200" indent="-228600" eaLnBrk="0" hangingPunct="0">
              <a:defRPr sz="2400">
                <a:solidFill>
                  <a:schemeClr val="tx1"/>
                </a:solidFill>
                <a:latin typeface="Verdana" charset="0"/>
                <a:ea typeface="ＭＳ Ｐゴシック" charset="0"/>
              </a:defRPr>
            </a:lvl4pPr>
            <a:lvl5pPr marL="2057400" indent="-228600" eaLnBrk="0" hangingPunct="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eaLnBrk="1" hangingPunct="1"/>
            <a:r>
              <a:rPr lang="en-US" sz="3600" dirty="0"/>
              <a:t>y</a:t>
            </a:r>
            <a:r>
              <a:rPr lang="en-US" sz="3600" dirty="0" smtClean="0"/>
              <a:t> </a:t>
            </a:r>
            <a:r>
              <a:rPr lang="en-US" sz="3600" dirty="0"/>
              <a:t>= </a:t>
            </a:r>
            <a:r>
              <a:rPr lang="en-US" sz="3600" dirty="0" err="1" smtClean="0"/>
              <a:t>Xb</a:t>
            </a:r>
            <a:r>
              <a:rPr lang="en-US" sz="3600" dirty="0" smtClean="0"/>
              <a:t> + </a:t>
            </a:r>
            <a:r>
              <a:rPr lang="en-US" sz="3600" dirty="0" err="1" smtClean="0"/>
              <a:t>Zu</a:t>
            </a:r>
            <a:r>
              <a:rPr lang="en-US" sz="3600" dirty="0" smtClean="0"/>
              <a:t> + e</a:t>
            </a:r>
            <a:endParaRPr lang="en-US" sz="3600" dirty="0"/>
          </a:p>
        </p:txBody>
      </p:sp>
      <mc:AlternateContent xmlns:mc="http://schemas.openxmlformats.org/markup-compatibility/2006" xmlns:a14="http://schemas.microsoft.com/office/drawing/2010/main">
        <mc:Choice Requires="a14">
          <p:sp>
            <p:nvSpPr>
              <p:cNvPr id="10" name="TextBox 9"/>
              <p:cNvSpPr txBox="1"/>
              <p:nvPr/>
            </p:nvSpPr>
            <p:spPr>
              <a:xfrm>
                <a:off x="457200" y="3447553"/>
                <a:ext cx="6453052" cy="1453668"/>
              </a:xfrm>
              <a:prstGeom prst="rect">
                <a:avLst/>
              </a:prstGeom>
              <a:noFill/>
            </p:spPr>
            <p:txBody>
              <a:bodyPr wrap="square" lIns="0" tIns="0" rIns="0" bIns="0" rtlCol="0">
                <a:spAutoFit/>
              </a:bodyPr>
              <a:lstStyle/>
              <a:p>
                <a:pPr/>
                <a14:m>
                  <m:oMathPara xmlns:m="http://schemas.openxmlformats.org/officeDocument/2006/math">
                    <m:oMathParaPr>
                      <m:jc m:val="left"/>
                    </m:oMathParaPr>
                    <m:oMath xmlns:m="http://schemas.openxmlformats.org/officeDocument/2006/math">
                      <m:d>
                        <m:dPr>
                          <m:begChr m:val="["/>
                          <m:endChr m:val="]"/>
                          <m:ctrlPr>
                            <a:rPr lang="pt-BR" sz="2800" i="1" smtClean="0">
                              <a:latin typeface="Cambria Math" charset="0"/>
                            </a:rPr>
                          </m:ctrlPr>
                        </m:dPr>
                        <m:e>
                          <m:m>
                            <m:mPr>
                              <m:mcs>
                                <m:mc>
                                  <m:mcPr>
                                    <m:count m:val="1"/>
                                    <m:mcJc m:val="center"/>
                                  </m:mcPr>
                                </m:mc>
                              </m:mcs>
                              <m:ctrlPr>
                                <a:rPr lang="cs-CZ" sz="2800" i="1">
                                  <a:latin typeface="Cambria Math" charset="0"/>
                                </a:rPr>
                              </m:ctrlPr>
                            </m:mPr>
                            <m:mr>
                              <m:e>
                                <m:acc>
                                  <m:accPr>
                                    <m:chr m:val="̂"/>
                                    <m:ctrlPr>
                                      <a:rPr lang="cs-CZ" sz="2800" i="1" smtClean="0">
                                        <a:latin typeface="Cambria Math" charset="0"/>
                                      </a:rPr>
                                    </m:ctrlPr>
                                  </m:accPr>
                                  <m:e>
                                    <m:r>
                                      <a:rPr lang="en-US" sz="2800" b="0" i="1" smtClean="0">
                                        <a:latin typeface="Cambria Math" charset="0"/>
                                      </a:rPr>
                                      <m:t>𝑏</m:t>
                                    </m:r>
                                  </m:e>
                                </m:acc>
                              </m:e>
                            </m:mr>
                            <m:mr>
                              <m:e>
                                <m:acc>
                                  <m:accPr>
                                    <m:chr m:val="̂"/>
                                    <m:ctrlPr>
                                      <a:rPr lang="en-US" sz="2800" i="1" smtClean="0">
                                        <a:latin typeface="Cambria Math" charset="0"/>
                                      </a:rPr>
                                    </m:ctrlPr>
                                  </m:accPr>
                                  <m:e>
                                    <m:r>
                                      <a:rPr lang="en-US" sz="2800" b="0" i="1" smtClean="0">
                                        <a:latin typeface="Cambria Math" charset="0"/>
                                      </a:rPr>
                                      <m:t>𝑢</m:t>
                                    </m:r>
                                  </m:e>
                                </m:acc>
                              </m:e>
                            </m:mr>
                          </m:m>
                        </m:e>
                      </m:d>
                      <m:r>
                        <a:rPr lang="en-US" sz="2800" b="0" i="1" smtClean="0">
                          <a:latin typeface="Cambria Math" charset="0"/>
                        </a:rPr>
                        <m:t>=</m:t>
                      </m:r>
                      <m:sSup>
                        <m:sSupPr>
                          <m:ctrlPr>
                            <a:rPr lang="en-US" sz="2800" b="0" i="1" smtClean="0">
                              <a:latin typeface="Cambria Math" charset="0"/>
                            </a:rPr>
                          </m:ctrlPr>
                        </m:sSupPr>
                        <m:e>
                          <m:d>
                            <m:dPr>
                              <m:begChr m:val="["/>
                              <m:endChr m:val="]"/>
                              <m:ctrlPr>
                                <a:rPr lang="pt-BR" sz="2800" i="1">
                                  <a:latin typeface="Cambria Math" charset="0"/>
                                </a:rPr>
                              </m:ctrlPr>
                            </m:dPr>
                            <m:e>
                              <m:m>
                                <m:mPr>
                                  <m:mcs>
                                    <m:mc>
                                      <m:mcPr>
                                        <m:count m:val="2"/>
                                        <m:mcJc m:val="center"/>
                                      </m:mcPr>
                                    </m:mc>
                                  </m:mcs>
                                  <m:ctrlPr>
                                    <a:rPr lang="uk-UA" sz="2800" i="1">
                                      <a:latin typeface="Cambria Math" charset="0"/>
                                    </a:rPr>
                                  </m:ctrlPr>
                                </m:mPr>
                                <m:mr>
                                  <m:e>
                                    <m:sSup>
                                      <m:sSupPr>
                                        <m:ctrlPr>
                                          <a:rPr lang="en-US" sz="2800" i="1">
                                            <a:latin typeface="Cambria Math" charset="0"/>
                                          </a:rPr>
                                        </m:ctrlPr>
                                      </m:sSupPr>
                                      <m:e>
                                        <m:r>
                                          <m:rPr>
                                            <m:brk m:alnAt="7"/>
                                          </m:rPr>
                                          <a:rPr lang="en-US" sz="2800" i="1">
                                            <a:latin typeface="Cambria Math" charset="0"/>
                                          </a:rPr>
                                          <m:t>𝑋</m:t>
                                        </m:r>
                                      </m:e>
                                      <m:sup>
                                        <m:r>
                                          <a:rPr lang="en-US" sz="2800" i="1">
                                            <a:latin typeface="Cambria Math" charset="0"/>
                                          </a:rPr>
                                          <m:t>′</m:t>
                                        </m:r>
                                      </m:sup>
                                    </m:sSup>
                                    <m:r>
                                      <m:rPr>
                                        <m:brk m:alnAt="7"/>
                                      </m:rPr>
                                      <a:rPr lang="en-US" sz="2800" i="1">
                                        <a:latin typeface="Cambria Math" charset="0"/>
                                      </a:rPr>
                                      <m:t>𝑋</m:t>
                                    </m:r>
                                  </m:e>
                                  <m:e>
                                    <m:sSup>
                                      <m:sSupPr>
                                        <m:ctrlPr>
                                          <a:rPr lang="en-US" sz="2800" i="1">
                                            <a:latin typeface="Cambria Math" charset="0"/>
                                          </a:rPr>
                                        </m:ctrlPr>
                                      </m:sSupPr>
                                      <m:e>
                                        <m:r>
                                          <a:rPr lang="en-US" sz="2800" i="1">
                                            <a:latin typeface="Cambria Math" charset="0"/>
                                          </a:rPr>
                                          <m:t>𝑋</m:t>
                                        </m:r>
                                      </m:e>
                                      <m:sup>
                                        <m:r>
                                          <a:rPr lang="en-US" sz="2800" i="1">
                                            <a:latin typeface="Cambria Math" charset="0"/>
                                          </a:rPr>
                                          <m:t>′</m:t>
                                        </m:r>
                                      </m:sup>
                                    </m:sSup>
                                    <m:r>
                                      <a:rPr lang="en-US" sz="2800" i="1">
                                        <a:latin typeface="Cambria Math" charset="0"/>
                                      </a:rPr>
                                      <m:t>𝑍</m:t>
                                    </m:r>
                                  </m:e>
                                </m:mr>
                                <m:mr>
                                  <m:e>
                                    <m:sSup>
                                      <m:sSupPr>
                                        <m:ctrlPr>
                                          <a:rPr lang="en-US" sz="2800" i="1">
                                            <a:latin typeface="Cambria Math" charset="0"/>
                                          </a:rPr>
                                        </m:ctrlPr>
                                      </m:sSupPr>
                                      <m:e>
                                        <m:r>
                                          <a:rPr lang="en-US" sz="2800" i="1">
                                            <a:latin typeface="Cambria Math" charset="0"/>
                                          </a:rPr>
                                          <m:t>𝑍</m:t>
                                        </m:r>
                                      </m:e>
                                      <m:sup>
                                        <m:r>
                                          <a:rPr lang="en-US" sz="2800" i="1">
                                            <a:latin typeface="Cambria Math" charset="0"/>
                                          </a:rPr>
                                          <m:t>′</m:t>
                                        </m:r>
                                      </m:sup>
                                    </m:sSup>
                                    <m:r>
                                      <a:rPr lang="en-US" sz="2800" i="1">
                                        <a:latin typeface="Cambria Math" charset="0"/>
                                      </a:rPr>
                                      <m:t>𝑋</m:t>
                                    </m:r>
                                  </m:e>
                                  <m:e>
                                    <m:sSup>
                                      <m:sSupPr>
                                        <m:ctrlPr>
                                          <a:rPr lang="en-US" sz="2800" i="1">
                                            <a:latin typeface="Cambria Math" charset="0"/>
                                          </a:rPr>
                                        </m:ctrlPr>
                                      </m:sSupPr>
                                      <m:e>
                                        <m:r>
                                          <a:rPr lang="en-US" sz="2800" i="1">
                                            <a:latin typeface="Cambria Math" charset="0"/>
                                          </a:rPr>
                                          <m:t>𝑍</m:t>
                                        </m:r>
                                      </m:e>
                                      <m:sup>
                                        <m:r>
                                          <a:rPr lang="en-US" sz="2800" i="1">
                                            <a:latin typeface="Cambria Math" charset="0"/>
                                          </a:rPr>
                                          <m:t>′</m:t>
                                        </m:r>
                                      </m:sup>
                                    </m:sSup>
                                    <m:r>
                                      <a:rPr lang="en-US" sz="2800" i="1">
                                        <a:latin typeface="Cambria Math" charset="0"/>
                                      </a:rPr>
                                      <m:t>𝑍</m:t>
                                    </m:r>
                                    <m:r>
                                      <a:rPr lang="en-US" sz="2800" i="1">
                                        <a:latin typeface="Cambria Math" charset="0"/>
                                      </a:rPr>
                                      <m:t>+</m:t>
                                    </m:r>
                                    <m:sSup>
                                      <m:sSupPr>
                                        <m:ctrlPr>
                                          <a:rPr lang="en-US" sz="2800" i="1">
                                            <a:latin typeface="Cambria Math" charset="0"/>
                                          </a:rPr>
                                        </m:ctrlPr>
                                      </m:sSupPr>
                                      <m:e>
                                        <m:f>
                                          <m:fPr>
                                            <m:ctrlPr>
                                              <a:rPr lang="bg-BG" sz="2800" i="1">
                                                <a:latin typeface="Cambria Math" charset="0"/>
                                              </a:rPr>
                                            </m:ctrlPr>
                                          </m:fPr>
                                          <m:num>
                                            <m:sSubSup>
                                              <m:sSubSupPr>
                                                <m:ctrlPr>
                                                  <a:rPr lang="en-US" sz="2800" i="1">
                                                    <a:latin typeface="Cambria Math" charset="0"/>
                                                  </a:rPr>
                                                </m:ctrlPr>
                                              </m:sSubSupPr>
                                              <m:e>
                                                <m:r>
                                                  <a:rPr lang="en-US" sz="2800" i="1">
                                                    <a:latin typeface="Cambria Math" charset="0"/>
                                                    <a:ea typeface="Cambria Math" charset="0"/>
                                                    <a:cs typeface="Cambria Math" charset="0"/>
                                                  </a:rPr>
                                                  <m:t>𝜎</m:t>
                                                </m:r>
                                              </m:e>
                                              <m:sub>
                                                <m:r>
                                                  <a:rPr lang="en-US" sz="2800" i="1">
                                                    <a:latin typeface="Cambria Math" charset="0"/>
                                                  </a:rPr>
                                                  <m:t>𝑒</m:t>
                                                </m:r>
                                              </m:sub>
                                              <m:sup>
                                                <m:r>
                                                  <a:rPr lang="en-US" sz="2800" i="1">
                                                    <a:latin typeface="Cambria Math" charset="0"/>
                                                  </a:rPr>
                                                  <m:t>2</m:t>
                                                </m:r>
                                              </m:sup>
                                            </m:sSubSup>
                                          </m:num>
                                          <m:den>
                                            <m:sSubSup>
                                              <m:sSubSupPr>
                                                <m:ctrlPr>
                                                  <a:rPr lang="en-US" sz="2800" i="1">
                                                    <a:latin typeface="Cambria Math" charset="0"/>
                                                  </a:rPr>
                                                </m:ctrlPr>
                                              </m:sSubSupPr>
                                              <m:e>
                                                <m:r>
                                                  <a:rPr lang="en-US" sz="2800" i="1">
                                                    <a:latin typeface="Cambria Math" charset="0"/>
                                                    <a:ea typeface="Cambria Math" charset="0"/>
                                                    <a:cs typeface="Cambria Math" charset="0"/>
                                                  </a:rPr>
                                                  <m:t>𝜎</m:t>
                                                </m:r>
                                              </m:e>
                                              <m:sub>
                                                <m:r>
                                                  <a:rPr lang="en-US" sz="2800" i="1">
                                                    <a:latin typeface="Cambria Math" charset="0"/>
                                                  </a:rPr>
                                                  <m:t>𝑎</m:t>
                                                </m:r>
                                              </m:sub>
                                              <m:sup>
                                                <m:r>
                                                  <a:rPr lang="en-US" sz="2800" i="1">
                                                    <a:latin typeface="Cambria Math" charset="0"/>
                                                  </a:rPr>
                                                  <m:t>2</m:t>
                                                </m:r>
                                              </m:sup>
                                            </m:sSubSup>
                                          </m:den>
                                        </m:f>
                                        <m:r>
                                          <a:rPr lang="en-US" sz="2800" i="1">
                                            <a:latin typeface="Cambria Math" charset="0"/>
                                          </a:rPr>
                                          <m:t>𝐴</m:t>
                                        </m:r>
                                      </m:e>
                                      <m:sup>
                                        <m:r>
                                          <a:rPr lang="en-US" sz="2800" i="1">
                                            <a:latin typeface="Cambria Math" charset="0"/>
                                          </a:rPr>
                                          <m:t>−1</m:t>
                                        </m:r>
                                      </m:sup>
                                    </m:sSup>
                                  </m:e>
                                </m:mr>
                              </m:m>
                            </m:e>
                          </m:d>
                        </m:e>
                        <m:sup>
                          <m:r>
                            <a:rPr lang="en-US" sz="2800" b="0" i="1" smtClean="0">
                              <a:latin typeface="Cambria Math" charset="0"/>
                            </a:rPr>
                            <m:t>−1</m:t>
                          </m:r>
                        </m:sup>
                      </m:sSup>
                      <m:d>
                        <m:dPr>
                          <m:begChr m:val="["/>
                          <m:endChr m:val="]"/>
                          <m:ctrlPr>
                            <a:rPr lang="pt-BR" sz="2800" i="1">
                              <a:latin typeface="Cambria Math" charset="0"/>
                            </a:rPr>
                          </m:ctrlPr>
                        </m:dPr>
                        <m:e>
                          <m:m>
                            <m:mPr>
                              <m:mcs>
                                <m:mc>
                                  <m:mcPr>
                                    <m:count m:val="1"/>
                                    <m:mcJc m:val="center"/>
                                  </m:mcPr>
                                </m:mc>
                              </m:mcs>
                              <m:ctrlPr>
                                <a:rPr lang="cs-CZ" sz="2800" i="1" smtClean="0">
                                  <a:latin typeface="Cambria Math" charset="0"/>
                                </a:rPr>
                              </m:ctrlPr>
                            </m:mPr>
                            <m:mr>
                              <m:e>
                                <m:sSup>
                                  <m:sSupPr>
                                    <m:ctrlPr>
                                      <a:rPr lang="en-US" sz="2800" b="0" i="1" smtClean="0">
                                        <a:latin typeface="Cambria Math" charset="0"/>
                                      </a:rPr>
                                    </m:ctrlPr>
                                  </m:sSupPr>
                                  <m:e>
                                    <m:r>
                                      <m:rPr>
                                        <m:brk m:alnAt="7"/>
                                      </m:rPr>
                                      <a:rPr lang="en-US" sz="2800" b="0" i="1" smtClean="0">
                                        <a:latin typeface="Cambria Math" charset="0"/>
                                      </a:rPr>
                                      <m:t>𝑋</m:t>
                                    </m:r>
                                  </m:e>
                                  <m:sup>
                                    <m:r>
                                      <a:rPr lang="en-US" sz="2800" b="0" i="1" smtClean="0">
                                        <a:latin typeface="Cambria Math" charset="0"/>
                                      </a:rPr>
                                      <m:t>′</m:t>
                                    </m:r>
                                  </m:sup>
                                </m:sSup>
                                <m:r>
                                  <m:rPr>
                                    <m:brk m:alnAt="7"/>
                                  </m:rPr>
                                  <a:rPr lang="en-US" sz="2800" b="0" i="1" smtClean="0">
                                    <a:latin typeface="Cambria Math" charset="0"/>
                                  </a:rPr>
                                  <m:t>𝑦</m:t>
                                </m:r>
                              </m:e>
                            </m:mr>
                            <m:mr>
                              <m:e>
                                <m:sSup>
                                  <m:sSupPr>
                                    <m:ctrlPr>
                                      <a:rPr lang="en-US" sz="2800" b="0" i="1" smtClean="0">
                                        <a:latin typeface="Cambria Math" charset="0"/>
                                      </a:rPr>
                                    </m:ctrlPr>
                                  </m:sSupPr>
                                  <m:e>
                                    <m:r>
                                      <a:rPr lang="en-US" sz="2800" b="0" i="1" smtClean="0">
                                        <a:latin typeface="Cambria Math" charset="0"/>
                                      </a:rPr>
                                      <m:t>𝑍</m:t>
                                    </m:r>
                                  </m:e>
                                  <m:sup>
                                    <m:r>
                                      <a:rPr lang="en-US" sz="2800" b="0" i="1" smtClean="0">
                                        <a:latin typeface="Cambria Math" charset="0"/>
                                      </a:rPr>
                                      <m:t>′</m:t>
                                    </m:r>
                                  </m:sup>
                                </m:sSup>
                                <m:r>
                                  <a:rPr lang="en-US" sz="2800" b="0" i="1" smtClean="0">
                                    <a:latin typeface="Cambria Math" charset="0"/>
                                  </a:rPr>
                                  <m:t>𝑦</m:t>
                                </m:r>
                              </m:e>
                            </m:mr>
                          </m:m>
                        </m:e>
                      </m:d>
                    </m:oMath>
                  </m:oMathPara>
                </a14:m>
                <a:endParaRPr lang="en-US" sz="2800" dirty="0"/>
              </a:p>
            </p:txBody>
          </p:sp>
        </mc:Choice>
        <mc:Fallback xmlns="">
          <p:sp>
            <p:nvSpPr>
              <p:cNvPr id="10" name="TextBox 9"/>
              <p:cNvSpPr txBox="1">
                <a:spLocks noRot="1" noChangeAspect="1" noMove="1" noResize="1" noEditPoints="1" noAdjustHandles="1" noChangeArrowheads="1" noChangeShapeType="1" noTextEdit="1"/>
              </p:cNvSpPr>
              <p:nvPr/>
            </p:nvSpPr>
            <p:spPr>
              <a:xfrm>
                <a:off x="457200" y="3447553"/>
                <a:ext cx="6453052" cy="1453668"/>
              </a:xfrm>
              <a:prstGeom prst="rect">
                <a:avLst/>
              </a:prstGeom>
              <a:blipFill rotWithShape="0">
                <a:blip r:embed="rId2"/>
                <a:stretch>
                  <a:fillRect/>
                </a:stretch>
              </a:blipFill>
            </p:spPr>
            <p:txBody>
              <a:bodyPr/>
              <a:lstStyle/>
              <a:p>
                <a:r>
                  <a:rPr lang="en-US">
                    <a:noFill/>
                  </a:rPr>
                  <a:t> </a:t>
                </a:r>
              </a:p>
            </p:txBody>
          </p:sp>
        </mc:Fallback>
      </mc:AlternateContent>
      <p:sp>
        <p:nvSpPr>
          <p:cNvPr id="2" name="TextBox 1"/>
          <p:cNvSpPr txBox="1"/>
          <p:nvPr/>
        </p:nvSpPr>
        <p:spPr>
          <a:xfrm>
            <a:off x="457200" y="2730500"/>
            <a:ext cx="5562600" cy="584775"/>
          </a:xfrm>
          <a:prstGeom prst="rect">
            <a:avLst/>
          </a:prstGeom>
          <a:noFill/>
        </p:spPr>
        <p:txBody>
          <a:bodyPr wrap="square" rtlCol="0">
            <a:spAutoFit/>
          </a:bodyPr>
          <a:lstStyle/>
          <a:p>
            <a:r>
              <a:rPr lang="en-US" sz="3200" dirty="0" smtClean="0"/>
              <a:t>Expectation (E) step</a:t>
            </a:r>
            <a:endParaRPr lang="en-US" sz="3200" dirty="0"/>
          </a:p>
        </p:txBody>
      </p:sp>
      <mc:AlternateContent xmlns:mc="http://schemas.openxmlformats.org/markup-compatibility/2006" xmlns:a14="http://schemas.microsoft.com/office/drawing/2010/main">
        <mc:Choice Requires="a14">
          <p:sp>
            <p:nvSpPr>
              <p:cNvPr id="9" name="TextBox 8"/>
              <p:cNvSpPr txBox="1"/>
              <p:nvPr/>
            </p:nvSpPr>
            <p:spPr>
              <a:xfrm>
                <a:off x="2336800" y="5842000"/>
                <a:ext cx="2260600" cy="773610"/>
              </a:xfrm>
              <a:prstGeom prst="rect">
                <a:avLst/>
              </a:prstGeom>
              <a:noFill/>
            </p:spPr>
            <p:txBody>
              <a:bodyPr wrap="square" lIns="0" tIns="0" rIns="0" bIns="0" rtlCol="0">
                <a:spAutoFit/>
              </a:bodyPr>
              <a:lstStyle/>
              <a:p>
                <a:pPr/>
                <a14:m>
                  <m:oMathPara xmlns:m="http://schemas.openxmlformats.org/officeDocument/2006/math">
                    <m:oMathParaPr>
                      <m:jc m:val="left"/>
                    </m:oMathParaPr>
                    <m:oMath xmlns:m="http://schemas.openxmlformats.org/officeDocument/2006/math">
                      <m:d>
                        <m:dPr>
                          <m:begChr m:val="["/>
                          <m:endChr m:val="]"/>
                          <m:ctrlPr>
                            <a:rPr lang="pt-BR" sz="2800" i="1">
                              <a:latin typeface="Cambria Math" charset="0"/>
                            </a:rPr>
                          </m:ctrlPr>
                        </m:dPr>
                        <m:e>
                          <m:m>
                            <m:mPr>
                              <m:mcs>
                                <m:mc>
                                  <m:mcPr>
                                    <m:count m:val="2"/>
                                    <m:mcJc m:val="center"/>
                                  </m:mcPr>
                                </m:mc>
                              </m:mcs>
                              <m:ctrlPr>
                                <a:rPr lang="uk-UA" sz="2800" i="1">
                                  <a:latin typeface="Cambria Math" charset="0"/>
                                </a:rPr>
                              </m:ctrlPr>
                            </m:mPr>
                            <m:mr>
                              <m:e>
                                <m:sSup>
                                  <m:sSupPr>
                                    <m:ctrlPr>
                                      <a:rPr lang="uk-UA" sz="2800" i="1">
                                        <a:latin typeface="Cambria Math" charset="0"/>
                                      </a:rPr>
                                    </m:ctrlPr>
                                  </m:sSupPr>
                                  <m:e>
                                    <m:r>
                                      <a:rPr lang="en-US" sz="2800" i="1">
                                        <a:latin typeface="Cambria Math" charset="0"/>
                                      </a:rPr>
                                      <m:t>𝐶</m:t>
                                    </m:r>
                                  </m:e>
                                  <m:sup>
                                    <m:r>
                                      <a:rPr lang="en-US" sz="2800" i="1">
                                        <a:latin typeface="Cambria Math" charset="0"/>
                                      </a:rPr>
                                      <m:t>11</m:t>
                                    </m:r>
                                  </m:sup>
                                </m:sSup>
                              </m:e>
                              <m:e>
                                <m:sSup>
                                  <m:sSupPr>
                                    <m:ctrlPr>
                                      <a:rPr lang="uk-UA" sz="2800" i="1">
                                        <a:latin typeface="Cambria Math" charset="0"/>
                                      </a:rPr>
                                    </m:ctrlPr>
                                  </m:sSupPr>
                                  <m:e>
                                    <m:r>
                                      <a:rPr lang="en-US" sz="2800" i="1">
                                        <a:latin typeface="Cambria Math" charset="0"/>
                                      </a:rPr>
                                      <m:t>𝐶</m:t>
                                    </m:r>
                                  </m:e>
                                  <m:sup>
                                    <m:r>
                                      <a:rPr lang="en-US" sz="2800" i="1">
                                        <a:latin typeface="Cambria Math" charset="0"/>
                                      </a:rPr>
                                      <m:t>12</m:t>
                                    </m:r>
                                  </m:sup>
                                </m:sSup>
                              </m:e>
                            </m:mr>
                            <m:mr>
                              <m:e>
                                <m:sSup>
                                  <m:sSupPr>
                                    <m:ctrlPr>
                                      <a:rPr lang="uk-UA" sz="2800" i="1">
                                        <a:latin typeface="Cambria Math" charset="0"/>
                                      </a:rPr>
                                    </m:ctrlPr>
                                  </m:sSupPr>
                                  <m:e>
                                    <m:r>
                                      <a:rPr lang="en-US" sz="2800" i="1">
                                        <a:latin typeface="Cambria Math" charset="0"/>
                                      </a:rPr>
                                      <m:t>𝐶</m:t>
                                    </m:r>
                                  </m:e>
                                  <m:sup>
                                    <m:r>
                                      <a:rPr lang="en-US" sz="2800" i="1">
                                        <a:latin typeface="Cambria Math" charset="0"/>
                                      </a:rPr>
                                      <m:t>21</m:t>
                                    </m:r>
                                  </m:sup>
                                </m:sSup>
                              </m:e>
                              <m:e>
                                <m:sSup>
                                  <m:sSupPr>
                                    <m:ctrlPr>
                                      <a:rPr lang="uk-UA" sz="2800" i="1">
                                        <a:latin typeface="Cambria Math" charset="0"/>
                                      </a:rPr>
                                    </m:ctrlPr>
                                  </m:sSupPr>
                                  <m:e>
                                    <m:r>
                                      <a:rPr lang="en-US" sz="2800" i="1">
                                        <a:latin typeface="Cambria Math" charset="0"/>
                                      </a:rPr>
                                      <m:t>𝐶</m:t>
                                    </m:r>
                                  </m:e>
                                  <m:sup>
                                    <m:r>
                                      <a:rPr lang="en-US" sz="2800" i="1">
                                        <a:latin typeface="Cambria Math" charset="0"/>
                                      </a:rPr>
                                      <m:t>22</m:t>
                                    </m:r>
                                  </m:sup>
                                </m:sSup>
                              </m:e>
                            </m:mr>
                          </m:m>
                        </m:e>
                      </m:d>
                    </m:oMath>
                  </m:oMathPara>
                </a14:m>
                <a:endParaRPr lang="en-US" sz="2800" dirty="0"/>
              </a:p>
            </p:txBody>
          </p:sp>
        </mc:Choice>
        <mc:Fallback xmlns="">
          <p:sp>
            <p:nvSpPr>
              <p:cNvPr id="9" name="TextBox 8"/>
              <p:cNvSpPr txBox="1">
                <a:spLocks noRot="1" noChangeAspect="1" noMove="1" noResize="1" noEditPoints="1" noAdjustHandles="1" noChangeArrowheads="1" noChangeShapeType="1" noTextEdit="1"/>
              </p:cNvSpPr>
              <p:nvPr/>
            </p:nvSpPr>
            <p:spPr>
              <a:xfrm>
                <a:off x="2336800" y="5842000"/>
                <a:ext cx="2260600" cy="773610"/>
              </a:xfrm>
              <a:prstGeom prst="rect">
                <a:avLst/>
              </a:prstGeom>
              <a:blipFill rotWithShape="0">
                <a:blip r:embed="rId3"/>
                <a:stretch>
                  <a:fillRect/>
                </a:stretch>
              </a:blipFill>
            </p:spPr>
            <p:txBody>
              <a:bodyPr/>
              <a:lstStyle/>
              <a:p>
                <a:r>
                  <a:rPr lang="en-US">
                    <a:noFill/>
                  </a:rPr>
                  <a:t> </a:t>
                </a:r>
              </a:p>
            </p:txBody>
          </p:sp>
        </mc:Fallback>
      </mc:AlternateContent>
      <p:sp>
        <p:nvSpPr>
          <p:cNvPr id="5" name="Down Arrow Callout 4"/>
          <p:cNvSpPr/>
          <p:nvPr/>
        </p:nvSpPr>
        <p:spPr>
          <a:xfrm>
            <a:off x="1276350" y="3445974"/>
            <a:ext cx="3740150" cy="2396026"/>
          </a:xfrm>
          <a:prstGeom prst="downArrowCallou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5369829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a:xfrm>
            <a:off x="457200" y="76200"/>
            <a:ext cx="8229600" cy="1143000"/>
          </a:xfrm>
        </p:spPr>
        <p:txBody>
          <a:bodyPr>
            <a:normAutofit fontScale="90000"/>
          </a:bodyPr>
          <a:lstStyle/>
          <a:p>
            <a:r>
              <a:rPr lang="en-US" dirty="0"/>
              <a:t>Expectation and Maximization (EM)</a:t>
            </a:r>
            <a:endParaRPr lang="en-US" dirty="0">
              <a:latin typeface="Calibri" charset="0"/>
            </a:endParaRPr>
          </a:p>
        </p:txBody>
      </p:sp>
      <p:sp>
        <p:nvSpPr>
          <p:cNvPr id="2" name="TextBox 1"/>
          <p:cNvSpPr txBox="1"/>
          <p:nvPr/>
        </p:nvSpPr>
        <p:spPr>
          <a:xfrm>
            <a:off x="457200" y="2045679"/>
            <a:ext cx="5562600" cy="584775"/>
          </a:xfrm>
          <a:prstGeom prst="rect">
            <a:avLst/>
          </a:prstGeom>
          <a:noFill/>
        </p:spPr>
        <p:txBody>
          <a:bodyPr wrap="square" rtlCol="0">
            <a:spAutoFit/>
          </a:bodyPr>
          <a:lstStyle/>
          <a:p>
            <a:r>
              <a:rPr lang="en-US" sz="3200" dirty="0" smtClean="0"/>
              <a:t>Maximization (M) step</a:t>
            </a:r>
            <a:endParaRPr lang="en-US" sz="32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8500" y="2744754"/>
            <a:ext cx="5537200" cy="4114800"/>
          </a:xfrm>
          <a:prstGeom prst="rect">
            <a:avLst/>
          </a:prstGeom>
        </p:spPr>
      </p:pic>
    </p:spTree>
    <p:extLst>
      <p:ext uri="{BB962C8B-B14F-4D97-AF65-F5344CB8AC3E}">
        <p14:creationId xmlns:p14="http://schemas.microsoft.com/office/powerpoint/2010/main" val="1277526526"/>
      </p:ext>
    </p:extLst>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81904"/>
            <a:ext cx="7185573" cy="1474770"/>
          </a:xfrm>
        </p:spPr>
        <p:txBody>
          <a:bodyPr>
            <a:normAutofit/>
          </a:bodyPr>
          <a:lstStyle/>
          <a:p>
            <a:r>
              <a:rPr lang="en-US" dirty="0" smtClean="0"/>
              <a:t>EMMA: two dimensions to one dimension optimization</a:t>
            </a:r>
            <a:endParaRPr lang="en-US" dirty="0"/>
          </a:p>
        </p:txBody>
      </p:sp>
      <p:pic>
        <p:nvPicPr>
          <p:cNvPr id="4" name="Picture 3" descr="Hyun Min Kang, Ph.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34680" y="264243"/>
            <a:ext cx="1371600" cy="1647825"/>
          </a:xfrm>
          <a:prstGeom prst="rect">
            <a:avLst/>
          </a:prstGeom>
        </p:spPr>
      </p:pic>
      <p:sp>
        <p:nvSpPr>
          <p:cNvPr id="5" name="TextBox 4"/>
          <p:cNvSpPr txBox="1">
            <a:spLocks noChangeArrowheads="1"/>
          </p:cNvSpPr>
          <p:nvPr/>
        </p:nvSpPr>
        <p:spPr bwMode="auto">
          <a:xfrm>
            <a:off x="7534680" y="1813098"/>
            <a:ext cx="160932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Verdana" charset="0"/>
                <a:ea typeface="ＭＳ Ｐゴシック" charset="0"/>
                <a:cs typeface="ＭＳ Ｐゴシック" charset="0"/>
              </a:defRPr>
            </a:lvl1pPr>
            <a:lvl2pPr marL="742950" indent="-285750" eaLnBrk="0" hangingPunct="0">
              <a:defRPr sz="2400">
                <a:solidFill>
                  <a:schemeClr val="tx1"/>
                </a:solidFill>
                <a:latin typeface="Verdana" charset="0"/>
                <a:ea typeface="ＭＳ Ｐゴシック" charset="0"/>
              </a:defRPr>
            </a:lvl2pPr>
            <a:lvl3pPr marL="1143000" indent="-228600" eaLnBrk="0" hangingPunct="0">
              <a:defRPr sz="2400">
                <a:solidFill>
                  <a:schemeClr val="tx1"/>
                </a:solidFill>
                <a:latin typeface="Verdana" charset="0"/>
                <a:ea typeface="ＭＳ Ｐゴシック" charset="0"/>
              </a:defRPr>
            </a:lvl3pPr>
            <a:lvl4pPr marL="1600200" indent="-228600" eaLnBrk="0" hangingPunct="0">
              <a:defRPr sz="2400">
                <a:solidFill>
                  <a:schemeClr val="tx1"/>
                </a:solidFill>
                <a:latin typeface="Verdana" charset="0"/>
                <a:ea typeface="ＭＳ Ｐゴシック" charset="0"/>
              </a:defRPr>
            </a:lvl4pPr>
            <a:lvl5pPr marL="2057400" indent="-228600" eaLnBrk="0" hangingPunct="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algn="ctr" eaLnBrk="1" hangingPunct="1"/>
            <a:r>
              <a:rPr lang="en-US" dirty="0" smtClean="0">
                <a:solidFill>
                  <a:srgbClr val="000000"/>
                </a:solidFill>
              </a:rPr>
              <a:t>Kang</a:t>
            </a:r>
            <a:endParaRPr lang="en-US" dirty="0">
              <a:solidFill>
                <a:srgbClr val="000000"/>
              </a:solidFill>
            </a:endParaRPr>
          </a:p>
        </p:txBody>
      </p:sp>
      <p:sp>
        <p:nvSpPr>
          <p:cNvPr id="9" name="Rectangle 8"/>
          <p:cNvSpPr/>
          <p:nvPr/>
        </p:nvSpPr>
        <p:spPr>
          <a:xfrm>
            <a:off x="797201" y="4593391"/>
            <a:ext cx="7850260" cy="526889"/>
          </a:xfrm>
          <a:prstGeom prst="rect">
            <a:avLst/>
          </a:prstGeom>
          <a:solidFill>
            <a:schemeClr val="bg1"/>
          </a:solidFill>
          <a:ln>
            <a:noFill/>
          </a:ln>
          <a:effectLst/>
          <a:scene3d>
            <a:camera prst="orthographicFront">
              <a:rot lat="0" lon="0" rev="0"/>
            </a:camera>
            <a:lightRig rig="flat" dir="tl">
              <a:rot lat="0" lon="0" rev="6360000"/>
            </a:lightRig>
          </a:scene3d>
          <a:sp3d prstMaterial="fla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a:spLocks noChangeArrowheads="1"/>
          </p:cNvSpPr>
          <p:nvPr/>
        </p:nvSpPr>
        <p:spPr bwMode="auto">
          <a:xfrm>
            <a:off x="1099876" y="5598140"/>
            <a:ext cx="6944248"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Verdana" charset="0"/>
                <a:ea typeface="ＭＳ Ｐゴシック" charset="0"/>
                <a:cs typeface="ＭＳ Ｐゴシック" charset="0"/>
              </a:defRPr>
            </a:lvl1pPr>
            <a:lvl2pPr marL="742950" indent="-285750" eaLnBrk="0" hangingPunct="0">
              <a:defRPr sz="2400">
                <a:solidFill>
                  <a:schemeClr val="tx1"/>
                </a:solidFill>
                <a:latin typeface="Verdana" charset="0"/>
                <a:ea typeface="ＭＳ Ｐゴシック" charset="0"/>
              </a:defRPr>
            </a:lvl2pPr>
            <a:lvl3pPr marL="1143000" indent="-228600" eaLnBrk="0" hangingPunct="0">
              <a:defRPr sz="2400">
                <a:solidFill>
                  <a:schemeClr val="tx1"/>
                </a:solidFill>
                <a:latin typeface="Verdana" charset="0"/>
                <a:ea typeface="ＭＳ Ｐゴシック" charset="0"/>
              </a:defRPr>
            </a:lvl3pPr>
            <a:lvl4pPr marL="1600200" indent="-228600" eaLnBrk="0" hangingPunct="0">
              <a:defRPr sz="2400">
                <a:solidFill>
                  <a:schemeClr val="tx1"/>
                </a:solidFill>
                <a:latin typeface="Verdana" charset="0"/>
                <a:ea typeface="ＭＳ Ｐゴシック" charset="0"/>
              </a:defRPr>
            </a:lvl4pPr>
            <a:lvl5pPr marL="2057400" indent="-228600" eaLnBrk="0" hangingPunct="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algn="ctr" eaLnBrk="1" hangingPunct="1"/>
            <a:r>
              <a:rPr lang="en-US" dirty="0" smtClean="0"/>
              <a:t>U</a:t>
            </a:r>
            <a:r>
              <a:rPr lang="en-US" baseline="-25000" dirty="0" smtClean="0"/>
              <a:t>F</a:t>
            </a:r>
            <a:r>
              <a:rPr lang="en-US" dirty="0" smtClean="0"/>
              <a:t> and </a:t>
            </a:r>
            <a:r>
              <a:rPr lang="en-US" dirty="0" err="1" smtClean="0"/>
              <a:t>ξ</a:t>
            </a:r>
            <a:r>
              <a:rPr lang="en-US" dirty="0" smtClean="0"/>
              <a:t> are </a:t>
            </a:r>
            <a:r>
              <a:rPr lang="en-US" dirty="0" err="1" smtClean="0"/>
              <a:t>eigen</a:t>
            </a:r>
            <a:r>
              <a:rPr lang="en-US" dirty="0" smtClean="0"/>
              <a:t> vector and values of spectral decomposition of A matrix </a:t>
            </a:r>
            <a:endParaRPr lang="en-US" dirty="0"/>
          </a:p>
        </p:txBody>
      </p:sp>
      <p:sp>
        <p:nvSpPr>
          <p:cNvPr id="12" name="Rectangle 11"/>
          <p:cNvSpPr/>
          <p:nvPr/>
        </p:nvSpPr>
        <p:spPr>
          <a:xfrm>
            <a:off x="2286000" y="1656674"/>
            <a:ext cx="4572000" cy="461665"/>
          </a:xfrm>
          <a:prstGeom prst="rect">
            <a:avLst/>
          </a:prstGeom>
        </p:spPr>
        <p:txBody>
          <a:bodyPr>
            <a:spAutoFit/>
          </a:bodyPr>
          <a:lstStyle/>
          <a:p>
            <a:r>
              <a:rPr lang="en-US" sz="1200" dirty="0" smtClean="0"/>
              <a:t>Kang</a:t>
            </a:r>
            <a:r>
              <a:rPr lang="en-US" sz="1200" dirty="0"/>
              <a:t>, H. M. </a:t>
            </a:r>
            <a:r>
              <a:rPr lang="en-US" sz="1200" i="1" dirty="0"/>
              <a:t>et al.</a:t>
            </a:r>
            <a:r>
              <a:rPr lang="en-US" sz="1200" dirty="0"/>
              <a:t> Efficient control of population structure in model organism association mapping. </a:t>
            </a:r>
            <a:r>
              <a:rPr lang="en-US" sz="1200" i="1" dirty="0"/>
              <a:t>Genetics</a:t>
            </a:r>
            <a:r>
              <a:rPr lang="en-US" sz="1200" dirty="0"/>
              <a:t> </a:t>
            </a:r>
            <a:r>
              <a:rPr lang="en-US" sz="1200" b="1" dirty="0"/>
              <a:t>178,</a:t>
            </a:r>
            <a:r>
              <a:rPr lang="en-US" sz="1200" dirty="0"/>
              <a:t> 1709–1723 (2008).</a:t>
            </a:r>
          </a:p>
        </p:txBody>
      </p:sp>
      <mc:AlternateContent xmlns:mc="http://schemas.openxmlformats.org/markup-compatibility/2006" xmlns:a14="http://schemas.microsoft.com/office/drawing/2010/main">
        <mc:Choice Requires="a14">
          <p:sp>
            <p:nvSpPr>
              <p:cNvPr id="14" name="TextBox 13"/>
              <p:cNvSpPr txBox="1"/>
              <p:nvPr/>
            </p:nvSpPr>
            <p:spPr>
              <a:xfrm>
                <a:off x="1570414" y="3018508"/>
                <a:ext cx="2200102" cy="473912"/>
              </a:xfrm>
              <a:prstGeom prst="rect">
                <a:avLst/>
              </a:prstGeom>
              <a:noFill/>
            </p:spPr>
            <p:txBody>
              <a:bodyPr wrap="square" lIns="0" tIns="0" rIns="0" bIns="0" rtlCol="0">
                <a:spAutoFit/>
              </a:bodyPr>
              <a:lstStyle/>
              <a:p>
                <a:pPr algn="ctr"/>
                <a14:m>
                  <m:oMathPara xmlns:m="http://schemas.openxmlformats.org/officeDocument/2006/math">
                    <m:oMathParaPr>
                      <m:jc m:val="left"/>
                    </m:oMathParaPr>
                    <m:oMath xmlns:m="http://schemas.openxmlformats.org/officeDocument/2006/math">
                      <m:r>
                        <a:rPr lang="en-US" sz="2800" b="0" i="1" smtClean="0">
                          <a:latin typeface="Cambria Math" charset="0"/>
                          <a:ea typeface="Cambria Math" charset="0"/>
                          <a:cs typeface="Cambria Math" charset="0"/>
                        </a:rPr>
                        <m:t>𝐻</m:t>
                      </m:r>
                      <m:r>
                        <a:rPr lang="en-US" sz="2800" b="0" i="1" smtClean="0">
                          <a:latin typeface="Cambria Math" charset="0"/>
                          <a:ea typeface="Cambria Math" charset="0"/>
                          <a:cs typeface="Cambria Math" charset="0"/>
                        </a:rPr>
                        <m:t>=</m:t>
                      </m:r>
                      <m:sSubSup>
                        <m:sSubSupPr>
                          <m:ctrlPr>
                            <a:rPr lang="en-US" sz="2800" b="0" i="1" smtClean="0">
                              <a:latin typeface="Cambria Math" charset="0"/>
                              <a:ea typeface="Cambria Math" charset="0"/>
                              <a:cs typeface="Cambria Math" charset="0"/>
                            </a:rPr>
                          </m:ctrlPr>
                        </m:sSubSupPr>
                        <m:e>
                          <m:r>
                            <a:rPr lang="en-US" sz="2800" b="0" i="1" smtClean="0">
                              <a:latin typeface="Cambria Math" charset="0"/>
                              <a:ea typeface="Cambria Math" charset="0"/>
                              <a:cs typeface="Cambria Math" charset="0"/>
                            </a:rPr>
                            <m:t>𝜎</m:t>
                          </m:r>
                        </m:e>
                        <m:sub/>
                        <m:sup>
                          <m:r>
                            <a:rPr lang="en-US" sz="2800" b="0" i="1" smtClean="0">
                              <a:latin typeface="Cambria Math" charset="0"/>
                              <a:ea typeface="Cambria Math" charset="0"/>
                              <a:cs typeface="Cambria Math" charset="0"/>
                            </a:rPr>
                            <m:t>−1</m:t>
                          </m:r>
                        </m:sup>
                      </m:sSubSup>
                      <m:r>
                        <a:rPr lang="en-US" sz="2800" b="0" i="1" smtClean="0">
                          <a:latin typeface="Cambria Math" charset="0"/>
                          <a:ea typeface="Cambria Math" charset="0"/>
                          <a:cs typeface="Cambria Math" charset="0"/>
                        </a:rPr>
                        <m:t>𝑉</m:t>
                      </m:r>
                    </m:oMath>
                  </m:oMathPara>
                </a14:m>
                <a:endParaRPr lang="en-US" sz="2800" dirty="0"/>
              </a:p>
            </p:txBody>
          </p:sp>
        </mc:Choice>
        <mc:Fallback xmlns="">
          <p:sp>
            <p:nvSpPr>
              <p:cNvPr id="14" name="TextBox 13"/>
              <p:cNvSpPr txBox="1">
                <a:spLocks noRot="1" noChangeAspect="1" noMove="1" noResize="1" noEditPoints="1" noAdjustHandles="1" noChangeArrowheads="1" noChangeShapeType="1" noTextEdit="1"/>
              </p:cNvSpPr>
              <p:nvPr/>
            </p:nvSpPr>
            <p:spPr>
              <a:xfrm>
                <a:off x="1570414" y="3018508"/>
                <a:ext cx="2200102" cy="473912"/>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1961113" y="3724649"/>
                <a:ext cx="6900254" cy="945965"/>
              </a:xfrm>
              <a:prstGeom prst="rect">
                <a:avLst/>
              </a:prstGeom>
              <a:noFill/>
            </p:spPr>
            <p:txBody>
              <a:bodyPr wrap="square" lIns="0" tIns="0" rIns="0" bIns="0" rtlCol="0">
                <a:spAutoFit/>
              </a:bodyPr>
              <a:lstStyle/>
              <a:p>
                <a:pPr algn="ctr"/>
                <a14:m>
                  <m:oMathPara xmlns:m="http://schemas.openxmlformats.org/officeDocument/2006/math">
                    <m:oMathParaPr>
                      <m:jc m:val="left"/>
                    </m:oMathParaPr>
                    <m:oMath xmlns:m="http://schemas.openxmlformats.org/officeDocument/2006/math">
                      <m:r>
                        <a:rPr lang="en-US" sz="2800" i="1" smtClean="0">
                          <a:latin typeface="Cambria Math" charset="0"/>
                          <a:ea typeface="Cambria Math" charset="0"/>
                          <a:cs typeface="Cambria Math" charset="0"/>
                        </a:rPr>
                        <m:t>=</m:t>
                      </m:r>
                      <m:r>
                        <a:rPr lang="en-US" sz="2800" b="0" i="1" smtClean="0">
                          <a:latin typeface="Cambria Math" charset="0"/>
                          <a:ea typeface="Cambria Math" charset="0"/>
                          <a:cs typeface="Cambria Math" charset="0"/>
                        </a:rPr>
                        <m:t>𝐴</m:t>
                      </m:r>
                      <m:r>
                        <a:rPr lang="en-US" sz="2800" b="0" i="1" smtClean="0">
                          <a:latin typeface="Cambria Math" charset="0"/>
                          <a:ea typeface="Cambria Math" charset="0"/>
                          <a:cs typeface="Cambria Math" charset="0"/>
                        </a:rPr>
                        <m:t>+</m:t>
                      </m:r>
                      <m:r>
                        <a:rPr lang="en-US" sz="2800" b="0" i="1" smtClean="0">
                          <a:latin typeface="Cambria Math" charset="0"/>
                          <a:ea typeface="Cambria Math" charset="0"/>
                          <a:cs typeface="Cambria Math" charset="0"/>
                        </a:rPr>
                        <m:t>𝛿</m:t>
                      </m:r>
                      <m:r>
                        <a:rPr lang="en-US" sz="2800" b="0" i="1" smtClean="0">
                          <a:latin typeface="Cambria Math" charset="0"/>
                          <a:ea typeface="Cambria Math" charset="0"/>
                          <a:cs typeface="Cambria Math" charset="0"/>
                        </a:rPr>
                        <m:t>𝐼</m:t>
                      </m:r>
                    </m:oMath>
                  </m:oMathPara>
                </a14:m>
                <a:endParaRPr lang="en-US" sz="2800" b="0" dirty="0" smtClean="0">
                  <a:ea typeface="Cambria Math" charset="0"/>
                  <a:cs typeface="Cambria Math" charset="0"/>
                </a:endParaRPr>
              </a:p>
              <a:p>
                <a14:m>
                  <m:oMath xmlns:m="http://schemas.openxmlformats.org/officeDocument/2006/math">
                    <m:r>
                      <a:rPr lang="en-US" sz="2800" i="1">
                        <a:latin typeface="Cambria Math" charset="0"/>
                        <a:ea typeface="Cambria Math" charset="0"/>
                        <a:cs typeface="Cambria Math" charset="0"/>
                      </a:rPr>
                      <m:t>=</m:t>
                    </m:r>
                    <m:sSubSup>
                      <m:sSubSupPr>
                        <m:ctrlPr>
                          <a:rPr lang="en-US" sz="2800" i="1">
                            <a:latin typeface="Cambria Math" charset="0"/>
                            <a:ea typeface="Cambria Math" charset="0"/>
                            <a:cs typeface="Cambria Math" charset="0"/>
                          </a:rPr>
                        </m:ctrlPr>
                      </m:sSubSupPr>
                      <m:e>
                        <m:r>
                          <a:rPr lang="en-US" sz="2800" i="1">
                            <a:latin typeface="Cambria Math" charset="0"/>
                            <a:ea typeface="Cambria Math" charset="0"/>
                            <a:cs typeface="Cambria Math" charset="0"/>
                          </a:rPr>
                          <m:t>𝑈</m:t>
                        </m:r>
                      </m:e>
                      <m:sub>
                        <m:r>
                          <a:rPr lang="en-US" sz="2800" i="1">
                            <a:latin typeface="Cambria Math" charset="0"/>
                            <a:ea typeface="Cambria Math" charset="0"/>
                            <a:cs typeface="Cambria Math" charset="0"/>
                          </a:rPr>
                          <m:t>𝐹</m:t>
                        </m:r>
                      </m:sub>
                      <m:sup/>
                    </m:sSubSup>
                    <m:r>
                      <a:rPr lang="en-US" sz="2800" b="0" i="1" smtClean="0">
                        <a:latin typeface="Cambria Math" charset="0"/>
                        <a:ea typeface="Cambria Math" charset="0"/>
                        <a:cs typeface="Cambria Math" charset="0"/>
                      </a:rPr>
                      <m:t>𝑑𝑖𝑎𝑔</m:t>
                    </m:r>
                    <m:r>
                      <a:rPr lang="en-US" sz="2800" b="0" i="1" smtClean="0">
                        <a:latin typeface="Cambria Math" charset="0"/>
                        <a:ea typeface="Cambria Math" charset="0"/>
                        <a:cs typeface="Cambria Math" charset="0"/>
                      </a:rPr>
                      <m:t>(</m:t>
                    </m:r>
                    <m:sSub>
                      <m:sSubPr>
                        <m:ctrlPr>
                          <a:rPr lang="en-US" sz="2800" i="1" dirty="0" smtClean="0">
                            <a:latin typeface="Cambria Math" charset="0"/>
                          </a:rPr>
                        </m:ctrlPr>
                      </m:sSubPr>
                      <m:e>
                        <m:r>
                          <m:rPr>
                            <m:nor/>
                          </m:rPr>
                          <a:rPr lang="en-US" sz="2800" dirty="0"/>
                          <m:t>ξ</m:t>
                        </m:r>
                      </m:e>
                      <m:sub>
                        <m:r>
                          <a:rPr lang="en-US" sz="2800" b="0" i="1" dirty="0" smtClean="0">
                            <a:latin typeface="Cambria Math" charset="0"/>
                          </a:rPr>
                          <m:t>1</m:t>
                        </m:r>
                      </m:sub>
                    </m:sSub>
                  </m:oMath>
                </a14:m>
                <a:r>
                  <a:rPr lang="en-US" sz="2800" b="0" dirty="0" smtClean="0">
                    <a:ea typeface="Cambria Math" charset="0"/>
                    <a:cs typeface="Cambria Math" charset="0"/>
                  </a:rPr>
                  <a:t>+</a:t>
                </a:r>
                <a14:m>
                  <m:oMath xmlns:m="http://schemas.openxmlformats.org/officeDocument/2006/math">
                    <m:r>
                      <a:rPr lang="en-US" sz="2800" i="1">
                        <a:latin typeface="Cambria Math" charset="0"/>
                        <a:ea typeface="Cambria Math" charset="0"/>
                        <a:cs typeface="Cambria Math" charset="0"/>
                      </a:rPr>
                      <m:t>𝛿</m:t>
                    </m:r>
                  </m:oMath>
                </a14:m>
                <a:r>
                  <a:rPr lang="en-US" sz="2800" b="0" dirty="0" smtClean="0">
                    <a:ea typeface="Cambria Math" charset="0"/>
                    <a:cs typeface="Cambria Math" charset="0"/>
                  </a:rPr>
                  <a:t>, </a:t>
                </a:r>
                <a:r>
                  <a:rPr lang="is-IS" sz="2800" b="0" dirty="0" smtClean="0">
                    <a:ea typeface="Cambria Math" charset="0"/>
                    <a:cs typeface="Cambria Math" charset="0"/>
                  </a:rPr>
                  <a:t>…, </a:t>
                </a:r>
                <a14:m>
                  <m:oMath xmlns:m="http://schemas.openxmlformats.org/officeDocument/2006/math">
                    <m:sSub>
                      <m:sSubPr>
                        <m:ctrlPr>
                          <a:rPr lang="en-US" sz="2800" i="1" dirty="0">
                            <a:latin typeface="Cambria Math" charset="0"/>
                          </a:rPr>
                        </m:ctrlPr>
                      </m:sSubPr>
                      <m:e>
                        <m:r>
                          <m:rPr>
                            <m:nor/>
                          </m:rPr>
                          <a:rPr lang="en-US" sz="2800" dirty="0"/>
                          <m:t>ξ</m:t>
                        </m:r>
                      </m:e>
                      <m:sub>
                        <m:r>
                          <a:rPr lang="en-US" sz="2800" b="0" i="1" dirty="0" smtClean="0">
                            <a:latin typeface="Cambria Math" charset="0"/>
                          </a:rPr>
                          <m:t>𝑛</m:t>
                        </m:r>
                      </m:sub>
                    </m:sSub>
                  </m:oMath>
                </a14:m>
                <a:r>
                  <a:rPr lang="en-US" sz="2800" dirty="0">
                    <a:ea typeface="Cambria Math" charset="0"/>
                    <a:cs typeface="Cambria Math" charset="0"/>
                  </a:rPr>
                  <a:t>+</a:t>
                </a:r>
                <a14:m>
                  <m:oMath xmlns:m="http://schemas.openxmlformats.org/officeDocument/2006/math">
                    <m:r>
                      <a:rPr lang="en-US" sz="2800" i="1">
                        <a:latin typeface="Cambria Math" charset="0"/>
                        <a:ea typeface="Cambria Math" charset="0"/>
                        <a:cs typeface="Cambria Math" charset="0"/>
                      </a:rPr>
                      <m:t>𝛿</m:t>
                    </m:r>
                    <m:r>
                      <a:rPr lang="en-US" sz="2800" b="0" i="0" smtClean="0">
                        <a:latin typeface="Cambria Math" charset="0"/>
                        <a:ea typeface="Cambria Math" charset="0"/>
                        <a:cs typeface="Cambria Math" charset="0"/>
                      </a:rPr>
                      <m:t>)</m:t>
                    </m:r>
                    <m:sSubSup>
                      <m:sSubSupPr>
                        <m:ctrlPr>
                          <a:rPr lang="en-US" sz="2800" b="0" i="1" smtClean="0">
                            <a:latin typeface="Cambria Math" charset="0"/>
                            <a:ea typeface="Cambria Math" charset="0"/>
                            <a:cs typeface="Cambria Math" charset="0"/>
                          </a:rPr>
                        </m:ctrlPr>
                      </m:sSubSupPr>
                      <m:e>
                        <m:r>
                          <a:rPr lang="en-US" sz="2800" b="0" i="1" smtClean="0">
                            <a:latin typeface="Cambria Math" charset="0"/>
                            <a:ea typeface="Cambria Math" charset="0"/>
                            <a:cs typeface="Cambria Math" charset="0"/>
                          </a:rPr>
                          <m:t>𝑈</m:t>
                        </m:r>
                      </m:e>
                      <m:sub>
                        <m:r>
                          <a:rPr lang="en-US" sz="2800" b="0" i="1" smtClean="0">
                            <a:latin typeface="Cambria Math" charset="0"/>
                            <a:ea typeface="Cambria Math" charset="0"/>
                            <a:cs typeface="Cambria Math" charset="0"/>
                          </a:rPr>
                          <m:t>𝐹</m:t>
                        </m:r>
                      </m:sub>
                      <m:sup>
                        <m:r>
                          <a:rPr lang="en-US" sz="2800" b="0" i="1" smtClean="0">
                            <a:latin typeface="Cambria Math" charset="0"/>
                            <a:ea typeface="Cambria Math" charset="0"/>
                            <a:cs typeface="Cambria Math" charset="0"/>
                          </a:rPr>
                          <m:t>′</m:t>
                        </m:r>
                      </m:sup>
                    </m:sSubSup>
                  </m:oMath>
                </a14:m>
                <a:r>
                  <a:rPr lang="en-US" sz="2800" dirty="0">
                    <a:ea typeface="Cambria Math" charset="0"/>
                    <a:cs typeface="Cambria Math" charset="0"/>
                  </a:rPr>
                  <a:t> </a:t>
                </a:r>
                <a:endParaRPr lang="en-US" sz="2800" b="0" dirty="0" smtClean="0">
                  <a:ea typeface="Cambria Math" charset="0"/>
                  <a:cs typeface="Cambria Math"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1961113" y="3724649"/>
                <a:ext cx="6900254" cy="945965"/>
              </a:xfrm>
              <a:prstGeom prst="rect">
                <a:avLst/>
              </a:prstGeom>
              <a:blipFill rotWithShape="0">
                <a:blip r:embed="rId4"/>
                <a:stretch>
                  <a:fillRect b="-21290"/>
                </a:stretch>
              </a:blipFill>
            </p:spPr>
            <p:txBody>
              <a:bodyPr/>
              <a:lstStyle/>
              <a:p>
                <a:r>
                  <a:rPr lang="en-US">
                    <a:noFill/>
                  </a:rPr>
                  <a:t> </a:t>
                </a:r>
              </a:p>
            </p:txBody>
          </p:sp>
        </mc:Fallback>
      </mc:AlternateContent>
    </p:spTree>
    <p:extLst>
      <p:ext uri="{BB962C8B-B14F-4D97-AF65-F5344CB8AC3E}">
        <p14:creationId xmlns:p14="http://schemas.microsoft.com/office/powerpoint/2010/main" val="40533009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Solve MLM with unknown heritability</a:t>
            </a:r>
          </a:p>
          <a:p>
            <a:r>
              <a:rPr lang="en-US" dirty="0" smtClean="0"/>
              <a:t>Likelihood (</a:t>
            </a:r>
            <a:r>
              <a:rPr lang="en-US" dirty="0" err="1" smtClean="0"/>
              <a:t>Uni-variate</a:t>
            </a:r>
            <a:r>
              <a:rPr lang="en-US" dirty="0" smtClean="0"/>
              <a:t>)</a:t>
            </a:r>
          </a:p>
          <a:p>
            <a:r>
              <a:rPr lang="en-US" dirty="0" smtClean="0"/>
              <a:t>Multi-</a:t>
            </a:r>
            <a:r>
              <a:rPr lang="en-US" dirty="0" err="1" smtClean="0"/>
              <a:t>variate</a:t>
            </a:r>
            <a:r>
              <a:rPr lang="en-US" dirty="0" smtClean="0"/>
              <a:t> likelihood</a:t>
            </a:r>
          </a:p>
          <a:p>
            <a:r>
              <a:rPr lang="en-US" dirty="0" smtClean="0"/>
              <a:t>Full and REML</a:t>
            </a:r>
          </a:p>
          <a:p>
            <a:r>
              <a:rPr lang="en-US" dirty="0" smtClean="0"/>
              <a:t>EMMA</a:t>
            </a:r>
            <a:endParaRPr lang="en-US" dirty="0"/>
          </a:p>
        </p:txBody>
      </p:sp>
      <p:sp>
        <p:nvSpPr>
          <p:cNvPr id="3" name="Title 2"/>
          <p:cNvSpPr>
            <a:spLocks noGrp="1"/>
          </p:cNvSpPr>
          <p:nvPr>
            <p:ph type="title"/>
          </p:nvPr>
        </p:nvSpPr>
        <p:spPr/>
        <p:txBody>
          <a:bodyPr/>
          <a:lstStyle/>
          <a:p>
            <a:r>
              <a:rPr lang="en-US" dirty="0" err="1" smtClean="0"/>
              <a:t>Hilight</a:t>
            </a:r>
            <a:endParaRPr lang="en-US" dirty="0"/>
          </a:p>
        </p:txBody>
      </p:sp>
    </p:spTree>
    <p:extLst>
      <p:ext uri="{BB962C8B-B14F-4D97-AF65-F5344CB8AC3E}">
        <p14:creationId xmlns:p14="http://schemas.microsoft.com/office/powerpoint/2010/main" val="1862846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Solve MLM with unknown heritability</a:t>
            </a:r>
          </a:p>
          <a:p>
            <a:r>
              <a:rPr lang="en-US" dirty="0"/>
              <a:t>Likelihood(</a:t>
            </a:r>
            <a:r>
              <a:rPr lang="en-US" dirty="0" err="1"/>
              <a:t>Uni-variate</a:t>
            </a:r>
            <a:r>
              <a:rPr lang="en-US" dirty="0" smtClean="0"/>
              <a:t>)</a:t>
            </a:r>
          </a:p>
          <a:p>
            <a:r>
              <a:rPr lang="en-US" dirty="0" smtClean="0"/>
              <a:t>Multi-</a:t>
            </a:r>
            <a:r>
              <a:rPr lang="en-US" dirty="0" err="1" smtClean="0"/>
              <a:t>variate</a:t>
            </a:r>
            <a:r>
              <a:rPr lang="en-US" dirty="0" smtClean="0"/>
              <a:t> likelihood</a:t>
            </a:r>
          </a:p>
          <a:p>
            <a:r>
              <a:rPr lang="en-US" dirty="0" smtClean="0"/>
              <a:t>Full and REML</a:t>
            </a:r>
          </a:p>
          <a:p>
            <a:r>
              <a:rPr lang="en-US" dirty="0" smtClean="0"/>
              <a:t>EMMA</a:t>
            </a:r>
            <a:endParaRPr lang="en-US" dirty="0"/>
          </a:p>
        </p:txBody>
      </p:sp>
      <p:sp>
        <p:nvSpPr>
          <p:cNvPr id="3" name="Title 2"/>
          <p:cNvSpPr>
            <a:spLocks noGrp="1"/>
          </p:cNvSpPr>
          <p:nvPr>
            <p:ph type="title"/>
          </p:nvPr>
        </p:nvSpPr>
        <p:spPr/>
        <p:txBody>
          <a:bodyPr/>
          <a:lstStyle/>
          <a:p>
            <a:r>
              <a:rPr lang="en-US" dirty="0" smtClean="0"/>
              <a:t>Outline</a:t>
            </a:r>
            <a:endParaRPr lang="en-US" dirty="0"/>
          </a:p>
        </p:txBody>
      </p:sp>
    </p:spTree>
    <p:extLst>
      <p:ext uri="{BB962C8B-B14F-4D97-AF65-F5344CB8AC3E}">
        <p14:creationId xmlns:p14="http://schemas.microsoft.com/office/powerpoint/2010/main" val="10101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b="1" dirty="0" smtClean="0"/>
              <a:t>Hypothesis</a:t>
            </a:r>
            <a:r>
              <a:rPr lang="en-US" dirty="0" smtClean="0"/>
              <a:t>: </a:t>
            </a:r>
            <a:r>
              <a:rPr lang="en-US" dirty="0" smtClean="0"/>
              <a:t>The current way is the </a:t>
            </a:r>
            <a:r>
              <a:rPr lang="en-US" dirty="0" smtClean="0">
                <a:solidFill>
                  <a:srgbClr val="FF0000"/>
                </a:solidFill>
              </a:rPr>
              <a:t>best</a:t>
            </a:r>
            <a:r>
              <a:rPr lang="en-US" dirty="0" smtClean="0"/>
              <a:t> to teach</a:t>
            </a:r>
            <a:endParaRPr lang="en-US" dirty="0" smtClean="0"/>
          </a:p>
          <a:p>
            <a:pPr marL="0" indent="0">
              <a:buNone/>
            </a:pPr>
            <a:r>
              <a:rPr lang="en-US" b="1" dirty="0" smtClean="0"/>
              <a:t>Work</a:t>
            </a:r>
            <a:r>
              <a:rPr lang="en-US" dirty="0" smtClean="0"/>
              <a:t>: </a:t>
            </a:r>
            <a:r>
              <a:rPr lang="en-US" dirty="0" smtClean="0">
                <a:solidFill>
                  <a:srgbClr val="FF0000"/>
                </a:solidFill>
              </a:rPr>
              <a:t>Reject </a:t>
            </a:r>
            <a:r>
              <a:rPr lang="en-US" dirty="0" smtClean="0"/>
              <a:t>the </a:t>
            </a:r>
            <a:r>
              <a:rPr lang="en-US" dirty="0" smtClean="0"/>
              <a:t>null hypothesis</a:t>
            </a:r>
          </a:p>
          <a:p>
            <a:pPr marL="0" indent="0">
              <a:buNone/>
            </a:pPr>
            <a:r>
              <a:rPr lang="en-US" b="1" dirty="0" smtClean="0"/>
              <a:t>Goal</a:t>
            </a:r>
            <a:r>
              <a:rPr lang="en-US" dirty="0" smtClean="0"/>
              <a:t>: </a:t>
            </a:r>
            <a:r>
              <a:rPr lang="en-US" dirty="0" smtClean="0"/>
              <a:t>Improve </a:t>
            </a:r>
            <a:r>
              <a:rPr lang="en-US" dirty="0" smtClean="0">
                <a:solidFill>
                  <a:srgbClr val="FF0000"/>
                </a:solidFill>
              </a:rPr>
              <a:t>power</a:t>
            </a:r>
            <a:endParaRPr lang="en-US" dirty="0" smtClean="0">
              <a:solidFill>
                <a:srgbClr val="FF0000"/>
              </a:solidFill>
            </a:endParaRPr>
          </a:p>
        </p:txBody>
      </p:sp>
      <p:sp>
        <p:nvSpPr>
          <p:cNvPr id="3" name="Title 2"/>
          <p:cNvSpPr>
            <a:spLocks noGrp="1"/>
          </p:cNvSpPr>
          <p:nvPr>
            <p:ph type="title"/>
          </p:nvPr>
        </p:nvSpPr>
        <p:spPr/>
        <p:txBody>
          <a:bodyPr/>
          <a:lstStyle/>
          <a:p>
            <a:r>
              <a:rPr lang="en-US" dirty="0" smtClean="0"/>
              <a:t>Teaching model</a:t>
            </a:r>
            <a:endParaRPr lang="en-US" dirty="0"/>
          </a:p>
        </p:txBody>
      </p:sp>
    </p:spTree>
    <p:extLst>
      <p:ext uri="{BB962C8B-B14F-4D97-AF65-F5344CB8AC3E}">
        <p14:creationId xmlns:p14="http://schemas.microsoft.com/office/powerpoint/2010/main" val="1452347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childTnLst>
                                    <p:set>
                                      <p:cBhvr>
                                        <p:cTn id="18"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1" nodeType="clickEffect">
                                  <p:stCondLst>
                                    <p:cond delay="0"/>
                                  </p:stCondLst>
                                  <p:childTnLst>
                                    <p:set>
                                      <p:cBhvr>
                                        <p:cTn id="22"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1" nodeType="clickEffect">
                                  <p:stCondLst>
                                    <p:cond delay="0"/>
                                  </p:stCondLst>
                                  <p:childTnLst>
                                    <p:set>
                                      <p:cBhvr>
                                        <p:cTn id="2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2" grpI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a:xfrm>
            <a:off x="457200" y="76200"/>
            <a:ext cx="8229600" cy="1143000"/>
          </a:xfrm>
        </p:spPr>
        <p:txBody>
          <a:bodyPr/>
          <a:lstStyle/>
          <a:p>
            <a:r>
              <a:rPr lang="en-US" dirty="0" smtClean="0">
                <a:latin typeface="Calibri" charset="0"/>
              </a:rPr>
              <a:t>Mixed Model Equation</a:t>
            </a:r>
            <a:endParaRPr lang="en-US" dirty="0">
              <a:latin typeface="Calibri" charset="0"/>
            </a:endParaRPr>
          </a:p>
        </p:txBody>
      </p:sp>
      <p:sp>
        <p:nvSpPr>
          <p:cNvPr id="37893" name="TextBox 12"/>
          <p:cNvSpPr txBox="1">
            <a:spLocks noChangeArrowheads="1"/>
          </p:cNvSpPr>
          <p:nvPr/>
        </p:nvSpPr>
        <p:spPr bwMode="auto">
          <a:xfrm>
            <a:off x="457199" y="1283269"/>
            <a:ext cx="8402918"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Verdana" charset="0"/>
                <a:ea typeface="ＭＳ Ｐゴシック" charset="0"/>
                <a:cs typeface="ＭＳ Ｐゴシック" charset="0"/>
              </a:defRPr>
            </a:lvl1pPr>
            <a:lvl2pPr marL="742950" indent="-285750" eaLnBrk="0" hangingPunct="0">
              <a:defRPr sz="2400">
                <a:solidFill>
                  <a:schemeClr val="tx1"/>
                </a:solidFill>
                <a:latin typeface="Verdana" charset="0"/>
                <a:ea typeface="ＭＳ Ｐゴシック" charset="0"/>
              </a:defRPr>
            </a:lvl2pPr>
            <a:lvl3pPr marL="1143000" indent="-228600" eaLnBrk="0" hangingPunct="0">
              <a:defRPr sz="2400">
                <a:solidFill>
                  <a:schemeClr val="tx1"/>
                </a:solidFill>
                <a:latin typeface="Verdana" charset="0"/>
                <a:ea typeface="ＭＳ Ｐゴシック" charset="0"/>
              </a:defRPr>
            </a:lvl3pPr>
            <a:lvl4pPr marL="1600200" indent="-228600" eaLnBrk="0" hangingPunct="0">
              <a:defRPr sz="2400">
                <a:solidFill>
                  <a:schemeClr val="tx1"/>
                </a:solidFill>
                <a:latin typeface="Verdana" charset="0"/>
                <a:ea typeface="ＭＳ Ｐゴシック" charset="0"/>
              </a:defRPr>
            </a:lvl4pPr>
            <a:lvl5pPr marL="2057400" indent="-228600" eaLnBrk="0" hangingPunct="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algn="ctr" eaLnBrk="1" hangingPunct="1"/>
            <a:r>
              <a:rPr lang="en-US" sz="3600" dirty="0"/>
              <a:t>y</a:t>
            </a:r>
            <a:r>
              <a:rPr lang="en-US" sz="3600" dirty="0" smtClean="0"/>
              <a:t> </a:t>
            </a:r>
            <a:r>
              <a:rPr lang="en-US" sz="3600" dirty="0"/>
              <a:t>= </a:t>
            </a:r>
            <a:r>
              <a:rPr lang="en-US" sz="3600" dirty="0" err="1" smtClean="0"/>
              <a:t>Xb</a:t>
            </a:r>
            <a:r>
              <a:rPr lang="en-US" sz="3600" dirty="0" smtClean="0"/>
              <a:t> + </a:t>
            </a:r>
            <a:r>
              <a:rPr lang="en-US" sz="3600" dirty="0" err="1" smtClean="0"/>
              <a:t>Zu</a:t>
            </a:r>
            <a:r>
              <a:rPr lang="en-US" sz="3600" dirty="0" smtClean="0"/>
              <a:t> + e</a:t>
            </a:r>
            <a:endParaRPr lang="en-US" sz="3600" dirty="0"/>
          </a:p>
        </p:txBody>
      </p:sp>
      <mc:AlternateContent xmlns:mc="http://schemas.openxmlformats.org/markup-compatibility/2006" xmlns:a14="http://schemas.microsoft.com/office/drawing/2010/main">
        <mc:Choice Requires="a14">
          <p:sp>
            <p:nvSpPr>
              <p:cNvPr id="3" name="TextBox 2"/>
              <p:cNvSpPr txBox="1"/>
              <p:nvPr/>
            </p:nvSpPr>
            <p:spPr>
              <a:xfrm>
                <a:off x="2117932" y="2500565"/>
                <a:ext cx="5081451" cy="1117550"/>
              </a:xfrm>
              <a:prstGeom prst="rect">
                <a:avLst/>
              </a:prstGeom>
              <a:noFill/>
            </p:spPr>
            <p:txBody>
              <a:bodyPr wrap="square" lIns="0" tIns="0" rIns="0" bIns="0" rtlCol="0">
                <a:spAutoFit/>
              </a:bodyPr>
              <a:lstStyle/>
              <a:p>
                <a:pPr algn="ctr"/>
                <a14:m>
                  <m:oMath xmlns:m="http://schemas.openxmlformats.org/officeDocument/2006/math">
                    <m:d>
                      <m:dPr>
                        <m:begChr m:val="["/>
                        <m:endChr m:val="]"/>
                        <m:ctrlPr>
                          <a:rPr lang="pt-BR" sz="2800" i="1" smtClean="0">
                            <a:latin typeface="Cambria Math" charset="0"/>
                          </a:rPr>
                        </m:ctrlPr>
                      </m:dPr>
                      <m:e>
                        <m:m>
                          <m:mPr>
                            <m:mcs>
                              <m:mc>
                                <m:mcPr>
                                  <m:count m:val="2"/>
                                  <m:mcJc m:val="center"/>
                                </m:mcPr>
                              </m:mc>
                            </m:mcs>
                            <m:ctrlPr>
                              <a:rPr lang="uk-UA" sz="2800" i="1" smtClean="0">
                                <a:latin typeface="Cambria Math" charset="0"/>
                              </a:rPr>
                            </m:ctrlPr>
                          </m:mPr>
                          <m:mr>
                            <m:e>
                              <m:sSup>
                                <m:sSupPr>
                                  <m:ctrlPr>
                                    <a:rPr lang="en-US" sz="2800" b="0" i="1" smtClean="0">
                                      <a:latin typeface="Cambria Math" charset="0"/>
                                    </a:rPr>
                                  </m:ctrlPr>
                                </m:sSupPr>
                                <m:e>
                                  <m:r>
                                    <m:rPr>
                                      <m:brk m:alnAt="7"/>
                                    </m:rPr>
                                    <a:rPr lang="en-US" sz="2800" b="0" i="1" smtClean="0">
                                      <a:latin typeface="Cambria Math" charset="0"/>
                                    </a:rPr>
                                    <m:t>𝑋</m:t>
                                  </m:r>
                                </m:e>
                                <m:sup>
                                  <m:r>
                                    <a:rPr lang="en-US" sz="2800" b="0" i="1" smtClean="0">
                                      <a:latin typeface="Cambria Math" charset="0"/>
                                    </a:rPr>
                                    <m:t>′</m:t>
                                  </m:r>
                                </m:sup>
                              </m:sSup>
                              <m:r>
                                <m:rPr>
                                  <m:brk m:alnAt="7"/>
                                </m:rPr>
                                <a:rPr lang="en-US" sz="2800" b="0" i="1" smtClean="0">
                                  <a:latin typeface="Cambria Math" charset="0"/>
                                </a:rPr>
                                <m:t>𝑋</m:t>
                              </m:r>
                            </m:e>
                            <m:e>
                              <m:sSup>
                                <m:sSupPr>
                                  <m:ctrlPr>
                                    <a:rPr lang="en-US" sz="2800" b="0" i="1" smtClean="0">
                                      <a:latin typeface="Cambria Math" charset="0"/>
                                    </a:rPr>
                                  </m:ctrlPr>
                                </m:sSupPr>
                                <m:e>
                                  <m:r>
                                    <a:rPr lang="en-US" sz="2800" b="0" i="1" smtClean="0">
                                      <a:latin typeface="Cambria Math" charset="0"/>
                                    </a:rPr>
                                    <m:t>𝑋</m:t>
                                  </m:r>
                                </m:e>
                                <m:sup>
                                  <m:r>
                                    <a:rPr lang="en-US" sz="2800" b="0" i="1" smtClean="0">
                                      <a:latin typeface="Cambria Math" charset="0"/>
                                    </a:rPr>
                                    <m:t>′</m:t>
                                  </m:r>
                                </m:sup>
                              </m:sSup>
                              <m:r>
                                <a:rPr lang="en-US" sz="2800" b="0" i="1" smtClean="0">
                                  <a:latin typeface="Cambria Math" charset="0"/>
                                </a:rPr>
                                <m:t>𝑍</m:t>
                              </m:r>
                            </m:e>
                          </m:mr>
                          <m:mr>
                            <m:e>
                              <m:sSup>
                                <m:sSupPr>
                                  <m:ctrlPr>
                                    <a:rPr lang="en-US" sz="2800" b="0" i="1" smtClean="0">
                                      <a:latin typeface="Cambria Math" charset="0"/>
                                    </a:rPr>
                                  </m:ctrlPr>
                                </m:sSupPr>
                                <m:e>
                                  <m:r>
                                    <a:rPr lang="en-US" sz="2800" b="0" i="1" smtClean="0">
                                      <a:latin typeface="Cambria Math" charset="0"/>
                                    </a:rPr>
                                    <m:t>𝑍</m:t>
                                  </m:r>
                                </m:e>
                                <m:sup>
                                  <m:r>
                                    <a:rPr lang="en-US" sz="2800" b="0" i="1" smtClean="0">
                                      <a:latin typeface="Cambria Math" charset="0"/>
                                    </a:rPr>
                                    <m:t>′</m:t>
                                  </m:r>
                                </m:sup>
                              </m:sSup>
                              <m:r>
                                <a:rPr lang="en-US" sz="2800" b="0" i="1" smtClean="0">
                                  <a:latin typeface="Cambria Math" charset="0"/>
                                </a:rPr>
                                <m:t>𝑋</m:t>
                              </m:r>
                            </m:e>
                            <m:e>
                              <m:sSup>
                                <m:sSupPr>
                                  <m:ctrlPr>
                                    <a:rPr lang="en-US" sz="2800" b="0" i="1" smtClean="0">
                                      <a:latin typeface="Cambria Math" charset="0"/>
                                    </a:rPr>
                                  </m:ctrlPr>
                                </m:sSupPr>
                                <m:e>
                                  <m:r>
                                    <a:rPr lang="en-US" sz="2800" b="0" i="1" smtClean="0">
                                      <a:latin typeface="Cambria Math" charset="0"/>
                                    </a:rPr>
                                    <m:t>𝑍</m:t>
                                  </m:r>
                                </m:e>
                                <m:sup>
                                  <m:r>
                                    <a:rPr lang="en-US" sz="2800" b="0" i="1" smtClean="0">
                                      <a:latin typeface="Cambria Math" charset="0"/>
                                    </a:rPr>
                                    <m:t>′</m:t>
                                  </m:r>
                                </m:sup>
                              </m:sSup>
                              <m:r>
                                <a:rPr lang="en-US" sz="2800" b="0" i="1" smtClean="0">
                                  <a:latin typeface="Cambria Math" charset="0"/>
                                </a:rPr>
                                <m:t>𝑍</m:t>
                              </m:r>
                              <m:r>
                                <a:rPr lang="en-US" sz="2800" b="0" i="1" smtClean="0">
                                  <a:latin typeface="Cambria Math" charset="0"/>
                                </a:rPr>
                                <m:t>+</m:t>
                              </m:r>
                              <m:sSup>
                                <m:sSupPr>
                                  <m:ctrlPr>
                                    <a:rPr lang="en-US" sz="2800" b="0" i="1" smtClean="0">
                                      <a:latin typeface="Cambria Math" charset="0"/>
                                    </a:rPr>
                                  </m:ctrlPr>
                                </m:sSupPr>
                                <m:e>
                                  <m:f>
                                    <m:fPr>
                                      <m:ctrlPr>
                                        <a:rPr lang="bg-BG" sz="2800" b="0" i="1" smtClean="0">
                                          <a:latin typeface="Cambria Math" charset="0"/>
                                        </a:rPr>
                                      </m:ctrlPr>
                                    </m:fPr>
                                    <m:num>
                                      <m:sSubSup>
                                        <m:sSubSupPr>
                                          <m:ctrlPr>
                                            <a:rPr lang="en-US" sz="2800" b="0" i="1" smtClean="0">
                                              <a:latin typeface="Cambria Math" charset="0"/>
                                            </a:rPr>
                                          </m:ctrlPr>
                                        </m:sSubSupPr>
                                        <m:e>
                                          <m:r>
                                            <a:rPr lang="en-US" sz="2800" b="0" i="1" smtClean="0">
                                              <a:latin typeface="Cambria Math" charset="0"/>
                                              <a:ea typeface="Cambria Math" charset="0"/>
                                              <a:cs typeface="Cambria Math" charset="0"/>
                                            </a:rPr>
                                            <m:t>𝜎</m:t>
                                          </m:r>
                                        </m:e>
                                        <m:sub>
                                          <m:r>
                                            <a:rPr lang="en-US" sz="2800" b="0" i="1" smtClean="0">
                                              <a:latin typeface="Cambria Math" charset="0"/>
                                            </a:rPr>
                                            <m:t>𝑒</m:t>
                                          </m:r>
                                        </m:sub>
                                        <m:sup>
                                          <m:r>
                                            <a:rPr lang="en-US" sz="2800" b="0" i="1" smtClean="0">
                                              <a:latin typeface="Cambria Math" charset="0"/>
                                            </a:rPr>
                                            <m:t>2</m:t>
                                          </m:r>
                                        </m:sup>
                                      </m:sSubSup>
                                    </m:num>
                                    <m:den>
                                      <m:sSubSup>
                                        <m:sSubSupPr>
                                          <m:ctrlPr>
                                            <a:rPr lang="en-US" sz="2800" i="1">
                                              <a:latin typeface="Cambria Math" charset="0"/>
                                            </a:rPr>
                                          </m:ctrlPr>
                                        </m:sSubSupPr>
                                        <m:e>
                                          <m:r>
                                            <a:rPr lang="en-US" sz="2800" i="1">
                                              <a:latin typeface="Cambria Math" charset="0"/>
                                              <a:ea typeface="Cambria Math" charset="0"/>
                                              <a:cs typeface="Cambria Math" charset="0"/>
                                            </a:rPr>
                                            <m:t>𝜎</m:t>
                                          </m:r>
                                        </m:e>
                                        <m:sub>
                                          <m:r>
                                            <a:rPr lang="en-US" sz="2800" b="0" i="1" smtClean="0">
                                              <a:latin typeface="Cambria Math" charset="0"/>
                                            </a:rPr>
                                            <m:t>𝑎</m:t>
                                          </m:r>
                                        </m:sub>
                                        <m:sup>
                                          <m:r>
                                            <a:rPr lang="en-US" sz="2800" i="1">
                                              <a:latin typeface="Cambria Math" charset="0"/>
                                            </a:rPr>
                                            <m:t>2</m:t>
                                          </m:r>
                                        </m:sup>
                                      </m:sSubSup>
                                    </m:den>
                                  </m:f>
                                  <m:r>
                                    <a:rPr lang="en-US" sz="2800" b="0" i="1" smtClean="0">
                                      <a:latin typeface="Cambria Math" charset="0"/>
                                    </a:rPr>
                                    <m:t>𝐴</m:t>
                                  </m:r>
                                </m:e>
                                <m:sup>
                                  <m:r>
                                    <a:rPr lang="en-US" sz="2800" b="0" i="1" smtClean="0">
                                      <a:latin typeface="Cambria Math" charset="0"/>
                                    </a:rPr>
                                    <m:t>−1</m:t>
                                  </m:r>
                                </m:sup>
                              </m:sSup>
                            </m:e>
                          </m:mr>
                        </m:m>
                      </m:e>
                    </m:d>
                    <m:d>
                      <m:dPr>
                        <m:begChr m:val="["/>
                        <m:endChr m:val="]"/>
                        <m:ctrlPr>
                          <a:rPr lang="pt-BR" sz="2800" i="1">
                            <a:latin typeface="Cambria Math" charset="0"/>
                          </a:rPr>
                        </m:ctrlPr>
                      </m:dPr>
                      <m:e>
                        <m:m>
                          <m:mPr>
                            <m:mcs>
                              <m:mc>
                                <m:mcPr>
                                  <m:count m:val="1"/>
                                  <m:mcJc m:val="center"/>
                                </m:mcPr>
                              </m:mc>
                            </m:mcs>
                            <m:ctrlPr>
                              <a:rPr lang="cs-CZ" sz="2800" i="1" smtClean="0">
                                <a:latin typeface="Cambria Math" charset="0"/>
                              </a:rPr>
                            </m:ctrlPr>
                          </m:mPr>
                          <m:mr>
                            <m:e>
                              <m:r>
                                <m:rPr>
                                  <m:brk m:alnAt="7"/>
                                </m:rPr>
                                <a:rPr lang="en-US" sz="2800" b="0" i="1" smtClean="0">
                                  <a:latin typeface="Cambria Math" charset="0"/>
                                </a:rPr>
                                <m:t>𝑏</m:t>
                              </m:r>
                            </m:e>
                          </m:mr>
                          <m:mr>
                            <m:e>
                              <m:r>
                                <a:rPr lang="en-US" sz="2800" b="0" i="1" smtClean="0">
                                  <a:latin typeface="Cambria Math" charset="0"/>
                                </a:rPr>
                                <m:t>𝑢</m:t>
                              </m:r>
                            </m:e>
                          </m:mr>
                        </m:m>
                      </m:e>
                    </m:d>
                  </m:oMath>
                </a14:m>
                <a:r>
                  <a:rPr lang="en-US" sz="2800" dirty="0" smtClean="0"/>
                  <a:t>=</a:t>
                </a:r>
                <a14:m>
                  <m:oMath xmlns:m="http://schemas.openxmlformats.org/officeDocument/2006/math">
                    <m:d>
                      <m:dPr>
                        <m:begChr m:val="["/>
                        <m:endChr m:val="]"/>
                        <m:ctrlPr>
                          <a:rPr lang="pt-BR" sz="2800" i="1">
                            <a:latin typeface="Cambria Math" charset="0"/>
                          </a:rPr>
                        </m:ctrlPr>
                      </m:dPr>
                      <m:e>
                        <m:m>
                          <m:mPr>
                            <m:mcs>
                              <m:mc>
                                <m:mcPr>
                                  <m:count m:val="1"/>
                                  <m:mcJc m:val="center"/>
                                </m:mcPr>
                              </m:mc>
                            </m:mcs>
                            <m:ctrlPr>
                              <a:rPr lang="cs-CZ" sz="2800" i="1" smtClean="0">
                                <a:latin typeface="Cambria Math" charset="0"/>
                              </a:rPr>
                            </m:ctrlPr>
                          </m:mPr>
                          <m:mr>
                            <m:e>
                              <m:sSup>
                                <m:sSupPr>
                                  <m:ctrlPr>
                                    <a:rPr lang="en-US" sz="2800" b="0" i="1" smtClean="0">
                                      <a:latin typeface="Cambria Math" charset="0"/>
                                    </a:rPr>
                                  </m:ctrlPr>
                                </m:sSupPr>
                                <m:e>
                                  <m:r>
                                    <m:rPr>
                                      <m:brk m:alnAt="7"/>
                                    </m:rPr>
                                    <a:rPr lang="en-US" sz="2800" b="0" i="1" smtClean="0">
                                      <a:latin typeface="Cambria Math" charset="0"/>
                                    </a:rPr>
                                    <m:t>𝑋</m:t>
                                  </m:r>
                                </m:e>
                                <m:sup>
                                  <m:r>
                                    <a:rPr lang="en-US" sz="2800" b="0" i="1" smtClean="0">
                                      <a:latin typeface="Cambria Math" charset="0"/>
                                    </a:rPr>
                                    <m:t>′</m:t>
                                  </m:r>
                                </m:sup>
                              </m:sSup>
                              <m:r>
                                <m:rPr>
                                  <m:brk m:alnAt="7"/>
                                </m:rPr>
                                <a:rPr lang="en-US" sz="2800" b="0" i="1" smtClean="0">
                                  <a:latin typeface="Cambria Math" charset="0"/>
                                </a:rPr>
                                <m:t>𝑦</m:t>
                              </m:r>
                            </m:e>
                          </m:mr>
                          <m:mr>
                            <m:e>
                              <m:sSup>
                                <m:sSupPr>
                                  <m:ctrlPr>
                                    <a:rPr lang="en-US" sz="2800" b="0" i="1" smtClean="0">
                                      <a:latin typeface="Cambria Math" charset="0"/>
                                    </a:rPr>
                                  </m:ctrlPr>
                                </m:sSupPr>
                                <m:e>
                                  <m:r>
                                    <a:rPr lang="en-US" sz="2800" b="0" i="1" smtClean="0">
                                      <a:latin typeface="Cambria Math" charset="0"/>
                                    </a:rPr>
                                    <m:t>𝑧</m:t>
                                  </m:r>
                                </m:e>
                                <m:sup>
                                  <m:r>
                                    <a:rPr lang="en-US" sz="2800" b="0" i="1" smtClean="0">
                                      <a:latin typeface="Cambria Math" charset="0"/>
                                    </a:rPr>
                                    <m:t>′</m:t>
                                  </m:r>
                                </m:sup>
                              </m:sSup>
                              <m:r>
                                <a:rPr lang="en-US" sz="2800" b="0" i="1" smtClean="0">
                                  <a:latin typeface="Cambria Math" charset="0"/>
                                </a:rPr>
                                <m:t>𝑦</m:t>
                              </m:r>
                            </m:e>
                          </m:mr>
                        </m:m>
                      </m:e>
                    </m:d>
                  </m:oMath>
                </a14:m>
                <a:endParaRPr lang="en-US" sz="2800" dirty="0"/>
              </a:p>
            </p:txBody>
          </p:sp>
        </mc:Choice>
        <mc:Fallback xmlns="">
          <p:sp>
            <p:nvSpPr>
              <p:cNvPr id="3" name="TextBox 2"/>
              <p:cNvSpPr txBox="1">
                <a:spLocks noRot="1" noChangeAspect="1" noMove="1" noResize="1" noEditPoints="1" noAdjustHandles="1" noChangeArrowheads="1" noChangeShapeType="1" noTextEdit="1"/>
              </p:cNvSpPr>
              <p:nvPr/>
            </p:nvSpPr>
            <p:spPr>
              <a:xfrm>
                <a:off x="2117932" y="2500565"/>
                <a:ext cx="5081451" cy="1117550"/>
              </a:xfrm>
              <a:prstGeom prst="rect">
                <a:avLst/>
              </a:prstGeom>
              <a:blipFill rotWithShape="0">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2172425" y="4247677"/>
                <a:ext cx="1651000" cy="952825"/>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bg-BG" sz="2800" i="1" smtClean="0">
                          <a:latin typeface="Cambria Math" charset="0"/>
                          <a:ea typeface="Cambria Math" charset="0"/>
                          <a:cs typeface="Cambria Math" charset="0"/>
                        </a:rPr>
                        <m:t>𝛿</m:t>
                      </m:r>
                      <m:r>
                        <a:rPr lang="en-US" sz="2800" b="0" i="1" smtClean="0">
                          <a:latin typeface="Cambria Math" charset="0"/>
                          <a:ea typeface="Cambria Math" charset="0"/>
                          <a:cs typeface="Cambria Math" charset="0"/>
                        </a:rPr>
                        <m:t>=</m:t>
                      </m:r>
                      <m:f>
                        <m:fPr>
                          <m:ctrlPr>
                            <a:rPr lang="bg-BG" sz="2800" i="1">
                              <a:latin typeface="Cambria Math" charset="0"/>
                            </a:rPr>
                          </m:ctrlPr>
                        </m:fPr>
                        <m:num>
                          <m:sSubSup>
                            <m:sSubSupPr>
                              <m:ctrlPr>
                                <a:rPr lang="en-US" sz="2800" i="1">
                                  <a:latin typeface="Cambria Math" charset="0"/>
                                </a:rPr>
                              </m:ctrlPr>
                            </m:sSubSupPr>
                            <m:e>
                              <m:r>
                                <a:rPr lang="en-US" sz="2800" i="1">
                                  <a:latin typeface="Cambria Math" charset="0"/>
                                  <a:ea typeface="Cambria Math" charset="0"/>
                                  <a:cs typeface="Cambria Math" charset="0"/>
                                </a:rPr>
                                <m:t>𝜎</m:t>
                              </m:r>
                            </m:e>
                            <m:sub>
                              <m:r>
                                <a:rPr lang="en-US" sz="2800" i="1">
                                  <a:latin typeface="Cambria Math" charset="0"/>
                                </a:rPr>
                                <m:t>𝑒</m:t>
                              </m:r>
                            </m:sub>
                            <m:sup>
                              <m:r>
                                <a:rPr lang="en-US" sz="2800" i="1">
                                  <a:latin typeface="Cambria Math" charset="0"/>
                                </a:rPr>
                                <m:t>2</m:t>
                              </m:r>
                            </m:sup>
                          </m:sSubSup>
                        </m:num>
                        <m:den>
                          <m:sSubSup>
                            <m:sSubSupPr>
                              <m:ctrlPr>
                                <a:rPr lang="en-US" sz="2800" i="1">
                                  <a:latin typeface="Cambria Math" charset="0"/>
                                </a:rPr>
                              </m:ctrlPr>
                            </m:sSubSupPr>
                            <m:e>
                              <m:r>
                                <a:rPr lang="en-US" sz="2800" i="1">
                                  <a:latin typeface="Cambria Math" charset="0"/>
                                  <a:ea typeface="Cambria Math" charset="0"/>
                                  <a:cs typeface="Cambria Math" charset="0"/>
                                </a:rPr>
                                <m:t>𝜎</m:t>
                              </m:r>
                            </m:e>
                            <m:sub>
                              <m:r>
                                <a:rPr lang="en-US" sz="2800" i="1">
                                  <a:latin typeface="Cambria Math" charset="0"/>
                                </a:rPr>
                                <m:t>𝑎</m:t>
                              </m:r>
                            </m:sub>
                            <m:sup>
                              <m:r>
                                <a:rPr lang="en-US" sz="2800" i="1">
                                  <a:latin typeface="Cambria Math" charset="0"/>
                                </a:rPr>
                                <m:t>2</m:t>
                              </m:r>
                            </m:sup>
                          </m:sSubSup>
                        </m:den>
                      </m:f>
                    </m:oMath>
                  </m:oMathPara>
                </a14:m>
                <a:endParaRPr lang="en-US" sz="2800" dirty="0"/>
              </a:p>
            </p:txBody>
          </p:sp>
        </mc:Choice>
        <mc:Fallback xmlns="">
          <p:sp>
            <p:nvSpPr>
              <p:cNvPr id="7" name="TextBox 6"/>
              <p:cNvSpPr txBox="1">
                <a:spLocks noRot="1" noChangeAspect="1" noMove="1" noResize="1" noEditPoints="1" noAdjustHandles="1" noChangeArrowheads="1" noChangeShapeType="1" noTextEdit="1"/>
              </p:cNvSpPr>
              <p:nvPr/>
            </p:nvSpPr>
            <p:spPr>
              <a:xfrm>
                <a:off x="2172425" y="4247677"/>
                <a:ext cx="1651000" cy="952825"/>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4572000" y="4247676"/>
                <a:ext cx="2794000" cy="952825"/>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bg-BG" sz="2800" i="1" smtClean="0">
                              <a:latin typeface="Cambria Math" charset="0"/>
                              <a:ea typeface="Cambria Math" charset="0"/>
                              <a:cs typeface="Cambria Math" charset="0"/>
                            </a:rPr>
                          </m:ctrlPr>
                        </m:sSupPr>
                        <m:e>
                          <m:r>
                            <a:rPr lang="en-US" sz="2800" b="0" i="1" smtClean="0">
                              <a:latin typeface="Cambria Math" charset="0"/>
                              <a:ea typeface="Cambria Math" charset="0"/>
                              <a:cs typeface="Cambria Math" charset="0"/>
                            </a:rPr>
                            <m:t>h</m:t>
                          </m:r>
                        </m:e>
                        <m:sup>
                          <m:r>
                            <a:rPr lang="en-US" sz="2800" b="0" i="1" smtClean="0">
                              <a:latin typeface="Cambria Math" charset="0"/>
                              <a:ea typeface="Cambria Math" charset="0"/>
                              <a:cs typeface="Cambria Math" charset="0"/>
                            </a:rPr>
                            <m:t>2</m:t>
                          </m:r>
                        </m:sup>
                      </m:sSup>
                      <m:r>
                        <a:rPr lang="en-US" sz="2800" b="0" i="1" smtClean="0">
                          <a:latin typeface="Cambria Math" charset="0"/>
                          <a:ea typeface="Cambria Math" charset="0"/>
                          <a:cs typeface="Cambria Math" charset="0"/>
                        </a:rPr>
                        <m:t>=</m:t>
                      </m:r>
                      <m:f>
                        <m:fPr>
                          <m:ctrlPr>
                            <a:rPr lang="bg-BG" sz="2800" i="1">
                              <a:latin typeface="Cambria Math" charset="0"/>
                            </a:rPr>
                          </m:ctrlPr>
                        </m:fPr>
                        <m:num>
                          <m:sSubSup>
                            <m:sSubSupPr>
                              <m:ctrlPr>
                                <a:rPr lang="en-US" sz="2800" i="1">
                                  <a:latin typeface="Cambria Math" charset="0"/>
                                </a:rPr>
                              </m:ctrlPr>
                            </m:sSubSupPr>
                            <m:e>
                              <m:r>
                                <a:rPr lang="en-US" sz="2800" i="1">
                                  <a:latin typeface="Cambria Math" charset="0"/>
                                  <a:ea typeface="Cambria Math" charset="0"/>
                                  <a:cs typeface="Cambria Math" charset="0"/>
                                </a:rPr>
                                <m:t>𝜎</m:t>
                              </m:r>
                            </m:e>
                            <m:sub>
                              <m:r>
                                <a:rPr lang="en-US" sz="2800" b="0" i="1" smtClean="0">
                                  <a:latin typeface="Cambria Math" charset="0"/>
                                </a:rPr>
                                <m:t>𝑎</m:t>
                              </m:r>
                            </m:sub>
                            <m:sup>
                              <m:r>
                                <a:rPr lang="en-US" sz="2800" i="1">
                                  <a:latin typeface="Cambria Math" charset="0"/>
                                </a:rPr>
                                <m:t>2</m:t>
                              </m:r>
                            </m:sup>
                          </m:sSubSup>
                        </m:num>
                        <m:den>
                          <m:sSubSup>
                            <m:sSubSupPr>
                              <m:ctrlPr>
                                <a:rPr lang="en-US" sz="2800" i="1">
                                  <a:latin typeface="Cambria Math" charset="0"/>
                                </a:rPr>
                              </m:ctrlPr>
                            </m:sSubSupPr>
                            <m:e>
                              <m:r>
                                <a:rPr lang="en-US" sz="2800" i="1">
                                  <a:latin typeface="Cambria Math" charset="0"/>
                                  <a:ea typeface="Cambria Math" charset="0"/>
                                  <a:cs typeface="Cambria Math" charset="0"/>
                                </a:rPr>
                                <m:t>𝜎</m:t>
                              </m:r>
                            </m:e>
                            <m:sub>
                              <m:r>
                                <a:rPr lang="en-US" sz="2800" i="1">
                                  <a:latin typeface="Cambria Math" charset="0"/>
                                </a:rPr>
                                <m:t>𝑎</m:t>
                              </m:r>
                            </m:sub>
                            <m:sup>
                              <m:r>
                                <a:rPr lang="en-US" sz="2800" i="1">
                                  <a:latin typeface="Cambria Math" charset="0"/>
                                </a:rPr>
                                <m:t>2</m:t>
                              </m:r>
                            </m:sup>
                          </m:sSubSup>
                          <m:r>
                            <a:rPr lang="en-US" sz="2800" b="0" i="1" smtClean="0">
                              <a:latin typeface="Cambria Math" charset="0"/>
                            </a:rPr>
                            <m:t>+</m:t>
                          </m:r>
                          <m:sSubSup>
                            <m:sSubSupPr>
                              <m:ctrlPr>
                                <a:rPr lang="en-US" sz="2800" i="1">
                                  <a:latin typeface="Cambria Math" charset="0"/>
                                </a:rPr>
                              </m:ctrlPr>
                            </m:sSubSupPr>
                            <m:e>
                              <m:r>
                                <a:rPr lang="en-US" sz="2800" i="1">
                                  <a:latin typeface="Cambria Math" charset="0"/>
                                  <a:ea typeface="Cambria Math" charset="0"/>
                                  <a:cs typeface="Cambria Math" charset="0"/>
                                </a:rPr>
                                <m:t>𝜎</m:t>
                              </m:r>
                            </m:e>
                            <m:sub>
                              <m:r>
                                <a:rPr lang="en-US" sz="2800" b="0" i="1" smtClean="0">
                                  <a:latin typeface="Cambria Math" charset="0"/>
                                </a:rPr>
                                <m:t>𝑒</m:t>
                              </m:r>
                            </m:sub>
                            <m:sup>
                              <m:r>
                                <a:rPr lang="en-US" sz="2800" i="1">
                                  <a:latin typeface="Cambria Math" charset="0"/>
                                </a:rPr>
                                <m:t>2</m:t>
                              </m:r>
                            </m:sup>
                          </m:sSubSup>
                        </m:den>
                      </m:f>
                    </m:oMath>
                  </m:oMathPara>
                </a14:m>
                <a:endParaRPr lang="en-US" sz="2800" dirty="0"/>
              </a:p>
            </p:txBody>
          </p:sp>
        </mc:Choice>
        <mc:Fallback xmlns="">
          <p:sp>
            <p:nvSpPr>
              <p:cNvPr id="8" name="TextBox 7"/>
              <p:cNvSpPr txBox="1">
                <a:spLocks noRot="1" noChangeAspect="1" noMove="1" noResize="1" noEditPoints="1" noAdjustHandles="1" noChangeArrowheads="1" noChangeShapeType="1" noTextEdit="1"/>
              </p:cNvSpPr>
              <p:nvPr/>
            </p:nvSpPr>
            <p:spPr>
              <a:xfrm>
                <a:off x="4572000" y="4247676"/>
                <a:ext cx="2794000" cy="952825"/>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3175000" y="5603975"/>
                <a:ext cx="2794000" cy="105112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dirty="0" smtClean="0">
                          <a:latin typeface="Cambria Math" charset="0"/>
                          <a:ea typeface="Cambria Math" charset="0"/>
                          <a:cs typeface="Cambria Math" charset="0"/>
                        </a:rPr>
                        <m:t>𝛿</m:t>
                      </m:r>
                      <m:r>
                        <a:rPr lang="en-US" sz="2800" b="0" i="1" smtClean="0">
                          <a:latin typeface="Cambria Math" charset="0"/>
                          <a:ea typeface="Cambria Math" charset="0"/>
                          <a:cs typeface="Cambria Math" charset="0"/>
                        </a:rPr>
                        <m:t>=</m:t>
                      </m:r>
                      <m:f>
                        <m:fPr>
                          <m:ctrlPr>
                            <a:rPr lang="bg-BG" sz="2800" i="1">
                              <a:latin typeface="Cambria Math" charset="0"/>
                            </a:rPr>
                          </m:ctrlPr>
                        </m:fPr>
                        <m:num>
                          <m:sSubSup>
                            <m:sSubSupPr>
                              <m:ctrlPr>
                                <a:rPr lang="en-US" sz="2800" i="1">
                                  <a:latin typeface="Cambria Math" charset="0"/>
                                </a:rPr>
                              </m:ctrlPr>
                            </m:sSubSupPr>
                            <m:e>
                              <m:r>
                                <a:rPr lang="en-US" sz="2800" b="0" i="1" smtClean="0">
                                  <a:latin typeface="Cambria Math" charset="0"/>
                                </a:rPr>
                                <m:t>1−</m:t>
                              </m:r>
                              <m:r>
                                <a:rPr lang="en-US" sz="2800" b="0" i="1" smtClean="0">
                                  <a:latin typeface="Cambria Math" charset="0"/>
                                  <a:ea typeface="Cambria Math" charset="0"/>
                                  <a:cs typeface="Cambria Math" charset="0"/>
                                </a:rPr>
                                <m:t>h</m:t>
                              </m:r>
                            </m:e>
                            <m:sub/>
                            <m:sup>
                              <m:r>
                                <a:rPr lang="en-US" sz="2800" i="1">
                                  <a:latin typeface="Cambria Math" charset="0"/>
                                </a:rPr>
                                <m:t>2</m:t>
                              </m:r>
                            </m:sup>
                          </m:sSubSup>
                        </m:num>
                        <m:den>
                          <m:sSubSup>
                            <m:sSubSupPr>
                              <m:ctrlPr>
                                <a:rPr lang="en-US" sz="2800" i="1">
                                  <a:latin typeface="Cambria Math" charset="0"/>
                                </a:rPr>
                              </m:ctrlPr>
                            </m:sSubSupPr>
                            <m:e>
                              <m:r>
                                <a:rPr lang="en-US" sz="2800" b="0" i="1" smtClean="0">
                                  <a:latin typeface="Cambria Math" charset="0"/>
                                  <a:ea typeface="Cambria Math" charset="0"/>
                                  <a:cs typeface="Cambria Math" charset="0"/>
                                </a:rPr>
                                <m:t>h</m:t>
                              </m:r>
                            </m:e>
                            <m:sub/>
                            <m:sup>
                              <m:r>
                                <a:rPr lang="en-US" sz="2800" i="1">
                                  <a:latin typeface="Cambria Math" charset="0"/>
                                </a:rPr>
                                <m:t>2</m:t>
                              </m:r>
                            </m:sup>
                          </m:sSubSup>
                        </m:den>
                      </m:f>
                    </m:oMath>
                  </m:oMathPara>
                </a14:m>
                <a:endParaRPr lang="en-US" sz="2800" dirty="0"/>
              </a:p>
            </p:txBody>
          </p:sp>
        </mc:Choice>
        <mc:Fallback xmlns="">
          <p:sp>
            <p:nvSpPr>
              <p:cNvPr id="9" name="TextBox 8"/>
              <p:cNvSpPr txBox="1">
                <a:spLocks noRot="1" noChangeAspect="1" noMove="1" noResize="1" noEditPoints="1" noAdjustHandles="1" noChangeArrowheads="1" noChangeShapeType="1" noTextEdit="1"/>
              </p:cNvSpPr>
              <p:nvPr/>
            </p:nvSpPr>
            <p:spPr>
              <a:xfrm>
                <a:off x="3175000" y="5603975"/>
                <a:ext cx="2794000" cy="1051122"/>
              </a:xfrm>
              <a:prstGeom prst="rect">
                <a:avLst/>
              </a:prstGeom>
              <a:blipFill rotWithShape="0">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68155374"/>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a:xfrm>
            <a:off x="457200" y="254000"/>
            <a:ext cx="8229600" cy="1143000"/>
          </a:xfrm>
        </p:spPr>
        <p:txBody>
          <a:bodyPr/>
          <a:lstStyle/>
          <a:p>
            <a:r>
              <a:rPr lang="en-US" dirty="0" smtClean="0">
                <a:latin typeface="Calibri" charset="0"/>
              </a:rPr>
              <a:t>Unknown heritability</a:t>
            </a:r>
            <a:endParaRPr lang="en-US" dirty="0">
              <a:latin typeface="Calibri" charset="0"/>
            </a:endParaRPr>
          </a:p>
        </p:txBody>
      </p:sp>
      <mc:AlternateContent xmlns:mc="http://schemas.openxmlformats.org/markup-compatibility/2006" xmlns:a14="http://schemas.microsoft.com/office/drawing/2010/main">
        <mc:Choice Requires="a14">
          <p:sp>
            <p:nvSpPr>
              <p:cNvPr id="7" name="TextBox 6"/>
              <p:cNvSpPr txBox="1"/>
              <p:nvPr/>
            </p:nvSpPr>
            <p:spPr>
              <a:xfrm>
                <a:off x="2349500" y="3443031"/>
                <a:ext cx="1651000" cy="952825"/>
              </a:xfrm>
              <a:prstGeom prst="rect">
                <a:avLst/>
              </a:prstGeom>
              <a:noFill/>
            </p:spPr>
            <p:txBody>
              <a:bodyPr wrap="square" lIns="0" tIns="0" rIns="0" bIns="0" rtlCol="0">
                <a:spAutoFit/>
              </a:bodyPr>
              <a:lstStyle/>
              <a:p>
                <a:pPr/>
                <a14:m>
                  <m:oMathPara xmlns:m="http://schemas.openxmlformats.org/officeDocument/2006/math">
                    <m:oMathParaPr>
                      <m:jc m:val="left"/>
                    </m:oMathParaPr>
                    <m:oMath xmlns:m="http://schemas.openxmlformats.org/officeDocument/2006/math">
                      <m:r>
                        <a:rPr lang="bg-BG" sz="2800" i="1" smtClean="0">
                          <a:latin typeface="Cambria Math" charset="0"/>
                          <a:ea typeface="Cambria Math" charset="0"/>
                          <a:cs typeface="Cambria Math" charset="0"/>
                        </a:rPr>
                        <m:t>𝛿</m:t>
                      </m:r>
                      <m:r>
                        <a:rPr lang="en-US" sz="2800" b="0" i="1" smtClean="0">
                          <a:latin typeface="Cambria Math" charset="0"/>
                          <a:ea typeface="Cambria Math" charset="0"/>
                          <a:cs typeface="Cambria Math" charset="0"/>
                        </a:rPr>
                        <m:t>=</m:t>
                      </m:r>
                      <m:f>
                        <m:fPr>
                          <m:ctrlPr>
                            <a:rPr lang="bg-BG" sz="2800" i="1">
                              <a:latin typeface="Cambria Math" charset="0"/>
                            </a:rPr>
                          </m:ctrlPr>
                        </m:fPr>
                        <m:num>
                          <m:sSubSup>
                            <m:sSubSupPr>
                              <m:ctrlPr>
                                <a:rPr lang="en-US" sz="2800" i="1">
                                  <a:latin typeface="Cambria Math" charset="0"/>
                                </a:rPr>
                              </m:ctrlPr>
                            </m:sSubSupPr>
                            <m:e>
                              <m:r>
                                <a:rPr lang="en-US" sz="2800" i="1">
                                  <a:latin typeface="Cambria Math" charset="0"/>
                                  <a:ea typeface="Cambria Math" charset="0"/>
                                  <a:cs typeface="Cambria Math" charset="0"/>
                                </a:rPr>
                                <m:t>𝜎</m:t>
                              </m:r>
                            </m:e>
                            <m:sub>
                              <m:r>
                                <a:rPr lang="en-US" sz="2800" i="1">
                                  <a:latin typeface="Cambria Math" charset="0"/>
                                </a:rPr>
                                <m:t>𝑒</m:t>
                              </m:r>
                            </m:sub>
                            <m:sup>
                              <m:r>
                                <a:rPr lang="en-US" sz="2800" i="1">
                                  <a:latin typeface="Cambria Math" charset="0"/>
                                </a:rPr>
                                <m:t>2</m:t>
                              </m:r>
                            </m:sup>
                          </m:sSubSup>
                        </m:num>
                        <m:den>
                          <m:sSubSup>
                            <m:sSubSupPr>
                              <m:ctrlPr>
                                <a:rPr lang="en-US" sz="2800" i="1">
                                  <a:latin typeface="Cambria Math" charset="0"/>
                                </a:rPr>
                              </m:ctrlPr>
                            </m:sSubSupPr>
                            <m:e>
                              <m:r>
                                <a:rPr lang="en-US" sz="2800" i="1">
                                  <a:latin typeface="Cambria Math" charset="0"/>
                                  <a:ea typeface="Cambria Math" charset="0"/>
                                  <a:cs typeface="Cambria Math" charset="0"/>
                                </a:rPr>
                                <m:t>𝜎</m:t>
                              </m:r>
                            </m:e>
                            <m:sub>
                              <m:r>
                                <a:rPr lang="en-US" sz="2800" i="1">
                                  <a:latin typeface="Cambria Math" charset="0"/>
                                </a:rPr>
                                <m:t>𝑎</m:t>
                              </m:r>
                            </m:sub>
                            <m:sup>
                              <m:r>
                                <a:rPr lang="en-US" sz="2800" i="1">
                                  <a:latin typeface="Cambria Math" charset="0"/>
                                </a:rPr>
                                <m:t>2</m:t>
                              </m:r>
                            </m:sup>
                          </m:sSubSup>
                        </m:den>
                      </m:f>
                    </m:oMath>
                  </m:oMathPara>
                </a14:m>
                <a:endParaRPr lang="en-US" sz="2800" dirty="0"/>
              </a:p>
            </p:txBody>
          </p:sp>
        </mc:Choice>
        <mc:Fallback xmlns="">
          <p:sp>
            <p:nvSpPr>
              <p:cNvPr id="7" name="TextBox 6"/>
              <p:cNvSpPr txBox="1">
                <a:spLocks noRot="1" noChangeAspect="1" noMove="1" noResize="1" noEditPoints="1" noAdjustHandles="1" noChangeArrowheads="1" noChangeShapeType="1" noTextEdit="1"/>
              </p:cNvSpPr>
              <p:nvPr/>
            </p:nvSpPr>
            <p:spPr>
              <a:xfrm>
                <a:off x="2349500" y="3443031"/>
                <a:ext cx="1651000" cy="952825"/>
              </a:xfrm>
              <a:prstGeom prst="rect">
                <a:avLst/>
              </a:prstGeom>
              <a:blipFill rotWithShape="0">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2349500" y="1943603"/>
                <a:ext cx="2794000" cy="952825"/>
              </a:xfrm>
              <a:prstGeom prst="rect">
                <a:avLst/>
              </a:prstGeom>
              <a:noFill/>
            </p:spPr>
            <p:txBody>
              <a:bodyPr wrap="square" lIns="0" tIns="0" rIns="0" bIns="0" rtlCol="0">
                <a:spAutoFit/>
              </a:bodyPr>
              <a:lstStyle/>
              <a:p>
                <a:pPr/>
                <a14:m>
                  <m:oMathPara xmlns:m="http://schemas.openxmlformats.org/officeDocument/2006/math">
                    <m:oMathParaPr>
                      <m:jc m:val="left"/>
                    </m:oMathParaPr>
                    <m:oMath xmlns:m="http://schemas.openxmlformats.org/officeDocument/2006/math">
                      <m:sSup>
                        <m:sSupPr>
                          <m:ctrlPr>
                            <a:rPr lang="bg-BG" sz="2800" i="1" smtClean="0">
                              <a:latin typeface="Cambria Math" charset="0"/>
                              <a:ea typeface="Cambria Math" charset="0"/>
                              <a:cs typeface="Cambria Math" charset="0"/>
                            </a:rPr>
                          </m:ctrlPr>
                        </m:sSupPr>
                        <m:e>
                          <m:r>
                            <a:rPr lang="en-US" sz="2800" b="0" i="1" smtClean="0">
                              <a:latin typeface="Cambria Math" charset="0"/>
                              <a:ea typeface="Cambria Math" charset="0"/>
                              <a:cs typeface="Cambria Math" charset="0"/>
                            </a:rPr>
                            <m:t>h</m:t>
                          </m:r>
                        </m:e>
                        <m:sup>
                          <m:r>
                            <a:rPr lang="en-US" sz="2800" b="0" i="1" smtClean="0">
                              <a:latin typeface="Cambria Math" charset="0"/>
                              <a:ea typeface="Cambria Math" charset="0"/>
                              <a:cs typeface="Cambria Math" charset="0"/>
                            </a:rPr>
                            <m:t>2</m:t>
                          </m:r>
                        </m:sup>
                      </m:sSup>
                      <m:r>
                        <a:rPr lang="en-US" sz="2800" b="0" i="1" smtClean="0">
                          <a:latin typeface="Cambria Math" charset="0"/>
                          <a:ea typeface="Cambria Math" charset="0"/>
                          <a:cs typeface="Cambria Math" charset="0"/>
                        </a:rPr>
                        <m:t>=</m:t>
                      </m:r>
                      <m:f>
                        <m:fPr>
                          <m:ctrlPr>
                            <a:rPr lang="bg-BG" sz="2800" i="1">
                              <a:latin typeface="Cambria Math" charset="0"/>
                            </a:rPr>
                          </m:ctrlPr>
                        </m:fPr>
                        <m:num>
                          <m:sSubSup>
                            <m:sSubSupPr>
                              <m:ctrlPr>
                                <a:rPr lang="en-US" sz="2800" i="1">
                                  <a:latin typeface="Cambria Math" charset="0"/>
                                </a:rPr>
                              </m:ctrlPr>
                            </m:sSubSupPr>
                            <m:e>
                              <m:r>
                                <a:rPr lang="en-US" sz="2800" i="1">
                                  <a:latin typeface="Cambria Math" charset="0"/>
                                  <a:ea typeface="Cambria Math" charset="0"/>
                                  <a:cs typeface="Cambria Math" charset="0"/>
                                </a:rPr>
                                <m:t>𝜎</m:t>
                              </m:r>
                            </m:e>
                            <m:sub>
                              <m:r>
                                <a:rPr lang="en-US" sz="2800" b="0" i="1" smtClean="0">
                                  <a:latin typeface="Cambria Math" charset="0"/>
                                </a:rPr>
                                <m:t>𝑎</m:t>
                              </m:r>
                            </m:sub>
                            <m:sup>
                              <m:r>
                                <a:rPr lang="en-US" sz="2800" i="1">
                                  <a:latin typeface="Cambria Math" charset="0"/>
                                </a:rPr>
                                <m:t>2</m:t>
                              </m:r>
                            </m:sup>
                          </m:sSubSup>
                        </m:num>
                        <m:den>
                          <m:sSubSup>
                            <m:sSubSupPr>
                              <m:ctrlPr>
                                <a:rPr lang="en-US" sz="2800" i="1">
                                  <a:latin typeface="Cambria Math" charset="0"/>
                                </a:rPr>
                              </m:ctrlPr>
                            </m:sSubSupPr>
                            <m:e>
                              <m:r>
                                <a:rPr lang="en-US" sz="2800" i="1">
                                  <a:latin typeface="Cambria Math" charset="0"/>
                                  <a:ea typeface="Cambria Math" charset="0"/>
                                  <a:cs typeface="Cambria Math" charset="0"/>
                                </a:rPr>
                                <m:t>𝜎</m:t>
                              </m:r>
                            </m:e>
                            <m:sub>
                              <m:r>
                                <a:rPr lang="en-US" sz="2800" i="1">
                                  <a:latin typeface="Cambria Math" charset="0"/>
                                </a:rPr>
                                <m:t>𝑎</m:t>
                              </m:r>
                            </m:sub>
                            <m:sup>
                              <m:r>
                                <a:rPr lang="en-US" sz="2800" i="1">
                                  <a:latin typeface="Cambria Math" charset="0"/>
                                </a:rPr>
                                <m:t>2</m:t>
                              </m:r>
                            </m:sup>
                          </m:sSubSup>
                          <m:r>
                            <a:rPr lang="en-US" sz="2800" b="0" i="1" smtClean="0">
                              <a:latin typeface="Cambria Math" charset="0"/>
                            </a:rPr>
                            <m:t>+</m:t>
                          </m:r>
                          <m:sSubSup>
                            <m:sSubSupPr>
                              <m:ctrlPr>
                                <a:rPr lang="en-US" sz="2800" i="1">
                                  <a:latin typeface="Cambria Math" charset="0"/>
                                </a:rPr>
                              </m:ctrlPr>
                            </m:sSubSupPr>
                            <m:e>
                              <m:r>
                                <a:rPr lang="en-US" sz="2800" i="1">
                                  <a:latin typeface="Cambria Math" charset="0"/>
                                  <a:ea typeface="Cambria Math" charset="0"/>
                                  <a:cs typeface="Cambria Math" charset="0"/>
                                </a:rPr>
                                <m:t>𝜎</m:t>
                              </m:r>
                            </m:e>
                            <m:sub>
                              <m:r>
                                <a:rPr lang="en-US" sz="2800" b="0" i="1" smtClean="0">
                                  <a:latin typeface="Cambria Math" charset="0"/>
                                </a:rPr>
                                <m:t>𝑒</m:t>
                              </m:r>
                            </m:sub>
                            <m:sup>
                              <m:r>
                                <a:rPr lang="en-US" sz="2800" i="1">
                                  <a:latin typeface="Cambria Math" charset="0"/>
                                </a:rPr>
                                <m:t>2</m:t>
                              </m:r>
                            </m:sup>
                          </m:sSubSup>
                        </m:den>
                      </m:f>
                    </m:oMath>
                  </m:oMathPara>
                </a14:m>
                <a:endParaRPr lang="en-US" sz="2800" dirty="0"/>
              </a:p>
            </p:txBody>
          </p:sp>
        </mc:Choice>
        <mc:Fallback xmlns="">
          <p:sp>
            <p:nvSpPr>
              <p:cNvPr id="8" name="TextBox 7"/>
              <p:cNvSpPr txBox="1">
                <a:spLocks noRot="1" noChangeAspect="1" noMove="1" noResize="1" noEditPoints="1" noAdjustHandles="1" noChangeArrowheads="1" noChangeShapeType="1" noTextEdit="1"/>
              </p:cNvSpPr>
              <p:nvPr/>
            </p:nvSpPr>
            <p:spPr>
              <a:xfrm>
                <a:off x="2349500" y="1943603"/>
                <a:ext cx="2794000" cy="952825"/>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2349500" y="4942459"/>
                <a:ext cx="2794000" cy="816634"/>
              </a:xfrm>
              <a:prstGeom prst="rect">
                <a:avLst/>
              </a:prstGeom>
              <a:noFill/>
            </p:spPr>
            <p:txBody>
              <a:bodyPr wrap="square" lIns="0" tIns="0" rIns="0" bIns="0" rtlCol="0">
                <a:spAutoFit/>
              </a:bodyPr>
              <a:lstStyle/>
              <a:p>
                <a:pPr/>
                <a14:m>
                  <m:oMathPara xmlns:m="http://schemas.openxmlformats.org/officeDocument/2006/math">
                    <m:oMathParaPr>
                      <m:jc m:val="left"/>
                    </m:oMathParaPr>
                    <m:oMath xmlns:m="http://schemas.openxmlformats.org/officeDocument/2006/math">
                      <m:sSup>
                        <m:sSupPr>
                          <m:ctrlPr>
                            <a:rPr lang="bg-BG" sz="2800" i="1" smtClean="0">
                              <a:latin typeface="Cambria Math" charset="0"/>
                              <a:ea typeface="Cambria Math" charset="0"/>
                              <a:cs typeface="Cambria Math" charset="0"/>
                            </a:rPr>
                          </m:ctrlPr>
                        </m:sSupPr>
                        <m:e>
                          <m:r>
                            <a:rPr lang="en-US" sz="2800" b="0" i="1" smtClean="0">
                              <a:latin typeface="Cambria Math" charset="0"/>
                              <a:ea typeface="Cambria Math" charset="0"/>
                              <a:cs typeface="Cambria Math" charset="0"/>
                            </a:rPr>
                            <m:t>h</m:t>
                          </m:r>
                        </m:e>
                        <m:sup>
                          <m:r>
                            <a:rPr lang="en-US" sz="2800" b="0" i="1" smtClean="0">
                              <a:latin typeface="Cambria Math" charset="0"/>
                              <a:ea typeface="Cambria Math" charset="0"/>
                              <a:cs typeface="Cambria Math" charset="0"/>
                            </a:rPr>
                            <m:t>2</m:t>
                          </m:r>
                        </m:sup>
                      </m:sSup>
                      <m:r>
                        <a:rPr lang="en-US" sz="2800" b="0" i="1" smtClean="0">
                          <a:latin typeface="Cambria Math" charset="0"/>
                          <a:ea typeface="Cambria Math" charset="0"/>
                          <a:cs typeface="Cambria Math" charset="0"/>
                        </a:rPr>
                        <m:t>=</m:t>
                      </m:r>
                      <m:f>
                        <m:fPr>
                          <m:ctrlPr>
                            <a:rPr lang="bg-BG" sz="2800" i="1">
                              <a:latin typeface="Cambria Math" charset="0"/>
                            </a:rPr>
                          </m:ctrlPr>
                        </m:fPr>
                        <m:num>
                          <m:r>
                            <a:rPr lang="en-US" sz="2800" i="1" smtClean="0">
                              <a:latin typeface="Cambria Math" charset="0"/>
                            </a:rPr>
                            <m:t>1</m:t>
                          </m:r>
                        </m:num>
                        <m:den>
                          <m:r>
                            <a:rPr lang="en-US" sz="2800" b="0" i="1" smtClean="0">
                              <a:latin typeface="Cambria Math" charset="0"/>
                            </a:rPr>
                            <m:t>1+</m:t>
                          </m:r>
                          <m:r>
                            <a:rPr lang="bg-BG" sz="2800" i="1">
                              <a:latin typeface="Cambria Math" charset="0"/>
                              <a:ea typeface="Cambria Math" charset="0"/>
                              <a:cs typeface="Cambria Math" charset="0"/>
                            </a:rPr>
                            <m:t>𝛿</m:t>
                          </m:r>
                        </m:den>
                      </m:f>
                    </m:oMath>
                  </m:oMathPara>
                </a14:m>
                <a:endParaRPr lang="en-US" sz="2800" dirty="0"/>
              </a:p>
            </p:txBody>
          </p:sp>
        </mc:Choice>
        <mc:Fallback xmlns="">
          <p:sp>
            <p:nvSpPr>
              <p:cNvPr id="10" name="TextBox 9"/>
              <p:cNvSpPr txBox="1">
                <a:spLocks noRot="1" noChangeAspect="1" noMove="1" noResize="1" noEditPoints="1" noAdjustHandles="1" noChangeArrowheads="1" noChangeShapeType="1" noTextEdit="1"/>
              </p:cNvSpPr>
              <p:nvPr/>
            </p:nvSpPr>
            <p:spPr>
              <a:xfrm>
                <a:off x="2349500" y="4942459"/>
                <a:ext cx="2794000" cy="816634"/>
              </a:xfrm>
              <a:prstGeom prst="rect">
                <a:avLst/>
              </a:prstGeom>
              <a:blipFill rotWithShape="0">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766308654"/>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97973" y="2602252"/>
            <a:ext cx="2806700" cy="2747433"/>
          </a:xfrm>
        </p:spPr>
        <p:txBody>
          <a:bodyPr>
            <a:noAutofit/>
          </a:bodyPr>
          <a:lstStyle/>
          <a:p>
            <a:pPr marL="457200" indent="-457200">
              <a:buFont typeface="+mj-lt"/>
              <a:buAutoNum type="alphaUcPeriod"/>
            </a:pPr>
            <a:r>
              <a:rPr lang="en-US" sz="3600" dirty="0" smtClean="0"/>
              <a:t>100 and 1</a:t>
            </a:r>
          </a:p>
          <a:p>
            <a:pPr marL="457200" indent="-457200">
              <a:buFont typeface="+mj-lt"/>
              <a:buAutoNum type="alphaUcPeriod"/>
            </a:pPr>
            <a:r>
              <a:rPr lang="en-US" sz="3600" dirty="0" smtClean="0"/>
              <a:t>100 and 2</a:t>
            </a:r>
          </a:p>
          <a:p>
            <a:pPr marL="457200" indent="-457200">
              <a:buFont typeface="+mj-lt"/>
              <a:buAutoNum type="alphaUcPeriod"/>
            </a:pPr>
            <a:r>
              <a:rPr lang="en-US" sz="3600" dirty="0" smtClean="0"/>
              <a:t>85 and 5</a:t>
            </a:r>
          </a:p>
          <a:p>
            <a:pPr marL="457200" indent="-457200">
              <a:buFont typeface="+mj-lt"/>
              <a:buAutoNum type="alphaUcPeriod"/>
            </a:pPr>
            <a:r>
              <a:rPr lang="en-US" sz="3600" dirty="0" smtClean="0"/>
              <a:t>85 and 10</a:t>
            </a:r>
          </a:p>
          <a:p>
            <a:pPr marL="457200" indent="-457200">
              <a:buFont typeface="+mj-lt"/>
              <a:buAutoNum type="alphaUcPeriod"/>
            </a:pPr>
            <a:endParaRPr lang="en-US" sz="3600" dirty="0"/>
          </a:p>
        </p:txBody>
      </p:sp>
      <p:sp>
        <p:nvSpPr>
          <p:cNvPr id="3" name="Title 2"/>
          <p:cNvSpPr>
            <a:spLocks noGrp="1"/>
          </p:cNvSpPr>
          <p:nvPr>
            <p:ph type="title"/>
          </p:nvPr>
        </p:nvSpPr>
        <p:spPr>
          <a:xfrm>
            <a:off x="210589" y="819680"/>
            <a:ext cx="8750300" cy="1782572"/>
          </a:xfrm>
        </p:spPr>
        <p:txBody>
          <a:bodyPr>
            <a:normAutofit/>
          </a:bodyPr>
          <a:lstStyle/>
          <a:p>
            <a:pPr algn="l"/>
            <a:r>
              <a:rPr lang="en-US" sz="3200" dirty="0" smtClean="0">
                <a:solidFill>
                  <a:schemeClr val="accent2"/>
                </a:solidFill>
              </a:rPr>
              <a:t>A variable was observed as 95 from a normal distribution. The mean and SD of the distribution are most likely to be:  </a:t>
            </a:r>
            <a:endParaRPr lang="en-US" sz="3200" dirty="0">
              <a:solidFill>
                <a:schemeClr val="accent2"/>
              </a:solidFill>
            </a:endParaRPr>
          </a:p>
        </p:txBody>
      </p:sp>
    </p:spTree>
    <p:extLst>
      <p:ext uri="{BB962C8B-B14F-4D97-AF65-F5344CB8AC3E}">
        <p14:creationId xmlns:p14="http://schemas.microsoft.com/office/powerpoint/2010/main" val="1910346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66699" y="1687852"/>
            <a:ext cx="8519853" cy="2747433"/>
          </a:xfrm>
        </p:spPr>
        <p:txBody>
          <a:bodyPr>
            <a:noAutofit/>
          </a:bodyPr>
          <a:lstStyle/>
          <a:p>
            <a:pPr marL="457200" indent="-457200">
              <a:buFont typeface="+mj-lt"/>
              <a:buAutoNum type="alphaUcPeriod"/>
            </a:pPr>
            <a:r>
              <a:rPr lang="en-US" sz="3600" dirty="0" smtClean="0"/>
              <a:t>100 and 1: 5 SD from mean, P&lt;&lt;1%</a:t>
            </a:r>
          </a:p>
          <a:p>
            <a:pPr marL="457200" indent="-457200">
              <a:buFont typeface="+mj-lt"/>
              <a:buAutoNum type="alphaUcPeriod"/>
            </a:pPr>
            <a:r>
              <a:rPr lang="en-US" sz="3600" dirty="0" smtClean="0"/>
              <a:t>100 and </a:t>
            </a:r>
            <a:r>
              <a:rPr lang="en-US" sz="3600" dirty="0"/>
              <a:t>2: </a:t>
            </a:r>
            <a:r>
              <a:rPr lang="en-US" sz="3600" dirty="0" smtClean="0"/>
              <a:t> 2.5 </a:t>
            </a:r>
            <a:r>
              <a:rPr lang="en-US" sz="3600" dirty="0"/>
              <a:t>SD from mean, </a:t>
            </a:r>
            <a:r>
              <a:rPr lang="en-US" sz="3600" dirty="0" smtClean="0"/>
              <a:t>1%&lt;P&lt;5%</a:t>
            </a:r>
          </a:p>
          <a:p>
            <a:pPr marL="457200" indent="-457200">
              <a:buFont typeface="+mj-lt"/>
              <a:buAutoNum type="alphaUcPeriod"/>
            </a:pPr>
            <a:r>
              <a:rPr lang="en-US" sz="3600" dirty="0" smtClean="0"/>
              <a:t>85 and </a:t>
            </a:r>
            <a:r>
              <a:rPr lang="en-US" sz="3600" dirty="0"/>
              <a:t>5 : </a:t>
            </a:r>
            <a:r>
              <a:rPr lang="en-US" sz="3600" dirty="0" smtClean="0"/>
              <a:t>2 </a:t>
            </a:r>
            <a:r>
              <a:rPr lang="en-US" sz="3600" dirty="0"/>
              <a:t>SD from mean, </a:t>
            </a:r>
            <a:r>
              <a:rPr lang="en-US" sz="3600" dirty="0" smtClean="0"/>
              <a:t>P=5%</a:t>
            </a:r>
          </a:p>
          <a:p>
            <a:pPr marL="457200" indent="-457200">
              <a:buFont typeface="+mj-lt"/>
              <a:buAutoNum type="alphaUcPeriod"/>
            </a:pPr>
            <a:r>
              <a:rPr lang="en-US" sz="3600" dirty="0" smtClean="0"/>
              <a:t>85 and </a:t>
            </a:r>
            <a:r>
              <a:rPr lang="en-US" sz="3600" dirty="0"/>
              <a:t>10 : </a:t>
            </a:r>
            <a:r>
              <a:rPr lang="en-US" sz="3600" dirty="0" smtClean="0"/>
              <a:t>1 </a:t>
            </a:r>
            <a:r>
              <a:rPr lang="en-US" sz="3600" dirty="0"/>
              <a:t>SD from mean, </a:t>
            </a:r>
            <a:r>
              <a:rPr lang="en-US" sz="3600" dirty="0" smtClean="0"/>
              <a:t>P=32%</a:t>
            </a:r>
          </a:p>
          <a:p>
            <a:pPr marL="457200" indent="-457200">
              <a:buFont typeface="+mj-lt"/>
              <a:buAutoNum type="alphaUcPeriod"/>
            </a:pPr>
            <a:endParaRPr lang="en-US" sz="3600" dirty="0"/>
          </a:p>
        </p:txBody>
      </p:sp>
      <p:sp>
        <p:nvSpPr>
          <p:cNvPr id="3" name="Title 2"/>
          <p:cNvSpPr>
            <a:spLocks noGrp="1"/>
          </p:cNvSpPr>
          <p:nvPr>
            <p:ph type="title"/>
          </p:nvPr>
        </p:nvSpPr>
        <p:spPr>
          <a:xfrm>
            <a:off x="152400" y="0"/>
            <a:ext cx="8750300" cy="1211072"/>
          </a:xfrm>
        </p:spPr>
        <p:txBody>
          <a:bodyPr>
            <a:normAutofit/>
          </a:bodyPr>
          <a:lstStyle/>
          <a:p>
            <a:r>
              <a:rPr lang="en-US" sz="3200" dirty="0" smtClean="0">
                <a:solidFill>
                  <a:schemeClr val="accent2"/>
                </a:solidFill>
              </a:rPr>
              <a:t>By approximation</a:t>
            </a:r>
            <a:endParaRPr lang="en-US" sz="3200" dirty="0">
              <a:solidFill>
                <a:schemeClr val="accent2"/>
              </a:solidFill>
            </a:endParaRPr>
          </a:p>
        </p:txBody>
      </p:sp>
    </p:spTree>
    <p:extLst>
      <p:ext uri="{BB962C8B-B14F-4D97-AF65-F5344CB8AC3E}">
        <p14:creationId xmlns:p14="http://schemas.microsoft.com/office/powerpoint/2010/main" val="87231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 y="0"/>
            <a:ext cx="8750300" cy="1096772"/>
          </a:xfrm>
        </p:spPr>
        <p:txBody>
          <a:bodyPr>
            <a:normAutofit/>
          </a:bodyPr>
          <a:lstStyle/>
          <a:p>
            <a:r>
              <a:rPr lang="en-US" sz="3200" smtClean="0">
                <a:solidFill>
                  <a:schemeClr val="accent2"/>
                </a:solidFill>
              </a:rPr>
              <a:t>Visualization</a:t>
            </a:r>
            <a:endParaRPr lang="en-US" sz="3200" dirty="0">
              <a:solidFill>
                <a:schemeClr val="accent2"/>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6900" y="1211072"/>
            <a:ext cx="4457700" cy="11430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9600" y="2468372"/>
            <a:ext cx="4445000" cy="12573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06900" y="3781235"/>
            <a:ext cx="4495800" cy="130810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57700" y="5136961"/>
            <a:ext cx="4445000" cy="1638300"/>
          </a:xfrm>
          <a:prstGeom prst="rect">
            <a:avLst/>
          </a:prstGeom>
        </p:spPr>
      </p:pic>
      <p:cxnSp>
        <p:nvCxnSpPr>
          <p:cNvPr id="9" name="Straight Connector 8"/>
          <p:cNvCxnSpPr/>
          <p:nvPr/>
        </p:nvCxnSpPr>
        <p:spPr>
          <a:xfrm flipH="1">
            <a:off x="7912100" y="1272985"/>
            <a:ext cx="12700" cy="50165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260350" y="1942860"/>
            <a:ext cx="4038600" cy="2308324"/>
          </a:xfrm>
          <a:prstGeom prst="rect">
            <a:avLst/>
          </a:prstGeom>
        </p:spPr>
        <p:txBody>
          <a:bodyPr wrap="square">
            <a:spAutoFit/>
          </a:bodyPr>
          <a:lstStyle/>
          <a:p>
            <a:r>
              <a:rPr lang="en-US" dirty="0"/>
              <a:t>x=</a:t>
            </a:r>
            <a:r>
              <a:rPr lang="en-US" dirty="0" err="1"/>
              <a:t>rnorm</a:t>
            </a:r>
            <a:r>
              <a:rPr lang="en-US" dirty="0"/>
              <a:t>(10000,100,1</a:t>
            </a:r>
            <a:r>
              <a:rPr lang="en-US" dirty="0" smtClean="0"/>
              <a:t>)</a:t>
            </a:r>
          </a:p>
          <a:p>
            <a:r>
              <a:rPr lang="en-US" dirty="0" smtClean="0"/>
              <a:t>plot(density(x</a:t>
            </a:r>
            <a:r>
              <a:rPr lang="en-US" dirty="0"/>
              <a:t>),</a:t>
            </a:r>
            <a:r>
              <a:rPr lang="en-US" dirty="0" err="1"/>
              <a:t>xlim</a:t>
            </a:r>
            <a:r>
              <a:rPr lang="en-US" dirty="0"/>
              <a:t>=c(60,105</a:t>
            </a:r>
            <a:r>
              <a:rPr lang="en-US" dirty="0" smtClean="0"/>
              <a:t>))</a:t>
            </a:r>
          </a:p>
          <a:p>
            <a:r>
              <a:rPr lang="en-US" dirty="0" smtClean="0"/>
              <a:t>x=</a:t>
            </a:r>
            <a:r>
              <a:rPr lang="en-US" dirty="0" err="1" smtClean="0"/>
              <a:t>rnorm</a:t>
            </a:r>
            <a:r>
              <a:rPr lang="en-US" dirty="0" smtClean="0"/>
              <a:t>(10000,100,2)</a:t>
            </a:r>
          </a:p>
          <a:p>
            <a:r>
              <a:rPr lang="en-US" dirty="0" smtClean="0"/>
              <a:t>plot(density(x</a:t>
            </a:r>
            <a:r>
              <a:rPr lang="en-US" dirty="0"/>
              <a:t>),</a:t>
            </a:r>
            <a:r>
              <a:rPr lang="en-US" dirty="0" err="1"/>
              <a:t>xlim</a:t>
            </a:r>
            <a:r>
              <a:rPr lang="en-US" dirty="0"/>
              <a:t>=c(60,105</a:t>
            </a:r>
            <a:r>
              <a:rPr lang="en-US" dirty="0" smtClean="0"/>
              <a:t>))</a:t>
            </a:r>
          </a:p>
          <a:p>
            <a:r>
              <a:rPr lang="en-US" dirty="0" smtClean="0"/>
              <a:t>x=</a:t>
            </a:r>
            <a:r>
              <a:rPr lang="en-US" dirty="0" err="1" smtClean="0"/>
              <a:t>rnorm</a:t>
            </a:r>
            <a:r>
              <a:rPr lang="en-US" dirty="0" smtClean="0"/>
              <a:t>(10000,85,5)</a:t>
            </a:r>
          </a:p>
          <a:p>
            <a:r>
              <a:rPr lang="en-US" dirty="0" smtClean="0"/>
              <a:t>plot(density(x</a:t>
            </a:r>
            <a:r>
              <a:rPr lang="en-US" dirty="0"/>
              <a:t>),</a:t>
            </a:r>
            <a:r>
              <a:rPr lang="en-US" dirty="0" err="1"/>
              <a:t>xlim</a:t>
            </a:r>
            <a:r>
              <a:rPr lang="en-US" dirty="0"/>
              <a:t>=c(60,105</a:t>
            </a:r>
            <a:r>
              <a:rPr lang="en-US" dirty="0" smtClean="0"/>
              <a:t>))</a:t>
            </a:r>
          </a:p>
          <a:p>
            <a:r>
              <a:rPr lang="en-US" dirty="0" smtClean="0"/>
              <a:t>x=</a:t>
            </a:r>
            <a:r>
              <a:rPr lang="en-US" dirty="0" err="1" smtClean="0"/>
              <a:t>rnorm</a:t>
            </a:r>
            <a:r>
              <a:rPr lang="en-US" dirty="0" smtClean="0"/>
              <a:t>(10000,85,10)</a:t>
            </a:r>
          </a:p>
          <a:p>
            <a:r>
              <a:rPr lang="en-US" dirty="0" smtClean="0"/>
              <a:t>plot(density(x</a:t>
            </a:r>
            <a:r>
              <a:rPr lang="en-US" dirty="0"/>
              <a:t>),</a:t>
            </a:r>
            <a:r>
              <a:rPr lang="en-US" dirty="0" err="1"/>
              <a:t>xlim</a:t>
            </a:r>
            <a:r>
              <a:rPr lang="en-US" dirty="0"/>
              <a:t>=c(60,105))</a:t>
            </a:r>
          </a:p>
        </p:txBody>
      </p:sp>
    </p:spTree>
    <p:extLst>
      <p:ext uri="{BB962C8B-B14F-4D97-AF65-F5344CB8AC3E}">
        <p14:creationId xmlns:p14="http://schemas.microsoft.com/office/powerpoint/2010/main" val="104173999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Waveform.thmx</Template>
  <TotalTime>1888</TotalTime>
  <Words>633</Words>
  <Application>Microsoft Macintosh PowerPoint</Application>
  <PresentationFormat>On-screen Show (4:3)</PresentationFormat>
  <Paragraphs>159</Paragraphs>
  <Slides>25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Calibri</vt:lpstr>
      <vt:lpstr>Cambria Math</vt:lpstr>
      <vt:lpstr>Candara</vt:lpstr>
      <vt:lpstr>ＭＳ Ｐゴシック</vt:lpstr>
      <vt:lpstr>Symbol</vt:lpstr>
      <vt:lpstr>Verdana</vt:lpstr>
      <vt:lpstr>Waveform</vt:lpstr>
      <vt:lpstr>Statistical Genomics</vt:lpstr>
      <vt:lpstr>Administration</vt:lpstr>
      <vt:lpstr>Outline</vt:lpstr>
      <vt:lpstr>Teaching model</vt:lpstr>
      <vt:lpstr>Mixed Model Equation</vt:lpstr>
      <vt:lpstr>Unknown heritability</vt:lpstr>
      <vt:lpstr>A variable was observed as 95 from a normal distribution. The mean and SD of the distribution are most likely to be:  </vt:lpstr>
      <vt:lpstr>By approximation</vt:lpstr>
      <vt:lpstr>Visualization</vt:lpstr>
      <vt:lpstr>By density function</vt:lpstr>
      <vt:lpstr>Density function of uni-variate normal distribution</vt:lpstr>
      <vt:lpstr>Density function of normal distribution</vt:lpstr>
      <vt:lpstr>Two variables were observed as 95 and 97 from a normal distribution. The mean and SD of the distribution are most likely to be:  </vt:lpstr>
      <vt:lpstr>Three individuals have kinship of  and observations of  95, 100 and 70, respectively. The population has mean of 90. Square root of genetic and residual variances are most likely to be:</vt:lpstr>
      <vt:lpstr>Variance in MLM</vt:lpstr>
      <vt:lpstr>Density function of multi-variate normal distribution</vt:lpstr>
      <vt:lpstr>Density function of multi-variate normal distribution</vt:lpstr>
      <vt:lpstr>Log Likelihood</vt:lpstr>
      <vt:lpstr>Full and REsidual Maximum Likelihood</vt:lpstr>
      <vt:lpstr>Differences between Full ML and REML</vt:lpstr>
      <vt:lpstr>Optimization in two dimensions</vt:lpstr>
      <vt:lpstr>Expectation and Maximization (EM)</vt:lpstr>
      <vt:lpstr>Expectation and Maximization (EM)</vt:lpstr>
      <vt:lpstr>EMMA: two dimensions to one dimension optimization</vt:lpstr>
      <vt:lpstr>Hilight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Computational Genomics</dc:title>
  <dc:creator>Zhiwu Zhang</dc:creator>
  <cp:lastModifiedBy>Zhiwu Zhang</cp:lastModifiedBy>
  <cp:revision>169</cp:revision>
  <dcterms:created xsi:type="dcterms:W3CDTF">2013-08-24T13:03:35Z</dcterms:created>
  <dcterms:modified xsi:type="dcterms:W3CDTF">2016-03-20T18:40:21Z</dcterms:modified>
</cp:coreProperties>
</file>