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3"/>
  </p:notesMasterIdLst>
  <p:sldIdLst>
    <p:sldId id="411" r:id="rId2"/>
    <p:sldId id="420" r:id="rId3"/>
    <p:sldId id="394" r:id="rId4"/>
    <p:sldId id="441" r:id="rId5"/>
    <p:sldId id="449" r:id="rId6"/>
    <p:sldId id="382" r:id="rId7"/>
    <p:sldId id="383" r:id="rId8"/>
    <p:sldId id="433" r:id="rId9"/>
    <p:sldId id="384" r:id="rId10"/>
    <p:sldId id="429" r:id="rId11"/>
    <p:sldId id="385" r:id="rId12"/>
    <p:sldId id="386" r:id="rId13"/>
    <p:sldId id="437" r:id="rId14"/>
    <p:sldId id="438" r:id="rId15"/>
    <p:sldId id="439" r:id="rId16"/>
    <p:sldId id="387" r:id="rId17"/>
    <p:sldId id="435" r:id="rId18"/>
    <p:sldId id="434" r:id="rId19"/>
    <p:sldId id="388" r:id="rId20"/>
    <p:sldId id="430" r:id="rId21"/>
    <p:sldId id="389" r:id="rId22"/>
    <p:sldId id="391" r:id="rId23"/>
    <p:sldId id="431" r:id="rId24"/>
    <p:sldId id="432" r:id="rId25"/>
    <p:sldId id="445" r:id="rId26"/>
    <p:sldId id="446" r:id="rId27"/>
    <p:sldId id="413" r:id="rId28"/>
    <p:sldId id="450" r:id="rId29"/>
    <p:sldId id="447" r:id="rId30"/>
    <p:sldId id="468" r:id="rId31"/>
    <p:sldId id="442" r:id="rId32"/>
    <p:sldId id="443" r:id="rId33"/>
    <p:sldId id="414" r:id="rId34"/>
    <p:sldId id="448" r:id="rId35"/>
    <p:sldId id="451" r:id="rId36"/>
    <p:sldId id="452" r:id="rId37"/>
    <p:sldId id="453" r:id="rId38"/>
    <p:sldId id="454" r:id="rId39"/>
    <p:sldId id="455" r:id="rId40"/>
    <p:sldId id="462" r:id="rId41"/>
    <p:sldId id="444" r:id="rId42"/>
    <p:sldId id="463" r:id="rId43"/>
    <p:sldId id="456" r:id="rId44"/>
    <p:sldId id="457" r:id="rId45"/>
    <p:sldId id="458" r:id="rId46"/>
    <p:sldId id="459" r:id="rId47"/>
    <p:sldId id="460" r:id="rId48"/>
    <p:sldId id="464" r:id="rId49"/>
    <p:sldId id="465" r:id="rId50"/>
    <p:sldId id="461" r:id="rId51"/>
    <p:sldId id="466"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25"/>
    <p:restoredTop sz="95982" autoAdjust="0"/>
  </p:normalViewPr>
  <p:slideViewPr>
    <p:cSldViewPr snapToGrid="0" snapToObjects="1">
      <p:cViewPr>
        <p:scale>
          <a:sx n="107" d="100"/>
          <a:sy n="107" d="100"/>
        </p:scale>
        <p:origin x="2016" y="6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4C4908-2A04-9943-9FD7-65929F5D9E3B}" type="datetimeFigureOut">
              <a:rPr lang="en-US" smtClean="0"/>
              <a:t>5/12/16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5A5107-B47F-A942-A7B4-FB0CAFAD1557}" type="slidenum">
              <a:rPr lang="en-US" smtClean="0"/>
              <a:t>‹#›</a:t>
            </a:fld>
            <a:endParaRPr lang="en-US"/>
          </a:p>
        </p:txBody>
      </p:sp>
    </p:spTree>
    <p:extLst>
      <p:ext uri="{BB962C8B-B14F-4D97-AF65-F5344CB8AC3E}">
        <p14:creationId xmlns:p14="http://schemas.microsoft.com/office/powerpoint/2010/main" val="14654859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Statistical models to detect mutations (M)</a:t>
            </a:r>
            <a:r>
              <a:rPr lang="en-US" baseline="0" dirty="0" smtClean="0"/>
              <a:t> underlying phenotype.</a:t>
            </a:r>
          </a:p>
          <a:p>
            <a:r>
              <a:rPr lang="en-US" baseline="0" dirty="0" smtClean="0"/>
              <a:t>The items inside the circle are the operands and the the items outside the circle describe the best condition for each model. The ideal and unrealistic model (M) is to fit the mutations only. One if the realistic model (mm) fits all available markers (m</a:t>
            </a:r>
            <a:r>
              <a:rPr lang="en-US" baseline="-25000" dirty="0" smtClean="0"/>
              <a:t>i</a:t>
            </a:r>
            <a:r>
              <a:rPr lang="en-US" baseline="0" dirty="0" smtClean="0"/>
              <a:t> to m</a:t>
            </a:r>
            <a:r>
              <a:rPr lang="en-US" baseline="-25000" dirty="0" smtClean="0"/>
              <a:t>l</a:t>
            </a:r>
            <a:r>
              <a:rPr lang="en-US" baseline="0" dirty="0" smtClean="0"/>
              <a:t>) simultaneously. The model is computation demanding with more markers than mutations (m&gt;M). The model (m) that fit one marker at a time has the least computation demand, but generate </a:t>
            </a:r>
            <a:r>
              <a:rPr lang="en-US" sz="1200" kern="1200" dirty="0" smtClean="0">
                <a:solidFill>
                  <a:schemeClr val="tx1"/>
                </a:solidFill>
                <a:latin typeface="+mn-lt"/>
                <a:ea typeface="+mn-ea"/>
                <a:cs typeface="+mn-cs"/>
              </a:rPr>
              <a:t>spurious association</a:t>
            </a:r>
            <a:r>
              <a:rPr lang="en-US" baseline="0" dirty="0" smtClean="0"/>
              <a:t>. The model (</a:t>
            </a:r>
            <a:r>
              <a:rPr lang="en-US" baseline="0" dirty="0" err="1" smtClean="0"/>
              <a:t>Qm</a:t>
            </a:r>
            <a:r>
              <a:rPr lang="en-US" baseline="0" dirty="0" smtClean="0"/>
              <a:t>) that fit population structure (Q matrix) as covariates reduce </a:t>
            </a:r>
            <a:r>
              <a:rPr lang="en-US" sz="1200" kern="1200" dirty="0" smtClean="0">
                <a:solidFill>
                  <a:schemeClr val="tx1"/>
                </a:solidFill>
                <a:latin typeface="+mn-lt"/>
                <a:ea typeface="+mn-ea"/>
                <a:cs typeface="+mn-cs"/>
              </a:rPr>
              <a:t>spurious associations without heavy penalty on computing time. The model (</a:t>
            </a:r>
            <a:r>
              <a:rPr lang="en-US" sz="1200" kern="1200" dirty="0" err="1" smtClean="0">
                <a:solidFill>
                  <a:schemeClr val="tx1"/>
                </a:solidFill>
                <a:latin typeface="+mn-lt"/>
                <a:ea typeface="+mn-ea"/>
                <a:cs typeface="+mn-cs"/>
              </a:rPr>
              <a:t>QKm</a:t>
            </a:r>
            <a:r>
              <a:rPr lang="en-US" sz="1200" kern="1200" dirty="0" smtClean="0">
                <a:solidFill>
                  <a:schemeClr val="tx1"/>
                </a:solidFill>
                <a:latin typeface="+mn-lt"/>
                <a:ea typeface="+mn-ea"/>
                <a:cs typeface="+mn-cs"/>
              </a:rPr>
              <a:t>) that adds additional random effect with variance defined by kinship (K), further reduces spurious association, but</a:t>
            </a:r>
            <a:r>
              <a:rPr lang="en-US" sz="1200" kern="1200" baseline="0" dirty="0" smtClean="0">
                <a:solidFill>
                  <a:schemeClr val="tx1"/>
                </a:solidFill>
                <a:latin typeface="+mn-lt"/>
                <a:ea typeface="+mn-ea"/>
                <a:cs typeface="+mn-cs"/>
              </a:rPr>
              <a:t> substantially increases computing time. Both </a:t>
            </a:r>
            <a:r>
              <a:rPr lang="en-US" sz="1200" kern="1200" baseline="0" dirty="0" err="1" smtClean="0">
                <a:solidFill>
                  <a:schemeClr val="tx1"/>
                </a:solidFill>
                <a:latin typeface="+mn-lt"/>
                <a:ea typeface="+mn-ea"/>
                <a:cs typeface="+mn-cs"/>
              </a:rPr>
              <a:t>Qm</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QKm</a:t>
            </a:r>
            <a:r>
              <a:rPr lang="en-US" sz="1200" kern="1200" baseline="0" dirty="0" smtClean="0">
                <a:solidFill>
                  <a:schemeClr val="tx1"/>
                </a:solidFill>
                <a:latin typeface="+mn-lt"/>
                <a:ea typeface="+mn-ea"/>
                <a:cs typeface="+mn-cs"/>
              </a:rPr>
              <a:t> model have the problem of confounding between testing marker and other operand in the model, especially when markers are exactly the mutation (m=M). The confounding is diluted with genomic average Q and K with more markers (m&gt;M).  The model (Mm) that fits mutation (M) and marker (m) one at a time, has advantage on computing time and the potential of eliminating the confounding with testing markers. The challenge is too find M and the elimination of confounding, which will be illustrated in next figure (Bio-CPU).</a:t>
            </a:r>
            <a:endParaRPr lang="en-US" dirty="0"/>
          </a:p>
        </p:txBody>
      </p:sp>
      <p:sp>
        <p:nvSpPr>
          <p:cNvPr id="4" name="Slide Number Placeholder 3"/>
          <p:cNvSpPr>
            <a:spLocks noGrp="1"/>
          </p:cNvSpPr>
          <p:nvPr>
            <p:ph type="sldNum" sz="quarter" idx="10"/>
          </p:nvPr>
        </p:nvSpPr>
        <p:spPr/>
        <p:txBody>
          <a:bodyPr/>
          <a:lstStyle/>
          <a:p>
            <a:fld id="{B01AD68F-38F0-9049-9FD5-CDE3DD4B2903}" type="slidenum">
              <a:rPr lang="en-US" smtClean="0"/>
              <a:pPr/>
              <a:t>17</a:t>
            </a:fld>
            <a:endParaRPr lang="en-US"/>
          </a:p>
        </p:txBody>
      </p:sp>
    </p:spTree>
    <p:extLst>
      <p:ext uri="{BB962C8B-B14F-4D97-AF65-F5344CB8AC3E}">
        <p14:creationId xmlns:p14="http://schemas.microsoft.com/office/powerpoint/2010/main" val="279260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5">
              <a:defRPr/>
            </a:pPr>
            <a:r>
              <a:rPr lang="en-US" dirty="0" smtClean="0"/>
              <a:t>FARM-CPU (Fixed And</a:t>
            </a:r>
            <a:r>
              <a:rPr lang="en-US" baseline="0" dirty="0" smtClean="0"/>
              <a:t> Random Model Circulative Probability Unification)</a:t>
            </a:r>
          </a:p>
          <a:p>
            <a:endParaRPr lang="en-US" dirty="0" smtClean="0"/>
          </a:p>
          <a:p>
            <a:r>
              <a:rPr lang="en-US" dirty="0" smtClean="0"/>
              <a:t>Keywords: substitution, test, screen, storage, memory, mutation, markers, formula, optimization, processer, unit, background, </a:t>
            </a:r>
          </a:p>
          <a:p>
            <a:endParaRPr lang="en-US" dirty="0" smtClean="0"/>
          </a:p>
          <a:p>
            <a:r>
              <a:rPr lang="en-US" dirty="0" smtClean="0"/>
              <a:t>The shaded area is the storage of p values for markers (dark shaded) and mutations (shadow</a:t>
            </a:r>
            <a:r>
              <a:rPr lang="en-US" baseline="0" dirty="0" smtClean="0"/>
              <a:t> shaded</a:t>
            </a:r>
            <a:r>
              <a:rPr lang="en-US" dirty="0" smtClean="0"/>
              <a:t>). The Manhattan</a:t>
            </a:r>
            <a:r>
              <a:rPr lang="en-US" baseline="0" dirty="0" smtClean="0"/>
              <a:t> plot (with red dots) area is the processer to optimize bin size and the bin selected as pseudo mutations (M) connected by the green wires. The equation is the processer to test marker (m) one at a time with mutation (M) as covariates. The p values of M are processed xx unit (non-shaded area) to  get average P values which are connect by the blue wires to substitute the </a:t>
            </a:r>
            <a:r>
              <a:rPr lang="en-US" baseline="0" dirty="0" err="1" smtClean="0"/>
              <a:t>Nas</a:t>
            </a:r>
            <a:r>
              <a:rPr lang="en-US" baseline="0" dirty="0" smtClean="0"/>
              <a:t> for the corresponding markers which do not have P values in the test as they are confounded to M.</a:t>
            </a:r>
            <a:endParaRPr lang="en-US" dirty="0"/>
          </a:p>
        </p:txBody>
      </p:sp>
      <p:sp>
        <p:nvSpPr>
          <p:cNvPr id="4" name="Slide Number Placeholder 3"/>
          <p:cNvSpPr>
            <a:spLocks noGrp="1"/>
          </p:cNvSpPr>
          <p:nvPr>
            <p:ph type="sldNum" sz="quarter" idx="10"/>
          </p:nvPr>
        </p:nvSpPr>
        <p:spPr/>
        <p:txBody>
          <a:bodyPr/>
          <a:lstStyle/>
          <a:p>
            <a:fld id="{B01AD68F-38F0-9049-9FD5-CDE3DD4B2903}" type="slidenum">
              <a:rPr lang="en-US" smtClean="0"/>
              <a:pPr/>
              <a:t>18</a:t>
            </a:fld>
            <a:endParaRPr lang="en-US"/>
          </a:p>
        </p:txBody>
      </p:sp>
    </p:spTree>
    <p:extLst>
      <p:ext uri="{BB962C8B-B14F-4D97-AF65-F5344CB8AC3E}">
        <p14:creationId xmlns:p14="http://schemas.microsoft.com/office/powerpoint/2010/main" val="980547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5/12/16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5/12/16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5/12/16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5/12/16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5/12/16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5/12/16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5/12/16</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png"/><Relationship Id="rId8" Type="http://schemas.openxmlformats.org/officeDocument/2006/relationships/image" Target="../media/image28.png"/><Relationship Id="rId9" Type="http://schemas.openxmlformats.org/officeDocument/2006/relationships/image" Target="../media/image63.png"/><Relationship Id="rId10" Type="http://schemas.openxmlformats.org/officeDocument/2006/relationships/image" Target="../media/image64.png"/><Relationship Id="rId11"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 Id="rId3" Type="http://schemas.openxmlformats.org/officeDocument/2006/relationships/image" Target="../media/image6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emf"/><Relationship Id="rId3" Type="http://schemas.openxmlformats.org/officeDocument/2006/relationships/image" Target="../media/image7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 Id="rId3" Type="http://schemas.openxmlformats.org/officeDocument/2006/relationships/image" Target="../media/image7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 Id="rId3" Type="http://schemas.openxmlformats.org/officeDocument/2006/relationships/image" Target="../media/image74.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 Id="rId3" Type="http://schemas.openxmlformats.org/officeDocument/2006/relationships/image" Target="../media/image76.emf"/></Relationships>
</file>

<file path=ppt/slides/_rels/slide5.xml.rels><?xml version="1.0" encoding="UTF-8" standalone="yes"?>
<Relationships xmlns="http://schemas.openxmlformats.org/package/2006/relationships"><Relationship Id="rId11" Type="http://schemas.openxmlformats.org/officeDocument/2006/relationships/image" Target="../media/image16.jpeg"/><Relationship Id="rId12" Type="http://schemas.openxmlformats.org/officeDocument/2006/relationships/image" Target="../media/image17.jpg"/><Relationship Id="rId13" Type="http://schemas.openxmlformats.org/officeDocument/2006/relationships/image" Target="../media/image18.png"/><Relationship Id="rId14" Type="http://schemas.openxmlformats.org/officeDocument/2006/relationships/image" Target="../media/image19.jpg"/><Relationship Id="rId15" Type="http://schemas.openxmlformats.org/officeDocument/2006/relationships/image" Target="../media/image20.jpeg"/><Relationship Id="rId16" Type="http://schemas.openxmlformats.org/officeDocument/2006/relationships/image" Target="../media/image21.jpeg"/><Relationship Id="rId1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g"/><Relationship Id="rId6" Type="http://schemas.openxmlformats.org/officeDocument/2006/relationships/image" Target="../media/image11.png"/><Relationship Id="rId7" Type="http://schemas.openxmlformats.org/officeDocument/2006/relationships/image" Target="../media/image12.jpg"/><Relationship Id="rId8" Type="http://schemas.openxmlformats.org/officeDocument/2006/relationships/image" Target="../media/image13.jpg"/><Relationship Id="rId9" Type="http://schemas.openxmlformats.org/officeDocument/2006/relationships/image" Target="../media/image14.jpg"/><Relationship Id="rId10" Type="http://schemas.openxmlformats.org/officeDocument/2006/relationships/image" Target="../media/image1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78.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emf"/><Relationship Id="rId3" Type="http://schemas.openxmlformats.org/officeDocument/2006/relationships/image" Target="../media/image8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09744" y="2791299"/>
            <a:ext cx="8857883" cy="1072859"/>
          </a:xfrm>
        </p:spPr>
        <p:txBody>
          <a:bodyPr>
            <a:normAutofit/>
          </a:bodyPr>
          <a:lstStyle/>
          <a:p>
            <a:r>
              <a:rPr lang="en-US" sz="3800" b="1" dirty="0" smtClean="0">
                <a:solidFill>
                  <a:schemeClr val="bg2">
                    <a:lumMod val="75000"/>
                  </a:schemeClr>
                </a:solidFill>
              </a:rPr>
              <a:t>Statistical Genomics</a:t>
            </a:r>
            <a:endParaRPr lang="en-US" sz="3800" b="1" dirty="0">
              <a:solidFill>
                <a:schemeClr val="accent2"/>
              </a:solidFill>
            </a:endParaRPr>
          </a:p>
        </p:txBody>
      </p:sp>
      <p:pic>
        <p:nvPicPr>
          <p:cNvPr id="4" name="Picture 7" descr="Washington_State_Cougar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9886" y="5316238"/>
            <a:ext cx="14335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ubtitle 2"/>
          <p:cNvSpPr txBox="1">
            <a:spLocks/>
          </p:cNvSpPr>
          <p:nvPr/>
        </p:nvSpPr>
        <p:spPr>
          <a:xfrm>
            <a:off x="1512699" y="4249255"/>
            <a:ext cx="6400800" cy="106698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800" dirty="0" smtClean="0"/>
              <a:t>Zhiwu Zhang</a:t>
            </a:r>
          </a:p>
          <a:p>
            <a:pPr marL="0" indent="0" algn="ctr">
              <a:buNone/>
            </a:pPr>
            <a:r>
              <a:rPr lang="en-US" sz="2800" dirty="0" smtClean="0"/>
              <a:t>Washington State University</a:t>
            </a:r>
            <a:endParaRPr lang="en-US" sz="2800" dirty="0"/>
          </a:p>
        </p:txBody>
      </p:sp>
      <p:sp>
        <p:nvSpPr>
          <p:cNvPr id="8" name="Title 2"/>
          <p:cNvSpPr txBox="1">
            <a:spLocks/>
          </p:cNvSpPr>
          <p:nvPr/>
        </p:nvSpPr>
        <p:spPr bwMode="auto">
          <a:xfrm>
            <a:off x="894721" y="3597458"/>
            <a:ext cx="7487279" cy="5334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en-US" sz="2800" b="1" dirty="0" smtClean="0">
                <a:solidFill>
                  <a:schemeClr val="bg2">
                    <a:lumMod val="50000"/>
                  </a:schemeClr>
                </a:solidFill>
              </a:rPr>
              <a:t>Lecture 21: FarmCPU</a:t>
            </a:r>
            <a:endParaRPr lang="en-US" sz="2800" b="1" dirty="0">
              <a:solidFill>
                <a:schemeClr val="bg2">
                  <a:lumMod val="50000"/>
                </a:schemeClr>
              </a:solidFill>
            </a:endParaRPr>
          </a:p>
        </p:txBody>
      </p:sp>
    </p:spTree>
    <p:extLst>
      <p:ext uri="{BB962C8B-B14F-4D97-AF65-F5344CB8AC3E}">
        <p14:creationId xmlns:p14="http://schemas.microsoft.com/office/powerpoint/2010/main" val="1839392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01600"/>
            <a:ext cx="9144000" cy="6653012"/>
          </a:xfrm>
          <a:prstGeom prst="rect">
            <a:avLst/>
          </a:prstGeom>
        </p:spPr>
      </p:pic>
      <p:sp>
        <p:nvSpPr>
          <p:cNvPr id="2" name="Title 1"/>
          <p:cNvSpPr>
            <a:spLocks noGrp="1"/>
          </p:cNvSpPr>
          <p:nvPr>
            <p:ph type="title"/>
          </p:nvPr>
        </p:nvSpPr>
        <p:spPr>
          <a:xfrm>
            <a:off x="1231900" y="33528"/>
            <a:ext cx="7912100" cy="1252728"/>
          </a:xfrm>
        </p:spPr>
        <p:txBody>
          <a:bodyPr>
            <a:normAutofit fontScale="90000"/>
          </a:bodyPr>
          <a:lstStyle/>
          <a:p>
            <a:r>
              <a:rPr lang="en-US" dirty="0" smtClean="0">
                <a:solidFill>
                  <a:schemeClr val="accent2"/>
                </a:solidFill>
              </a:rPr>
              <a:t>MLM was more enriched on Flowering time genes</a:t>
            </a:r>
            <a:endParaRPr lang="en-US" dirty="0">
              <a:solidFill>
                <a:schemeClr val="accent2"/>
              </a:solidFill>
            </a:endParaRPr>
          </a:p>
        </p:txBody>
      </p:sp>
    </p:spTree>
    <p:extLst>
      <p:ext uri="{BB962C8B-B14F-4D97-AF65-F5344CB8AC3E}">
        <p14:creationId xmlns:p14="http://schemas.microsoft.com/office/powerpoint/2010/main" val="15978523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t="63835" b="18082"/>
          <a:stretch/>
        </p:blipFill>
        <p:spPr>
          <a:xfrm>
            <a:off x="2773082" y="5568919"/>
            <a:ext cx="3657047" cy="1240117"/>
          </a:xfrm>
          <a:prstGeom prst="rect">
            <a:avLst/>
          </a:prstGeom>
        </p:spPr>
      </p:pic>
      <p:pic>
        <p:nvPicPr>
          <p:cNvPr id="3" name="Picture 2"/>
          <p:cNvPicPr>
            <a:picLocks noChangeAspect="1"/>
          </p:cNvPicPr>
          <p:nvPr/>
        </p:nvPicPr>
        <p:blipFill rotWithShape="1">
          <a:blip r:embed="rId2"/>
          <a:srcRect b="90196"/>
          <a:stretch/>
        </p:blipFill>
        <p:spPr>
          <a:xfrm>
            <a:off x="2773082" y="1105647"/>
            <a:ext cx="3657047" cy="672353"/>
          </a:xfrm>
          <a:prstGeom prst="rect">
            <a:avLst/>
          </a:prstGeom>
        </p:spPr>
      </p:pic>
      <p:sp>
        <p:nvSpPr>
          <p:cNvPr id="8" name="Title 7"/>
          <p:cNvSpPr>
            <a:spLocks noGrp="1"/>
          </p:cNvSpPr>
          <p:nvPr>
            <p:ph type="title"/>
          </p:nvPr>
        </p:nvSpPr>
        <p:spPr>
          <a:xfrm>
            <a:off x="0" y="338328"/>
            <a:ext cx="9144000" cy="767319"/>
          </a:xfrm>
        </p:spPr>
        <p:txBody>
          <a:bodyPr/>
          <a:lstStyle/>
          <a:p>
            <a:r>
              <a:rPr lang="en-US" dirty="0" smtClean="0">
                <a:solidFill>
                  <a:srgbClr val="4584D3"/>
                </a:solidFill>
              </a:rPr>
              <a:t>Model Development</a:t>
            </a:r>
            <a:endParaRPr lang="en-US" dirty="0">
              <a:solidFill>
                <a:srgbClr val="4584D3"/>
              </a:solidFill>
            </a:endParaRPr>
          </a:p>
        </p:txBody>
      </p:sp>
      <p:pic>
        <p:nvPicPr>
          <p:cNvPr id="11" name="Picture 10"/>
          <p:cNvPicPr>
            <a:picLocks noChangeAspect="1"/>
          </p:cNvPicPr>
          <p:nvPr/>
        </p:nvPicPr>
        <p:blipFill rotWithShape="1">
          <a:blip r:embed="rId2"/>
          <a:srcRect t="9542" b="79129"/>
          <a:stretch/>
        </p:blipFill>
        <p:spPr>
          <a:xfrm>
            <a:off x="2773082" y="1778000"/>
            <a:ext cx="3657047" cy="776942"/>
          </a:xfrm>
          <a:prstGeom prst="rect">
            <a:avLst/>
          </a:prstGeom>
        </p:spPr>
      </p:pic>
      <p:pic>
        <p:nvPicPr>
          <p:cNvPr id="13" name="Picture 12"/>
          <p:cNvPicPr>
            <a:picLocks noChangeAspect="1"/>
          </p:cNvPicPr>
          <p:nvPr/>
        </p:nvPicPr>
        <p:blipFill rotWithShape="1">
          <a:blip r:embed="rId2"/>
          <a:srcRect t="32636" b="51678"/>
          <a:stretch/>
        </p:blipFill>
        <p:spPr>
          <a:xfrm>
            <a:off x="2765196" y="3391649"/>
            <a:ext cx="3657047" cy="1075765"/>
          </a:xfrm>
          <a:prstGeom prst="rect">
            <a:avLst/>
          </a:prstGeom>
        </p:spPr>
      </p:pic>
      <p:pic>
        <p:nvPicPr>
          <p:cNvPr id="15" name="Picture 14"/>
          <p:cNvPicPr>
            <a:picLocks noChangeAspect="1"/>
          </p:cNvPicPr>
          <p:nvPr/>
        </p:nvPicPr>
        <p:blipFill rotWithShape="1">
          <a:blip r:embed="rId2"/>
          <a:srcRect t="20479" b="67320"/>
          <a:stretch/>
        </p:blipFill>
        <p:spPr>
          <a:xfrm>
            <a:off x="2773082" y="2554942"/>
            <a:ext cx="3657047" cy="836707"/>
          </a:xfrm>
          <a:prstGeom prst="rect">
            <a:avLst/>
          </a:prstGeom>
        </p:spPr>
      </p:pic>
      <p:sp>
        <p:nvSpPr>
          <p:cNvPr id="17" name="TextBox 16"/>
          <p:cNvSpPr txBox="1"/>
          <p:nvPr/>
        </p:nvSpPr>
        <p:spPr>
          <a:xfrm>
            <a:off x="6825035" y="1869745"/>
            <a:ext cx="2259201" cy="338554"/>
          </a:xfrm>
          <a:prstGeom prst="rect">
            <a:avLst/>
          </a:prstGeom>
          <a:noFill/>
        </p:spPr>
        <p:txBody>
          <a:bodyPr wrap="square" rtlCol="0">
            <a:spAutoFit/>
          </a:bodyPr>
          <a:lstStyle/>
          <a:p>
            <a:r>
              <a:rPr lang="en-US" sz="1600" dirty="0" smtClean="0"/>
              <a:t>Adjustment on marker</a:t>
            </a:r>
            <a:endParaRPr lang="en-US" sz="1600" dirty="0"/>
          </a:p>
        </p:txBody>
      </p:sp>
      <p:cxnSp>
        <p:nvCxnSpPr>
          <p:cNvPr id="18" name="Straight Arrow Connector 17"/>
          <p:cNvCxnSpPr/>
          <p:nvPr/>
        </p:nvCxnSpPr>
        <p:spPr>
          <a:xfrm>
            <a:off x="6422243" y="2055401"/>
            <a:ext cx="402792"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825035" y="3421524"/>
            <a:ext cx="2408613" cy="338554"/>
          </a:xfrm>
          <a:prstGeom prst="rect">
            <a:avLst/>
          </a:prstGeom>
          <a:noFill/>
        </p:spPr>
        <p:txBody>
          <a:bodyPr wrap="square" rtlCol="0">
            <a:spAutoFit/>
          </a:bodyPr>
          <a:lstStyle/>
          <a:p>
            <a:r>
              <a:rPr lang="en-US" sz="1600" dirty="0" smtClean="0"/>
              <a:t>Adjustment on covariates</a:t>
            </a:r>
            <a:endParaRPr lang="en-US" sz="1600" dirty="0"/>
          </a:p>
        </p:txBody>
      </p:sp>
      <p:cxnSp>
        <p:nvCxnSpPr>
          <p:cNvPr id="22" name="Straight Arrow Connector 21"/>
          <p:cNvCxnSpPr/>
          <p:nvPr/>
        </p:nvCxnSpPr>
        <p:spPr>
          <a:xfrm>
            <a:off x="6422243" y="3607180"/>
            <a:ext cx="40279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83788" y="1290027"/>
            <a:ext cx="2259201" cy="338554"/>
          </a:xfrm>
          <a:prstGeom prst="rect">
            <a:avLst/>
          </a:prstGeom>
          <a:noFill/>
        </p:spPr>
        <p:txBody>
          <a:bodyPr wrap="square" rtlCol="0">
            <a:spAutoFit/>
          </a:bodyPr>
          <a:lstStyle/>
          <a:p>
            <a:r>
              <a:rPr lang="en-US" sz="1600" dirty="0" smtClean="0"/>
              <a:t>S</a:t>
            </a:r>
            <a:r>
              <a:rPr lang="en-US" sz="1600" baseline="-25000" dirty="0" smtClean="0"/>
              <a:t>i</a:t>
            </a:r>
            <a:r>
              <a:rPr lang="en-US" sz="1600" dirty="0" smtClean="0"/>
              <a:t>: Testing marker</a:t>
            </a:r>
            <a:endParaRPr lang="en-US" sz="1600" dirty="0"/>
          </a:p>
        </p:txBody>
      </p:sp>
      <p:sp>
        <p:nvSpPr>
          <p:cNvPr id="24" name="TextBox 23"/>
          <p:cNvSpPr txBox="1"/>
          <p:nvPr/>
        </p:nvSpPr>
        <p:spPr>
          <a:xfrm>
            <a:off x="283788" y="2039022"/>
            <a:ext cx="2259201" cy="338554"/>
          </a:xfrm>
          <a:prstGeom prst="rect">
            <a:avLst/>
          </a:prstGeom>
          <a:noFill/>
        </p:spPr>
        <p:txBody>
          <a:bodyPr wrap="square" rtlCol="0">
            <a:spAutoFit/>
          </a:bodyPr>
          <a:lstStyle/>
          <a:p>
            <a:r>
              <a:rPr lang="en-US" sz="1600" dirty="0" smtClean="0"/>
              <a:t>Q: Population structure</a:t>
            </a:r>
            <a:endParaRPr lang="en-US" sz="1600" dirty="0"/>
          </a:p>
        </p:txBody>
      </p:sp>
      <p:sp>
        <p:nvSpPr>
          <p:cNvPr id="25" name="TextBox 24"/>
          <p:cNvSpPr txBox="1"/>
          <p:nvPr/>
        </p:nvSpPr>
        <p:spPr>
          <a:xfrm>
            <a:off x="283788" y="2789070"/>
            <a:ext cx="2259201" cy="338554"/>
          </a:xfrm>
          <a:prstGeom prst="rect">
            <a:avLst/>
          </a:prstGeom>
          <a:noFill/>
        </p:spPr>
        <p:txBody>
          <a:bodyPr wrap="square" rtlCol="0">
            <a:spAutoFit/>
          </a:bodyPr>
          <a:lstStyle/>
          <a:p>
            <a:r>
              <a:rPr lang="en-US" sz="1600" dirty="0"/>
              <a:t>K</a:t>
            </a:r>
            <a:r>
              <a:rPr lang="en-US" sz="1600" dirty="0" smtClean="0"/>
              <a:t>: Kinship</a:t>
            </a:r>
            <a:endParaRPr lang="en-US" sz="1600" dirty="0"/>
          </a:p>
        </p:txBody>
      </p:sp>
      <p:sp>
        <p:nvSpPr>
          <p:cNvPr id="26" name="TextBox 25"/>
          <p:cNvSpPr txBox="1"/>
          <p:nvPr/>
        </p:nvSpPr>
        <p:spPr>
          <a:xfrm>
            <a:off x="283788" y="3590801"/>
            <a:ext cx="2259201" cy="338554"/>
          </a:xfrm>
          <a:prstGeom prst="rect">
            <a:avLst/>
          </a:prstGeom>
          <a:noFill/>
        </p:spPr>
        <p:txBody>
          <a:bodyPr wrap="square" rtlCol="0">
            <a:spAutoFit/>
          </a:bodyPr>
          <a:lstStyle/>
          <a:p>
            <a:r>
              <a:rPr lang="en-US" sz="1600" dirty="0"/>
              <a:t>S</a:t>
            </a:r>
            <a:r>
              <a:rPr lang="en-US" sz="1600" dirty="0" smtClean="0"/>
              <a:t>: Pseudo QTNs</a:t>
            </a:r>
            <a:endParaRPr lang="en-US" sz="1600" dirty="0"/>
          </a:p>
        </p:txBody>
      </p:sp>
      <p:pic>
        <p:nvPicPr>
          <p:cNvPr id="2" name="Picture 1"/>
          <p:cNvPicPr>
            <a:picLocks noChangeAspect="1"/>
          </p:cNvPicPr>
          <p:nvPr/>
        </p:nvPicPr>
        <p:blipFill rotWithShape="1">
          <a:blip r:embed="rId2"/>
          <a:srcRect t="47930" b="36844"/>
          <a:stretch/>
        </p:blipFill>
        <p:spPr>
          <a:xfrm>
            <a:off x="2790492" y="4467414"/>
            <a:ext cx="3657047" cy="1044095"/>
          </a:xfrm>
          <a:prstGeom prst="rect">
            <a:avLst/>
          </a:prstGeom>
        </p:spPr>
      </p:pic>
    </p:spTree>
    <p:extLst>
      <p:ext uri="{BB962C8B-B14F-4D97-AF65-F5344CB8AC3E}">
        <p14:creationId xmlns:p14="http://schemas.microsoft.com/office/powerpoint/2010/main" val="382947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t="63835" b="18082"/>
          <a:stretch/>
        </p:blipFill>
        <p:spPr>
          <a:xfrm>
            <a:off x="2773082" y="5568919"/>
            <a:ext cx="3657047" cy="1240117"/>
          </a:xfrm>
          <a:prstGeom prst="rect">
            <a:avLst/>
          </a:prstGeom>
        </p:spPr>
      </p:pic>
      <p:pic>
        <p:nvPicPr>
          <p:cNvPr id="3" name="Picture 2"/>
          <p:cNvPicPr>
            <a:picLocks noChangeAspect="1"/>
          </p:cNvPicPr>
          <p:nvPr/>
        </p:nvPicPr>
        <p:blipFill rotWithShape="1">
          <a:blip r:embed="rId2"/>
          <a:srcRect b="90196"/>
          <a:stretch/>
        </p:blipFill>
        <p:spPr>
          <a:xfrm>
            <a:off x="2773082" y="1105647"/>
            <a:ext cx="3657047" cy="672353"/>
          </a:xfrm>
          <a:prstGeom prst="rect">
            <a:avLst/>
          </a:prstGeom>
        </p:spPr>
      </p:pic>
      <p:pic>
        <p:nvPicPr>
          <p:cNvPr id="4" name="Picture 3"/>
          <p:cNvPicPr>
            <a:picLocks noChangeAspect="1"/>
          </p:cNvPicPr>
          <p:nvPr/>
        </p:nvPicPr>
        <p:blipFill rotWithShape="1">
          <a:blip r:embed="rId3"/>
          <a:srcRect t="82136"/>
          <a:stretch/>
        </p:blipFill>
        <p:spPr>
          <a:xfrm>
            <a:off x="2773082" y="5556619"/>
            <a:ext cx="3657047" cy="1225176"/>
          </a:xfrm>
          <a:prstGeom prst="rect">
            <a:avLst/>
          </a:prstGeom>
        </p:spPr>
      </p:pic>
      <p:sp>
        <p:nvSpPr>
          <p:cNvPr id="8" name="Title 7"/>
          <p:cNvSpPr>
            <a:spLocks noGrp="1"/>
          </p:cNvSpPr>
          <p:nvPr>
            <p:ph type="title"/>
          </p:nvPr>
        </p:nvSpPr>
        <p:spPr>
          <a:xfrm>
            <a:off x="0" y="338328"/>
            <a:ext cx="9144000" cy="767319"/>
          </a:xfrm>
        </p:spPr>
        <p:txBody>
          <a:bodyPr/>
          <a:lstStyle/>
          <a:p>
            <a:r>
              <a:rPr lang="en-US" dirty="0" smtClean="0">
                <a:solidFill>
                  <a:srgbClr val="4584D3"/>
                </a:solidFill>
              </a:rPr>
              <a:t>Model Development</a:t>
            </a:r>
            <a:endParaRPr lang="en-US" dirty="0">
              <a:solidFill>
                <a:srgbClr val="4584D3"/>
              </a:solidFill>
            </a:endParaRPr>
          </a:p>
        </p:txBody>
      </p:sp>
      <p:pic>
        <p:nvPicPr>
          <p:cNvPr id="11" name="Picture 10"/>
          <p:cNvPicPr>
            <a:picLocks noChangeAspect="1"/>
          </p:cNvPicPr>
          <p:nvPr/>
        </p:nvPicPr>
        <p:blipFill rotWithShape="1">
          <a:blip r:embed="rId2"/>
          <a:srcRect t="9542" b="79129"/>
          <a:stretch/>
        </p:blipFill>
        <p:spPr>
          <a:xfrm>
            <a:off x="2773082" y="1778000"/>
            <a:ext cx="3657047" cy="776942"/>
          </a:xfrm>
          <a:prstGeom prst="rect">
            <a:avLst/>
          </a:prstGeom>
        </p:spPr>
      </p:pic>
      <p:pic>
        <p:nvPicPr>
          <p:cNvPr id="13" name="Picture 12"/>
          <p:cNvPicPr>
            <a:picLocks noChangeAspect="1"/>
          </p:cNvPicPr>
          <p:nvPr/>
        </p:nvPicPr>
        <p:blipFill rotWithShape="1">
          <a:blip r:embed="rId2"/>
          <a:srcRect t="32636" b="51678"/>
          <a:stretch/>
        </p:blipFill>
        <p:spPr>
          <a:xfrm>
            <a:off x="2765196" y="3391649"/>
            <a:ext cx="3657047" cy="1075765"/>
          </a:xfrm>
          <a:prstGeom prst="rect">
            <a:avLst/>
          </a:prstGeom>
        </p:spPr>
      </p:pic>
      <p:pic>
        <p:nvPicPr>
          <p:cNvPr id="15" name="Picture 14"/>
          <p:cNvPicPr>
            <a:picLocks noChangeAspect="1"/>
          </p:cNvPicPr>
          <p:nvPr/>
        </p:nvPicPr>
        <p:blipFill rotWithShape="1">
          <a:blip r:embed="rId2"/>
          <a:srcRect t="20479" b="67320"/>
          <a:stretch/>
        </p:blipFill>
        <p:spPr>
          <a:xfrm>
            <a:off x="2773082" y="2554942"/>
            <a:ext cx="3657047" cy="836707"/>
          </a:xfrm>
          <a:prstGeom prst="rect">
            <a:avLst/>
          </a:prstGeom>
        </p:spPr>
      </p:pic>
      <p:sp>
        <p:nvSpPr>
          <p:cNvPr id="17" name="TextBox 16"/>
          <p:cNvSpPr txBox="1"/>
          <p:nvPr/>
        </p:nvSpPr>
        <p:spPr>
          <a:xfrm>
            <a:off x="6825035" y="1869745"/>
            <a:ext cx="2259201" cy="338554"/>
          </a:xfrm>
          <a:prstGeom prst="rect">
            <a:avLst/>
          </a:prstGeom>
          <a:noFill/>
        </p:spPr>
        <p:txBody>
          <a:bodyPr wrap="square" rtlCol="0">
            <a:spAutoFit/>
          </a:bodyPr>
          <a:lstStyle/>
          <a:p>
            <a:r>
              <a:rPr lang="en-US" sz="1600" dirty="0" smtClean="0"/>
              <a:t>Adjustment on marker</a:t>
            </a:r>
            <a:endParaRPr lang="en-US" sz="1600" dirty="0"/>
          </a:p>
        </p:txBody>
      </p:sp>
      <p:cxnSp>
        <p:nvCxnSpPr>
          <p:cNvPr id="18" name="Straight Arrow Connector 17"/>
          <p:cNvCxnSpPr/>
          <p:nvPr/>
        </p:nvCxnSpPr>
        <p:spPr>
          <a:xfrm>
            <a:off x="6422243" y="2055401"/>
            <a:ext cx="402792"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825035" y="3421524"/>
            <a:ext cx="2408613" cy="338554"/>
          </a:xfrm>
          <a:prstGeom prst="rect">
            <a:avLst/>
          </a:prstGeom>
          <a:noFill/>
        </p:spPr>
        <p:txBody>
          <a:bodyPr wrap="square" rtlCol="0">
            <a:spAutoFit/>
          </a:bodyPr>
          <a:lstStyle/>
          <a:p>
            <a:r>
              <a:rPr lang="en-US" sz="1600" dirty="0" smtClean="0"/>
              <a:t>Adjustment on covariates</a:t>
            </a:r>
            <a:endParaRPr lang="en-US" sz="1600" dirty="0"/>
          </a:p>
        </p:txBody>
      </p:sp>
      <p:cxnSp>
        <p:nvCxnSpPr>
          <p:cNvPr id="22" name="Straight Arrow Connector 21"/>
          <p:cNvCxnSpPr/>
          <p:nvPr/>
        </p:nvCxnSpPr>
        <p:spPr>
          <a:xfrm>
            <a:off x="6422243" y="3607180"/>
            <a:ext cx="40279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83788" y="1290027"/>
            <a:ext cx="2259201" cy="338554"/>
          </a:xfrm>
          <a:prstGeom prst="rect">
            <a:avLst/>
          </a:prstGeom>
          <a:noFill/>
        </p:spPr>
        <p:txBody>
          <a:bodyPr wrap="square" rtlCol="0">
            <a:spAutoFit/>
          </a:bodyPr>
          <a:lstStyle/>
          <a:p>
            <a:r>
              <a:rPr lang="en-US" sz="1600" dirty="0" smtClean="0"/>
              <a:t>S</a:t>
            </a:r>
            <a:r>
              <a:rPr lang="en-US" sz="1600" baseline="-25000" dirty="0" smtClean="0"/>
              <a:t>i</a:t>
            </a:r>
            <a:r>
              <a:rPr lang="en-US" sz="1600" dirty="0" smtClean="0"/>
              <a:t>: Testing marker</a:t>
            </a:r>
            <a:endParaRPr lang="en-US" sz="1600" dirty="0"/>
          </a:p>
        </p:txBody>
      </p:sp>
      <p:sp>
        <p:nvSpPr>
          <p:cNvPr id="24" name="TextBox 23"/>
          <p:cNvSpPr txBox="1"/>
          <p:nvPr/>
        </p:nvSpPr>
        <p:spPr>
          <a:xfrm>
            <a:off x="283788" y="2039022"/>
            <a:ext cx="2259201" cy="338554"/>
          </a:xfrm>
          <a:prstGeom prst="rect">
            <a:avLst/>
          </a:prstGeom>
          <a:noFill/>
        </p:spPr>
        <p:txBody>
          <a:bodyPr wrap="square" rtlCol="0">
            <a:spAutoFit/>
          </a:bodyPr>
          <a:lstStyle/>
          <a:p>
            <a:r>
              <a:rPr lang="en-US" sz="1600" dirty="0" smtClean="0"/>
              <a:t>Q: Population structure</a:t>
            </a:r>
            <a:endParaRPr lang="en-US" sz="1600" dirty="0"/>
          </a:p>
        </p:txBody>
      </p:sp>
      <p:sp>
        <p:nvSpPr>
          <p:cNvPr id="25" name="TextBox 24"/>
          <p:cNvSpPr txBox="1"/>
          <p:nvPr/>
        </p:nvSpPr>
        <p:spPr>
          <a:xfrm>
            <a:off x="283788" y="2789070"/>
            <a:ext cx="2259201" cy="338554"/>
          </a:xfrm>
          <a:prstGeom prst="rect">
            <a:avLst/>
          </a:prstGeom>
          <a:noFill/>
        </p:spPr>
        <p:txBody>
          <a:bodyPr wrap="square" rtlCol="0">
            <a:spAutoFit/>
          </a:bodyPr>
          <a:lstStyle/>
          <a:p>
            <a:r>
              <a:rPr lang="en-US" sz="1600" dirty="0"/>
              <a:t>K</a:t>
            </a:r>
            <a:r>
              <a:rPr lang="en-US" sz="1600" dirty="0" smtClean="0"/>
              <a:t>: Kinship</a:t>
            </a:r>
            <a:endParaRPr lang="en-US" sz="1600" dirty="0"/>
          </a:p>
        </p:txBody>
      </p:sp>
      <p:sp>
        <p:nvSpPr>
          <p:cNvPr id="26" name="TextBox 25"/>
          <p:cNvSpPr txBox="1"/>
          <p:nvPr/>
        </p:nvSpPr>
        <p:spPr>
          <a:xfrm>
            <a:off x="283788" y="3590801"/>
            <a:ext cx="2259201" cy="338554"/>
          </a:xfrm>
          <a:prstGeom prst="rect">
            <a:avLst/>
          </a:prstGeom>
          <a:noFill/>
        </p:spPr>
        <p:txBody>
          <a:bodyPr wrap="square" rtlCol="0">
            <a:spAutoFit/>
          </a:bodyPr>
          <a:lstStyle/>
          <a:p>
            <a:r>
              <a:rPr lang="en-US" sz="1600" dirty="0"/>
              <a:t>S</a:t>
            </a:r>
            <a:r>
              <a:rPr lang="en-US" sz="1600" dirty="0" smtClean="0"/>
              <a:t>: Pseudo QTNs</a:t>
            </a:r>
            <a:endParaRPr lang="en-US" sz="1600" dirty="0"/>
          </a:p>
        </p:txBody>
      </p:sp>
      <p:sp>
        <p:nvSpPr>
          <p:cNvPr id="5" name="Rectangle 4"/>
          <p:cNvSpPr/>
          <p:nvPr/>
        </p:nvSpPr>
        <p:spPr>
          <a:xfrm>
            <a:off x="2908300" y="5391519"/>
            <a:ext cx="838200" cy="355600"/>
          </a:xfrm>
          <a:prstGeom prst="rect">
            <a:avLst/>
          </a:prstGeom>
          <a:solidFill>
            <a:schemeClr val="bg1"/>
          </a:solidFill>
          <a:ln>
            <a:noFill/>
          </a:ln>
          <a:effectLst/>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BLINK</a:t>
            </a:r>
            <a:endParaRPr lang="en-US" sz="1400" dirty="0">
              <a:solidFill>
                <a:schemeClr val="tx1"/>
              </a:solidFill>
            </a:endParaRPr>
          </a:p>
        </p:txBody>
      </p:sp>
      <p:pic>
        <p:nvPicPr>
          <p:cNvPr id="2" name="Picture 1"/>
          <p:cNvPicPr>
            <a:picLocks noChangeAspect="1"/>
          </p:cNvPicPr>
          <p:nvPr/>
        </p:nvPicPr>
        <p:blipFill rotWithShape="1">
          <a:blip r:embed="rId2"/>
          <a:srcRect t="47930" b="36844"/>
          <a:stretch/>
        </p:blipFill>
        <p:spPr>
          <a:xfrm>
            <a:off x="2790492" y="4467414"/>
            <a:ext cx="3657047" cy="1044095"/>
          </a:xfrm>
          <a:prstGeom prst="rect">
            <a:avLst/>
          </a:prstGeom>
        </p:spPr>
      </p:pic>
    </p:spTree>
    <p:extLst>
      <p:ext uri="{BB962C8B-B14F-4D97-AF65-F5344CB8AC3E}">
        <p14:creationId xmlns:p14="http://schemas.microsoft.com/office/powerpoint/2010/main" val="1693489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SUPER algorithm</a:t>
            </a:r>
            <a:endParaRPr lang="en-US" dirty="0"/>
          </a:p>
        </p:txBody>
      </p:sp>
      <p:sp>
        <p:nvSpPr>
          <p:cNvPr id="7" name="TextBox 6"/>
          <p:cNvSpPr txBox="1"/>
          <p:nvPr/>
        </p:nvSpPr>
        <p:spPr>
          <a:xfrm>
            <a:off x="3356517" y="2285194"/>
            <a:ext cx="3679902" cy="646331"/>
          </a:xfrm>
          <a:prstGeom prst="rect">
            <a:avLst/>
          </a:prstGeom>
          <a:noFill/>
        </p:spPr>
        <p:txBody>
          <a:bodyPr wrap="square" rtlCol="0">
            <a:spAutoFit/>
          </a:bodyPr>
          <a:lstStyle/>
          <a:p>
            <a:r>
              <a:rPr lang="en-US" sz="3600" dirty="0" smtClean="0"/>
              <a:t>y = PC + SNP + e</a:t>
            </a:r>
            <a:endParaRPr lang="en-US" sz="3600" dirty="0"/>
          </a:p>
        </p:txBody>
      </p:sp>
      <p:sp>
        <p:nvSpPr>
          <p:cNvPr id="8" name="TextBox 7"/>
          <p:cNvSpPr txBox="1"/>
          <p:nvPr/>
        </p:nvSpPr>
        <p:spPr>
          <a:xfrm>
            <a:off x="3356517" y="5793609"/>
            <a:ext cx="5062654" cy="646331"/>
          </a:xfrm>
          <a:prstGeom prst="rect">
            <a:avLst/>
          </a:prstGeom>
          <a:noFill/>
        </p:spPr>
        <p:txBody>
          <a:bodyPr wrap="square" rtlCol="0">
            <a:spAutoFit/>
          </a:bodyPr>
          <a:lstStyle/>
          <a:p>
            <a:r>
              <a:rPr lang="en-US" sz="3600" dirty="0" smtClean="0"/>
              <a:t>y = PC + Kinship + SNP + e</a:t>
            </a:r>
            <a:endParaRPr lang="en-US" sz="3600" dirty="0"/>
          </a:p>
        </p:txBody>
      </p:sp>
      <p:sp>
        <p:nvSpPr>
          <p:cNvPr id="9" name="TextBox 8"/>
          <p:cNvSpPr txBox="1"/>
          <p:nvPr/>
        </p:nvSpPr>
        <p:spPr>
          <a:xfrm rot="16200000">
            <a:off x="431836" y="4184770"/>
            <a:ext cx="3864009" cy="646331"/>
          </a:xfrm>
          <a:prstGeom prst="rect">
            <a:avLst/>
          </a:prstGeom>
          <a:noFill/>
        </p:spPr>
        <p:txBody>
          <a:bodyPr wrap="square" rtlCol="0">
            <a:spAutoFit/>
          </a:bodyPr>
          <a:lstStyle/>
          <a:p>
            <a:pPr algn="ctr"/>
            <a:r>
              <a:rPr lang="en-US" sz="3600" dirty="0" smtClean="0"/>
              <a:t>y = PC + Kinship + e</a:t>
            </a:r>
            <a:endParaRPr lang="en-US" sz="3600" dirty="0"/>
          </a:p>
        </p:txBody>
      </p:sp>
      <p:sp>
        <p:nvSpPr>
          <p:cNvPr id="10" name="TextBox 9"/>
          <p:cNvSpPr txBox="1"/>
          <p:nvPr/>
        </p:nvSpPr>
        <p:spPr>
          <a:xfrm>
            <a:off x="4269058" y="3861604"/>
            <a:ext cx="2033239" cy="646331"/>
          </a:xfrm>
          <a:prstGeom prst="rect">
            <a:avLst/>
          </a:prstGeom>
          <a:noFill/>
        </p:spPr>
        <p:txBody>
          <a:bodyPr wrap="square" rtlCol="0">
            <a:spAutoFit/>
          </a:bodyPr>
          <a:lstStyle/>
          <a:p>
            <a:pPr algn="ctr"/>
            <a:r>
              <a:rPr lang="en-US" sz="3600" smtClean="0"/>
              <a:t>QTNs</a:t>
            </a:r>
            <a:endParaRPr lang="en-US" sz="3600" dirty="0"/>
          </a:p>
        </p:txBody>
      </p:sp>
      <p:cxnSp>
        <p:nvCxnSpPr>
          <p:cNvPr id="12" name="Straight Arrow Connector 11"/>
          <p:cNvCxnSpPr/>
          <p:nvPr/>
        </p:nvCxnSpPr>
        <p:spPr>
          <a:xfrm flipH="1">
            <a:off x="5285678" y="2983016"/>
            <a:ext cx="11150" cy="81152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296828" y="4808544"/>
            <a:ext cx="11152" cy="98506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887844" y="4574995"/>
            <a:ext cx="925551" cy="96716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09669" y="4204392"/>
            <a:ext cx="1762330" cy="2936"/>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33493" y="3407756"/>
            <a:ext cx="1135565" cy="646331"/>
          </a:xfrm>
          <a:prstGeom prst="rect">
            <a:avLst/>
          </a:prstGeom>
          <a:noFill/>
        </p:spPr>
        <p:txBody>
          <a:bodyPr wrap="square" rtlCol="0">
            <a:spAutoFit/>
          </a:bodyPr>
          <a:lstStyle/>
          <a:p>
            <a:pPr algn="ctr"/>
            <a:r>
              <a:rPr lang="en-US" sz="3600" smtClean="0"/>
              <a:t>-2LL</a:t>
            </a:r>
            <a:endParaRPr lang="en-US" sz="3600" dirty="0"/>
          </a:p>
        </p:txBody>
      </p:sp>
      <p:sp>
        <p:nvSpPr>
          <p:cNvPr id="25" name="TextBox 24"/>
          <p:cNvSpPr txBox="1"/>
          <p:nvPr/>
        </p:nvSpPr>
        <p:spPr>
          <a:xfrm>
            <a:off x="5215054" y="2998585"/>
            <a:ext cx="1135565" cy="646331"/>
          </a:xfrm>
          <a:prstGeom prst="rect">
            <a:avLst/>
          </a:prstGeom>
          <a:noFill/>
        </p:spPr>
        <p:txBody>
          <a:bodyPr wrap="square" rtlCol="0">
            <a:spAutoFit/>
          </a:bodyPr>
          <a:lstStyle/>
          <a:p>
            <a:pPr algn="ctr"/>
            <a:r>
              <a:rPr lang="en-US" sz="3600" dirty="0" smtClean="0"/>
              <a:t>Bins</a:t>
            </a:r>
            <a:endParaRPr lang="en-US" sz="3600" dirty="0"/>
          </a:p>
        </p:txBody>
      </p:sp>
    </p:spTree>
    <p:extLst>
      <p:ext uri="{BB962C8B-B14F-4D97-AF65-F5344CB8AC3E}">
        <p14:creationId xmlns:p14="http://schemas.microsoft.com/office/powerpoint/2010/main" val="15043812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FarmCPU algorithm</a:t>
            </a:r>
            <a:endParaRPr lang="en-US" dirty="0"/>
          </a:p>
        </p:txBody>
      </p:sp>
      <p:sp>
        <p:nvSpPr>
          <p:cNvPr id="8" name="TextBox 7"/>
          <p:cNvSpPr txBox="1"/>
          <p:nvPr/>
        </p:nvSpPr>
        <p:spPr>
          <a:xfrm>
            <a:off x="3356517" y="5793609"/>
            <a:ext cx="5062654" cy="646331"/>
          </a:xfrm>
          <a:prstGeom prst="rect">
            <a:avLst/>
          </a:prstGeom>
          <a:noFill/>
        </p:spPr>
        <p:txBody>
          <a:bodyPr wrap="square" rtlCol="0">
            <a:spAutoFit/>
          </a:bodyPr>
          <a:lstStyle/>
          <a:p>
            <a:r>
              <a:rPr lang="en-US" sz="3600" dirty="0" smtClean="0"/>
              <a:t>y = PC + QTNs    + SNP + e</a:t>
            </a:r>
            <a:endParaRPr lang="en-US" sz="3600" dirty="0"/>
          </a:p>
        </p:txBody>
      </p:sp>
      <p:sp>
        <p:nvSpPr>
          <p:cNvPr id="9" name="TextBox 8"/>
          <p:cNvSpPr txBox="1"/>
          <p:nvPr/>
        </p:nvSpPr>
        <p:spPr>
          <a:xfrm rot="16200000">
            <a:off x="431836" y="4184770"/>
            <a:ext cx="3864009" cy="646331"/>
          </a:xfrm>
          <a:prstGeom prst="rect">
            <a:avLst/>
          </a:prstGeom>
          <a:noFill/>
        </p:spPr>
        <p:txBody>
          <a:bodyPr wrap="square" rtlCol="0">
            <a:spAutoFit/>
          </a:bodyPr>
          <a:lstStyle/>
          <a:p>
            <a:pPr algn="ctr"/>
            <a:r>
              <a:rPr lang="en-US" sz="3600" dirty="0" smtClean="0"/>
              <a:t>y = PC + Kinship + e</a:t>
            </a:r>
            <a:endParaRPr lang="en-US" sz="3600" dirty="0"/>
          </a:p>
        </p:txBody>
      </p:sp>
      <p:sp>
        <p:nvSpPr>
          <p:cNvPr id="10" name="TextBox 9"/>
          <p:cNvSpPr txBox="1"/>
          <p:nvPr/>
        </p:nvSpPr>
        <p:spPr>
          <a:xfrm>
            <a:off x="4269058" y="3861604"/>
            <a:ext cx="2033239" cy="646331"/>
          </a:xfrm>
          <a:prstGeom prst="rect">
            <a:avLst/>
          </a:prstGeom>
          <a:noFill/>
        </p:spPr>
        <p:txBody>
          <a:bodyPr wrap="square" rtlCol="0">
            <a:spAutoFit/>
          </a:bodyPr>
          <a:lstStyle/>
          <a:p>
            <a:pPr algn="ctr"/>
            <a:r>
              <a:rPr lang="en-US" sz="3600" smtClean="0"/>
              <a:t>QTNs</a:t>
            </a:r>
            <a:endParaRPr lang="en-US" sz="3600" dirty="0"/>
          </a:p>
        </p:txBody>
      </p:sp>
      <p:cxnSp>
        <p:nvCxnSpPr>
          <p:cNvPr id="14" name="Straight Arrow Connector 13"/>
          <p:cNvCxnSpPr/>
          <p:nvPr/>
        </p:nvCxnSpPr>
        <p:spPr>
          <a:xfrm flipH="1">
            <a:off x="5296828" y="4808544"/>
            <a:ext cx="11152" cy="98506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887844" y="4574995"/>
            <a:ext cx="925551" cy="967161"/>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09669" y="4204392"/>
            <a:ext cx="1762330" cy="2936"/>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33493" y="3407756"/>
            <a:ext cx="1135565" cy="646331"/>
          </a:xfrm>
          <a:prstGeom prst="rect">
            <a:avLst/>
          </a:prstGeom>
          <a:noFill/>
        </p:spPr>
        <p:txBody>
          <a:bodyPr wrap="square" rtlCol="0">
            <a:spAutoFit/>
          </a:bodyPr>
          <a:lstStyle/>
          <a:p>
            <a:pPr algn="ctr"/>
            <a:r>
              <a:rPr lang="en-US" sz="3600" smtClean="0"/>
              <a:t>-2LL</a:t>
            </a:r>
            <a:endParaRPr lang="en-US" sz="3600" dirty="0"/>
          </a:p>
        </p:txBody>
      </p:sp>
      <p:sp>
        <p:nvSpPr>
          <p:cNvPr id="13" name="TextBox 12"/>
          <p:cNvSpPr txBox="1"/>
          <p:nvPr/>
        </p:nvSpPr>
        <p:spPr>
          <a:xfrm>
            <a:off x="3356517" y="2285194"/>
            <a:ext cx="3679902" cy="646331"/>
          </a:xfrm>
          <a:prstGeom prst="rect">
            <a:avLst/>
          </a:prstGeom>
          <a:noFill/>
        </p:spPr>
        <p:txBody>
          <a:bodyPr wrap="square" rtlCol="0">
            <a:spAutoFit/>
          </a:bodyPr>
          <a:lstStyle/>
          <a:p>
            <a:r>
              <a:rPr lang="en-US" sz="3600" dirty="0" smtClean="0"/>
              <a:t>y = PC + SNP + e</a:t>
            </a:r>
            <a:endParaRPr lang="en-US" sz="3600" dirty="0"/>
          </a:p>
        </p:txBody>
      </p:sp>
      <p:cxnSp>
        <p:nvCxnSpPr>
          <p:cNvPr id="16" name="Straight Arrow Connector 15"/>
          <p:cNvCxnSpPr/>
          <p:nvPr/>
        </p:nvCxnSpPr>
        <p:spPr>
          <a:xfrm flipH="1">
            <a:off x="5285678" y="2983016"/>
            <a:ext cx="11150" cy="81152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215054" y="2998585"/>
            <a:ext cx="1135565" cy="646331"/>
          </a:xfrm>
          <a:prstGeom prst="rect">
            <a:avLst/>
          </a:prstGeom>
          <a:noFill/>
        </p:spPr>
        <p:txBody>
          <a:bodyPr wrap="square" rtlCol="0">
            <a:spAutoFit/>
          </a:bodyPr>
          <a:lstStyle/>
          <a:p>
            <a:pPr algn="ctr"/>
            <a:r>
              <a:rPr lang="en-US" sz="3600" dirty="0" smtClean="0"/>
              <a:t>Bins</a:t>
            </a:r>
            <a:endParaRPr lang="en-US" sz="3600" dirty="0"/>
          </a:p>
        </p:txBody>
      </p:sp>
    </p:spTree>
    <p:extLst>
      <p:ext uri="{BB962C8B-B14F-4D97-AF65-F5344CB8AC3E}">
        <p14:creationId xmlns:p14="http://schemas.microsoft.com/office/powerpoint/2010/main" val="1635765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BLINK algorithm</a:t>
            </a:r>
            <a:endParaRPr lang="en-US" dirty="0"/>
          </a:p>
        </p:txBody>
      </p:sp>
      <p:sp>
        <p:nvSpPr>
          <p:cNvPr id="8" name="TextBox 7"/>
          <p:cNvSpPr txBox="1"/>
          <p:nvPr/>
        </p:nvSpPr>
        <p:spPr>
          <a:xfrm>
            <a:off x="3356517" y="5793609"/>
            <a:ext cx="5062654" cy="646331"/>
          </a:xfrm>
          <a:prstGeom prst="rect">
            <a:avLst/>
          </a:prstGeom>
          <a:noFill/>
        </p:spPr>
        <p:txBody>
          <a:bodyPr wrap="square" rtlCol="0">
            <a:spAutoFit/>
          </a:bodyPr>
          <a:lstStyle/>
          <a:p>
            <a:r>
              <a:rPr lang="en-US" sz="3600" dirty="0" smtClean="0"/>
              <a:t>y = PC + QTNs    + SNP + e</a:t>
            </a:r>
            <a:endParaRPr lang="en-US" sz="3600" dirty="0"/>
          </a:p>
        </p:txBody>
      </p:sp>
      <p:sp>
        <p:nvSpPr>
          <p:cNvPr id="9" name="TextBox 8"/>
          <p:cNvSpPr txBox="1"/>
          <p:nvPr/>
        </p:nvSpPr>
        <p:spPr>
          <a:xfrm rot="16200000">
            <a:off x="431836" y="4184770"/>
            <a:ext cx="3864009" cy="646331"/>
          </a:xfrm>
          <a:prstGeom prst="rect">
            <a:avLst/>
          </a:prstGeom>
          <a:noFill/>
        </p:spPr>
        <p:txBody>
          <a:bodyPr wrap="square" rtlCol="0">
            <a:spAutoFit/>
          </a:bodyPr>
          <a:lstStyle/>
          <a:p>
            <a:pPr algn="ctr"/>
            <a:r>
              <a:rPr lang="en-US" sz="3600" dirty="0" smtClean="0"/>
              <a:t>y = PC + </a:t>
            </a:r>
            <a:r>
              <a:rPr lang="en-US" sz="3600" dirty="0" smtClean="0">
                <a:solidFill>
                  <a:srgbClr val="FF0000"/>
                </a:solidFill>
              </a:rPr>
              <a:t>QTNs</a:t>
            </a:r>
            <a:r>
              <a:rPr lang="en-US" sz="3600" dirty="0" smtClean="0"/>
              <a:t> + e</a:t>
            </a:r>
            <a:endParaRPr lang="en-US" sz="3600" dirty="0"/>
          </a:p>
        </p:txBody>
      </p:sp>
      <p:sp>
        <p:nvSpPr>
          <p:cNvPr id="10" name="TextBox 9"/>
          <p:cNvSpPr txBox="1"/>
          <p:nvPr/>
        </p:nvSpPr>
        <p:spPr>
          <a:xfrm>
            <a:off x="4269058" y="3861604"/>
            <a:ext cx="2033239" cy="646331"/>
          </a:xfrm>
          <a:prstGeom prst="rect">
            <a:avLst/>
          </a:prstGeom>
          <a:noFill/>
        </p:spPr>
        <p:txBody>
          <a:bodyPr wrap="square" rtlCol="0">
            <a:spAutoFit/>
          </a:bodyPr>
          <a:lstStyle/>
          <a:p>
            <a:pPr algn="ctr"/>
            <a:r>
              <a:rPr lang="en-US" sz="3600" smtClean="0"/>
              <a:t>QTNs</a:t>
            </a:r>
            <a:endParaRPr lang="en-US" sz="3600" dirty="0"/>
          </a:p>
        </p:txBody>
      </p:sp>
      <p:cxnSp>
        <p:nvCxnSpPr>
          <p:cNvPr id="14" name="Straight Arrow Connector 13"/>
          <p:cNvCxnSpPr/>
          <p:nvPr/>
        </p:nvCxnSpPr>
        <p:spPr>
          <a:xfrm flipH="1">
            <a:off x="5296828" y="4808544"/>
            <a:ext cx="11152" cy="98506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887844" y="4574995"/>
            <a:ext cx="925551" cy="967161"/>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09669" y="4204392"/>
            <a:ext cx="1762330" cy="2936"/>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33493" y="3407756"/>
            <a:ext cx="1135565" cy="646331"/>
          </a:xfrm>
          <a:prstGeom prst="rect">
            <a:avLst/>
          </a:prstGeom>
          <a:noFill/>
        </p:spPr>
        <p:txBody>
          <a:bodyPr wrap="square" rtlCol="0">
            <a:spAutoFit/>
          </a:bodyPr>
          <a:lstStyle/>
          <a:p>
            <a:pPr algn="ctr"/>
            <a:r>
              <a:rPr lang="en-US" sz="3600" dirty="0" smtClean="0">
                <a:solidFill>
                  <a:srgbClr val="FF0000"/>
                </a:solidFill>
              </a:rPr>
              <a:t>BIC</a:t>
            </a:r>
            <a:endParaRPr lang="en-US" sz="3600" dirty="0">
              <a:solidFill>
                <a:srgbClr val="FF0000"/>
              </a:solidFill>
            </a:endParaRPr>
          </a:p>
        </p:txBody>
      </p:sp>
      <p:sp>
        <p:nvSpPr>
          <p:cNvPr id="13" name="TextBox 12"/>
          <p:cNvSpPr txBox="1"/>
          <p:nvPr/>
        </p:nvSpPr>
        <p:spPr>
          <a:xfrm>
            <a:off x="3356517" y="2285194"/>
            <a:ext cx="3679902" cy="646331"/>
          </a:xfrm>
          <a:prstGeom prst="rect">
            <a:avLst/>
          </a:prstGeom>
          <a:noFill/>
        </p:spPr>
        <p:txBody>
          <a:bodyPr wrap="square" rtlCol="0">
            <a:spAutoFit/>
          </a:bodyPr>
          <a:lstStyle/>
          <a:p>
            <a:r>
              <a:rPr lang="en-US" sz="3600" dirty="0" smtClean="0"/>
              <a:t>y = PC + SNP + e</a:t>
            </a:r>
            <a:endParaRPr lang="en-US" sz="3600" dirty="0"/>
          </a:p>
        </p:txBody>
      </p:sp>
      <p:cxnSp>
        <p:nvCxnSpPr>
          <p:cNvPr id="16" name="Straight Arrow Connector 15"/>
          <p:cNvCxnSpPr/>
          <p:nvPr/>
        </p:nvCxnSpPr>
        <p:spPr>
          <a:xfrm flipH="1">
            <a:off x="5285678" y="2983016"/>
            <a:ext cx="11150" cy="81152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215054" y="2998585"/>
            <a:ext cx="1135565" cy="646331"/>
          </a:xfrm>
          <a:prstGeom prst="rect">
            <a:avLst/>
          </a:prstGeom>
          <a:noFill/>
        </p:spPr>
        <p:txBody>
          <a:bodyPr wrap="square" rtlCol="0">
            <a:spAutoFit/>
          </a:bodyPr>
          <a:lstStyle/>
          <a:p>
            <a:pPr algn="ctr"/>
            <a:r>
              <a:rPr lang="en-US" sz="3600" dirty="0" smtClean="0">
                <a:solidFill>
                  <a:srgbClr val="FF0000"/>
                </a:solidFill>
              </a:rPr>
              <a:t>LD</a:t>
            </a:r>
            <a:endParaRPr lang="en-US" sz="3600" dirty="0">
              <a:solidFill>
                <a:srgbClr val="FF0000"/>
              </a:solidFill>
            </a:endParaRPr>
          </a:p>
        </p:txBody>
      </p:sp>
    </p:spTree>
    <p:extLst>
      <p:ext uri="{BB962C8B-B14F-4D97-AF65-F5344CB8AC3E}">
        <p14:creationId xmlns:p14="http://schemas.microsoft.com/office/powerpoint/2010/main" val="4401524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p:cNvSpPr/>
          <p:nvPr/>
        </p:nvSpPr>
        <p:spPr>
          <a:xfrm>
            <a:off x="4617514" y="450741"/>
            <a:ext cx="2733608" cy="5580267"/>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2191230" y="448968"/>
            <a:ext cx="2401625" cy="5580267"/>
          </a:xfrm>
          <a:prstGeom prst="rect">
            <a:avLst/>
          </a:prstGeom>
          <a:solidFill>
            <a:srgbClr val="3366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654293" y="6062696"/>
            <a:ext cx="8364622"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654293" y="474624"/>
            <a:ext cx="0" cy="558807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6200000">
            <a:off x="-1414652" y="2397474"/>
            <a:ext cx="3445723" cy="584776"/>
          </a:xfrm>
          <a:prstGeom prst="rect">
            <a:avLst/>
          </a:prstGeom>
          <a:noFill/>
        </p:spPr>
        <p:txBody>
          <a:bodyPr wrap="square" rtlCol="0">
            <a:spAutoFit/>
          </a:bodyPr>
          <a:lstStyle/>
          <a:p>
            <a:r>
              <a:rPr lang="en-US" sz="3200" dirty="0" smtClean="0"/>
              <a:t>Computing speed</a:t>
            </a:r>
            <a:endParaRPr lang="en-US" sz="3200" dirty="0"/>
          </a:p>
        </p:txBody>
      </p:sp>
      <p:sp>
        <p:nvSpPr>
          <p:cNvPr id="13" name="TextBox 12"/>
          <p:cNvSpPr txBox="1"/>
          <p:nvPr/>
        </p:nvSpPr>
        <p:spPr>
          <a:xfrm>
            <a:off x="3143663" y="6054891"/>
            <a:ext cx="3851398" cy="584776"/>
          </a:xfrm>
          <a:prstGeom prst="rect">
            <a:avLst/>
          </a:prstGeom>
          <a:noFill/>
        </p:spPr>
        <p:txBody>
          <a:bodyPr wrap="square" rtlCol="0">
            <a:spAutoFit/>
          </a:bodyPr>
          <a:lstStyle/>
          <a:p>
            <a:r>
              <a:rPr lang="en-US" sz="3200" dirty="0" smtClean="0"/>
              <a:t>Power | type I error</a:t>
            </a:r>
            <a:endParaRPr lang="en-US" sz="3200" dirty="0"/>
          </a:p>
        </p:txBody>
      </p:sp>
      <p:sp>
        <p:nvSpPr>
          <p:cNvPr id="14" name="TextBox 13"/>
          <p:cNvSpPr txBox="1"/>
          <p:nvPr/>
        </p:nvSpPr>
        <p:spPr>
          <a:xfrm>
            <a:off x="1194676" y="1061085"/>
            <a:ext cx="1026333" cy="523220"/>
          </a:xfrm>
          <a:prstGeom prst="rect">
            <a:avLst/>
          </a:prstGeom>
          <a:noFill/>
        </p:spPr>
        <p:txBody>
          <a:bodyPr wrap="square" rtlCol="0">
            <a:spAutoFit/>
          </a:bodyPr>
          <a:lstStyle/>
          <a:p>
            <a:pPr algn="ctr"/>
            <a:r>
              <a:rPr lang="en-US" sz="2800" dirty="0" smtClean="0"/>
              <a:t>GLM</a:t>
            </a:r>
            <a:endParaRPr lang="en-US" sz="2800" dirty="0"/>
          </a:p>
        </p:txBody>
      </p:sp>
      <p:sp>
        <p:nvSpPr>
          <p:cNvPr id="15" name="TextBox 14"/>
          <p:cNvSpPr txBox="1"/>
          <p:nvPr/>
        </p:nvSpPr>
        <p:spPr>
          <a:xfrm>
            <a:off x="654293" y="474624"/>
            <a:ext cx="1133084" cy="584776"/>
          </a:xfrm>
          <a:prstGeom prst="rect">
            <a:avLst/>
          </a:prstGeom>
          <a:noFill/>
        </p:spPr>
        <p:txBody>
          <a:bodyPr wrap="square" rtlCol="0">
            <a:spAutoFit/>
          </a:bodyPr>
          <a:lstStyle/>
          <a:p>
            <a:pPr algn="ctr"/>
            <a:r>
              <a:rPr lang="en-US" sz="3200" dirty="0"/>
              <a:t>t</a:t>
            </a:r>
            <a:r>
              <a:rPr lang="en-US" sz="3200" dirty="0" smtClean="0"/>
              <a:t> test</a:t>
            </a:r>
            <a:endParaRPr lang="en-US" sz="3200" dirty="0"/>
          </a:p>
        </p:txBody>
      </p:sp>
      <p:sp>
        <p:nvSpPr>
          <p:cNvPr id="16" name="TextBox 15"/>
          <p:cNvSpPr txBox="1"/>
          <p:nvPr/>
        </p:nvSpPr>
        <p:spPr>
          <a:xfrm>
            <a:off x="2643333" y="5362471"/>
            <a:ext cx="1133084" cy="523220"/>
          </a:xfrm>
          <a:prstGeom prst="rect">
            <a:avLst/>
          </a:prstGeom>
          <a:noFill/>
        </p:spPr>
        <p:txBody>
          <a:bodyPr wrap="square" rtlCol="0">
            <a:spAutoFit/>
          </a:bodyPr>
          <a:lstStyle/>
          <a:p>
            <a:pPr algn="ctr"/>
            <a:r>
              <a:rPr lang="en-US" sz="2800" dirty="0"/>
              <a:t>M</a:t>
            </a:r>
            <a:r>
              <a:rPr lang="en-US" sz="2800" dirty="0" smtClean="0"/>
              <a:t>LM</a:t>
            </a:r>
            <a:endParaRPr lang="en-US" sz="2800" dirty="0"/>
          </a:p>
        </p:txBody>
      </p:sp>
      <p:sp>
        <p:nvSpPr>
          <p:cNvPr id="17" name="TextBox 16"/>
          <p:cNvSpPr txBox="1"/>
          <p:nvPr/>
        </p:nvSpPr>
        <p:spPr>
          <a:xfrm>
            <a:off x="7351122" y="2197093"/>
            <a:ext cx="1792879" cy="523220"/>
          </a:xfrm>
          <a:prstGeom prst="rect">
            <a:avLst/>
          </a:prstGeom>
          <a:noFill/>
        </p:spPr>
        <p:txBody>
          <a:bodyPr wrap="square" rtlCol="0">
            <a:spAutoFit/>
          </a:bodyPr>
          <a:lstStyle/>
          <a:p>
            <a:pPr algn="ctr"/>
            <a:r>
              <a:rPr lang="en-US" sz="2800" dirty="0" smtClean="0"/>
              <a:t>FarmCPU</a:t>
            </a:r>
            <a:endParaRPr lang="en-US" sz="2800" dirty="0"/>
          </a:p>
        </p:txBody>
      </p:sp>
      <p:sp>
        <p:nvSpPr>
          <p:cNvPr id="18" name="TextBox 17"/>
          <p:cNvSpPr txBox="1"/>
          <p:nvPr/>
        </p:nvSpPr>
        <p:spPr>
          <a:xfrm>
            <a:off x="2425237" y="4777695"/>
            <a:ext cx="1582613" cy="523220"/>
          </a:xfrm>
          <a:prstGeom prst="rect">
            <a:avLst/>
          </a:prstGeom>
          <a:noFill/>
        </p:spPr>
        <p:txBody>
          <a:bodyPr wrap="square" rtlCol="0">
            <a:spAutoFit/>
          </a:bodyPr>
          <a:lstStyle/>
          <a:p>
            <a:pPr algn="ctr"/>
            <a:r>
              <a:rPr lang="en-US" sz="2800" dirty="0" smtClean="0"/>
              <a:t>EMMA</a:t>
            </a:r>
            <a:endParaRPr lang="en-US" sz="2800" dirty="0"/>
          </a:p>
        </p:txBody>
      </p:sp>
      <p:sp>
        <p:nvSpPr>
          <p:cNvPr id="20" name="TextBox 19"/>
          <p:cNvSpPr txBox="1"/>
          <p:nvPr/>
        </p:nvSpPr>
        <p:spPr>
          <a:xfrm>
            <a:off x="2191230" y="4192919"/>
            <a:ext cx="2361582" cy="523220"/>
          </a:xfrm>
          <a:prstGeom prst="rect">
            <a:avLst/>
          </a:prstGeom>
          <a:noFill/>
        </p:spPr>
        <p:txBody>
          <a:bodyPr wrap="square" rtlCol="0">
            <a:spAutoFit/>
          </a:bodyPr>
          <a:lstStyle/>
          <a:p>
            <a:pPr algn="ctr"/>
            <a:r>
              <a:rPr lang="en-US" sz="2800" dirty="0" smtClean="0"/>
              <a:t>P3D/EMMAX</a:t>
            </a:r>
            <a:endParaRPr lang="en-US" sz="2800" dirty="0"/>
          </a:p>
        </p:txBody>
      </p:sp>
      <p:sp>
        <p:nvSpPr>
          <p:cNvPr id="22" name="TextBox 21"/>
          <p:cNvSpPr txBox="1"/>
          <p:nvPr/>
        </p:nvSpPr>
        <p:spPr>
          <a:xfrm>
            <a:off x="2425237" y="3551334"/>
            <a:ext cx="1713469" cy="523220"/>
          </a:xfrm>
          <a:prstGeom prst="rect">
            <a:avLst/>
          </a:prstGeom>
          <a:noFill/>
        </p:spPr>
        <p:txBody>
          <a:bodyPr wrap="square" rtlCol="0">
            <a:spAutoFit/>
          </a:bodyPr>
          <a:lstStyle/>
          <a:p>
            <a:pPr algn="ctr"/>
            <a:r>
              <a:rPr lang="en-US" sz="2800" dirty="0" smtClean="0"/>
              <a:t>GEMMA</a:t>
            </a:r>
            <a:endParaRPr lang="en-US" sz="2800" dirty="0"/>
          </a:p>
        </p:txBody>
      </p:sp>
      <p:sp>
        <p:nvSpPr>
          <p:cNvPr id="24" name="TextBox 23"/>
          <p:cNvSpPr txBox="1"/>
          <p:nvPr/>
        </p:nvSpPr>
        <p:spPr>
          <a:xfrm>
            <a:off x="2191230" y="2405572"/>
            <a:ext cx="2361582" cy="523220"/>
          </a:xfrm>
          <a:prstGeom prst="rect">
            <a:avLst/>
          </a:prstGeom>
          <a:noFill/>
        </p:spPr>
        <p:txBody>
          <a:bodyPr wrap="square" rtlCol="0">
            <a:spAutoFit/>
          </a:bodyPr>
          <a:lstStyle/>
          <a:p>
            <a:pPr algn="ctr"/>
            <a:r>
              <a:rPr lang="en-US" sz="2800" dirty="0" err="1" smtClean="0"/>
              <a:t>FaST</a:t>
            </a:r>
            <a:r>
              <a:rPr lang="en-US" sz="2800" dirty="0" smtClean="0"/>
              <a:t>-LMM</a:t>
            </a:r>
            <a:endParaRPr lang="en-US" sz="2800" dirty="0"/>
          </a:p>
        </p:txBody>
      </p:sp>
      <p:sp>
        <p:nvSpPr>
          <p:cNvPr id="25" name="TextBox 24"/>
          <p:cNvSpPr txBox="1"/>
          <p:nvPr/>
        </p:nvSpPr>
        <p:spPr>
          <a:xfrm>
            <a:off x="2425237" y="1604552"/>
            <a:ext cx="1893440" cy="523220"/>
          </a:xfrm>
          <a:prstGeom prst="rect">
            <a:avLst/>
          </a:prstGeom>
          <a:noFill/>
        </p:spPr>
        <p:txBody>
          <a:bodyPr wrap="square" rtlCol="0">
            <a:spAutoFit/>
          </a:bodyPr>
          <a:lstStyle/>
          <a:p>
            <a:pPr algn="ctr"/>
            <a:r>
              <a:rPr lang="en-US" sz="2800" dirty="0" err="1" smtClean="0"/>
              <a:t>GenABEL</a:t>
            </a:r>
            <a:endParaRPr lang="en-US" sz="2800" dirty="0"/>
          </a:p>
        </p:txBody>
      </p:sp>
      <p:sp>
        <p:nvSpPr>
          <p:cNvPr id="26" name="TextBox 25"/>
          <p:cNvSpPr txBox="1"/>
          <p:nvPr/>
        </p:nvSpPr>
        <p:spPr>
          <a:xfrm>
            <a:off x="4527153" y="2871791"/>
            <a:ext cx="1297459" cy="523220"/>
          </a:xfrm>
          <a:prstGeom prst="rect">
            <a:avLst/>
          </a:prstGeom>
          <a:noFill/>
        </p:spPr>
        <p:txBody>
          <a:bodyPr wrap="square" rtlCol="0">
            <a:spAutoFit/>
          </a:bodyPr>
          <a:lstStyle/>
          <a:p>
            <a:pPr algn="ctr"/>
            <a:r>
              <a:rPr lang="en-US" sz="2800" dirty="0" smtClean="0"/>
              <a:t>CMLM</a:t>
            </a:r>
            <a:endParaRPr lang="en-US" sz="2800" dirty="0"/>
          </a:p>
        </p:txBody>
      </p:sp>
      <p:sp>
        <p:nvSpPr>
          <p:cNvPr id="27" name="TextBox 26"/>
          <p:cNvSpPr txBox="1"/>
          <p:nvPr/>
        </p:nvSpPr>
        <p:spPr>
          <a:xfrm>
            <a:off x="5930292" y="4782258"/>
            <a:ext cx="1558746" cy="523220"/>
          </a:xfrm>
          <a:prstGeom prst="rect">
            <a:avLst/>
          </a:prstGeom>
          <a:noFill/>
        </p:spPr>
        <p:txBody>
          <a:bodyPr wrap="square" rtlCol="0">
            <a:spAutoFit/>
          </a:bodyPr>
          <a:lstStyle/>
          <a:p>
            <a:pPr algn="ctr"/>
            <a:r>
              <a:rPr lang="en-US" sz="2800" dirty="0" smtClean="0"/>
              <a:t>MLMM</a:t>
            </a:r>
            <a:endParaRPr lang="en-US" sz="2800" dirty="0"/>
          </a:p>
        </p:txBody>
      </p:sp>
      <p:sp>
        <p:nvSpPr>
          <p:cNvPr id="19" name="TextBox 18"/>
          <p:cNvSpPr txBox="1"/>
          <p:nvPr/>
        </p:nvSpPr>
        <p:spPr>
          <a:xfrm>
            <a:off x="4821631" y="3366773"/>
            <a:ext cx="1742801" cy="523220"/>
          </a:xfrm>
          <a:prstGeom prst="rect">
            <a:avLst/>
          </a:prstGeom>
          <a:noFill/>
        </p:spPr>
        <p:txBody>
          <a:bodyPr wrap="square" rtlCol="0">
            <a:spAutoFit/>
          </a:bodyPr>
          <a:lstStyle/>
          <a:p>
            <a:pPr algn="ctr"/>
            <a:r>
              <a:rPr lang="en-US" sz="2800" dirty="0" smtClean="0"/>
              <a:t>ECMLM</a:t>
            </a:r>
            <a:endParaRPr lang="en-US" sz="2800" dirty="0"/>
          </a:p>
        </p:txBody>
      </p:sp>
      <p:sp>
        <p:nvSpPr>
          <p:cNvPr id="21" name="TextBox 20"/>
          <p:cNvSpPr txBox="1"/>
          <p:nvPr/>
        </p:nvSpPr>
        <p:spPr>
          <a:xfrm>
            <a:off x="5084791" y="3887407"/>
            <a:ext cx="1479642" cy="523220"/>
          </a:xfrm>
          <a:prstGeom prst="rect">
            <a:avLst/>
          </a:prstGeom>
          <a:noFill/>
        </p:spPr>
        <p:txBody>
          <a:bodyPr wrap="square" rtlCol="0">
            <a:spAutoFit/>
          </a:bodyPr>
          <a:lstStyle/>
          <a:p>
            <a:pPr algn="ctr"/>
            <a:r>
              <a:rPr lang="en-US" sz="2800" dirty="0" smtClean="0"/>
              <a:t>Select</a:t>
            </a:r>
            <a:endParaRPr lang="en-US" sz="2800" dirty="0"/>
          </a:p>
        </p:txBody>
      </p:sp>
      <p:sp>
        <p:nvSpPr>
          <p:cNvPr id="23" name="TextBox 22"/>
          <p:cNvSpPr txBox="1"/>
          <p:nvPr/>
        </p:nvSpPr>
        <p:spPr>
          <a:xfrm>
            <a:off x="5451274" y="4350496"/>
            <a:ext cx="1479642" cy="523220"/>
          </a:xfrm>
          <a:prstGeom prst="rect">
            <a:avLst/>
          </a:prstGeom>
          <a:noFill/>
        </p:spPr>
        <p:txBody>
          <a:bodyPr wrap="square" rtlCol="0">
            <a:spAutoFit/>
          </a:bodyPr>
          <a:lstStyle/>
          <a:p>
            <a:pPr algn="ctr"/>
            <a:r>
              <a:rPr lang="en-US" sz="2800" dirty="0" smtClean="0"/>
              <a:t>SUPER</a:t>
            </a:r>
            <a:endParaRPr lang="en-US" sz="2800" dirty="0"/>
          </a:p>
        </p:txBody>
      </p:sp>
      <p:sp>
        <p:nvSpPr>
          <p:cNvPr id="29" name="TextBox 28"/>
          <p:cNvSpPr txBox="1"/>
          <p:nvPr/>
        </p:nvSpPr>
        <p:spPr>
          <a:xfrm>
            <a:off x="2221009" y="447358"/>
            <a:ext cx="2371845" cy="830997"/>
          </a:xfrm>
          <a:prstGeom prst="rect">
            <a:avLst/>
          </a:prstGeom>
          <a:noFill/>
        </p:spPr>
        <p:txBody>
          <a:bodyPr wrap="square" rtlCol="0">
            <a:spAutoFit/>
          </a:bodyPr>
          <a:lstStyle/>
          <a:p>
            <a:pPr algn="ctr"/>
            <a:r>
              <a:rPr lang="en-US" sz="2400" dirty="0" smtClean="0">
                <a:solidFill>
                  <a:schemeClr val="bg1"/>
                </a:solidFill>
              </a:rPr>
              <a:t>Speed improvement</a:t>
            </a:r>
            <a:endParaRPr lang="en-US" sz="2400" dirty="0">
              <a:solidFill>
                <a:schemeClr val="bg1"/>
              </a:solidFill>
            </a:endParaRPr>
          </a:p>
        </p:txBody>
      </p:sp>
      <p:sp>
        <p:nvSpPr>
          <p:cNvPr id="30" name="TextBox 29"/>
          <p:cNvSpPr txBox="1"/>
          <p:nvPr/>
        </p:nvSpPr>
        <p:spPr>
          <a:xfrm>
            <a:off x="4592855" y="450741"/>
            <a:ext cx="2758266" cy="830997"/>
          </a:xfrm>
          <a:prstGeom prst="rect">
            <a:avLst/>
          </a:prstGeom>
          <a:noFill/>
        </p:spPr>
        <p:txBody>
          <a:bodyPr wrap="square" rtlCol="0">
            <a:spAutoFit/>
          </a:bodyPr>
          <a:lstStyle/>
          <a:p>
            <a:pPr algn="ctr"/>
            <a:r>
              <a:rPr lang="en-US" sz="2400" dirty="0" smtClean="0">
                <a:solidFill>
                  <a:schemeClr val="bg1"/>
                </a:solidFill>
              </a:rPr>
              <a:t>Power </a:t>
            </a:r>
          </a:p>
          <a:p>
            <a:pPr algn="ctr"/>
            <a:r>
              <a:rPr lang="en-US" sz="2400" dirty="0" smtClean="0">
                <a:solidFill>
                  <a:schemeClr val="bg1"/>
                </a:solidFill>
              </a:rPr>
              <a:t>improvement</a:t>
            </a:r>
            <a:endParaRPr lang="en-US" sz="2400" dirty="0">
              <a:solidFill>
                <a:schemeClr val="bg1"/>
              </a:solidFill>
            </a:endParaRPr>
          </a:p>
        </p:txBody>
      </p:sp>
      <p:sp>
        <p:nvSpPr>
          <p:cNvPr id="31" name="TextBox 30"/>
          <p:cNvSpPr txBox="1"/>
          <p:nvPr/>
        </p:nvSpPr>
        <p:spPr>
          <a:xfrm>
            <a:off x="7351122" y="1706736"/>
            <a:ext cx="1792879" cy="523220"/>
          </a:xfrm>
          <a:prstGeom prst="rect">
            <a:avLst/>
          </a:prstGeom>
          <a:noFill/>
        </p:spPr>
        <p:txBody>
          <a:bodyPr wrap="square" rtlCol="0">
            <a:spAutoFit/>
          </a:bodyPr>
          <a:lstStyle/>
          <a:p>
            <a:pPr algn="ctr"/>
            <a:r>
              <a:rPr lang="en-US" sz="2800" dirty="0" smtClean="0"/>
              <a:t>BLINK</a:t>
            </a:r>
            <a:endParaRPr lang="en-US" sz="2800" dirty="0"/>
          </a:p>
        </p:txBody>
      </p:sp>
      <p:sp>
        <p:nvSpPr>
          <p:cNvPr id="3" name="Oval 2"/>
          <p:cNvSpPr/>
          <p:nvPr/>
        </p:nvSpPr>
        <p:spPr>
          <a:xfrm>
            <a:off x="7351122" y="1628021"/>
            <a:ext cx="1792879" cy="1362327"/>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3481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Pie 21"/>
          <p:cNvSpPr/>
          <p:nvPr/>
        </p:nvSpPr>
        <p:spPr>
          <a:xfrm>
            <a:off x="1919594" y="1208738"/>
            <a:ext cx="4572000" cy="4572000"/>
          </a:xfrm>
          <a:prstGeom prst="pie">
            <a:avLst>
              <a:gd name="adj1" fmla="val 20710768"/>
              <a:gd name="adj2" fmla="val 10972835"/>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Pie 2"/>
          <p:cNvSpPr/>
          <p:nvPr/>
        </p:nvSpPr>
        <p:spPr>
          <a:xfrm>
            <a:off x="1890583" y="1046458"/>
            <a:ext cx="4572000" cy="4572000"/>
          </a:xfrm>
          <a:prstGeom prst="pie">
            <a:avLst>
              <a:gd name="adj1" fmla="val 17795510"/>
              <a:gd name="adj2" fmla="val 14401117"/>
            </a:avLst>
          </a:prstGeom>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Pie 19"/>
          <p:cNvSpPr/>
          <p:nvPr/>
        </p:nvSpPr>
        <p:spPr>
          <a:xfrm>
            <a:off x="1879499" y="1034888"/>
            <a:ext cx="4572000" cy="4572000"/>
          </a:xfrm>
          <a:prstGeom prst="pie">
            <a:avLst>
              <a:gd name="adj1" fmla="val 10798918"/>
              <a:gd name="adj2" fmla="val 14398202"/>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Pie 18"/>
          <p:cNvSpPr/>
          <p:nvPr/>
        </p:nvSpPr>
        <p:spPr>
          <a:xfrm>
            <a:off x="1890583" y="1045882"/>
            <a:ext cx="4572000" cy="4572000"/>
          </a:xfrm>
          <a:prstGeom prst="pie">
            <a:avLst>
              <a:gd name="adj1" fmla="val 17806752"/>
              <a:gd name="adj2" fmla="val 21598042"/>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Pie 35"/>
          <p:cNvSpPr/>
          <p:nvPr/>
        </p:nvSpPr>
        <p:spPr>
          <a:xfrm>
            <a:off x="1894193" y="1045882"/>
            <a:ext cx="4572000" cy="4572000"/>
          </a:xfrm>
          <a:prstGeom prst="pie">
            <a:avLst>
              <a:gd name="adj1" fmla="val 3626423"/>
              <a:gd name="adj2" fmla="val 6994588"/>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 name="Straight Connector 4"/>
          <p:cNvCxnSpPr/>
          <p:nvPr/>
        </p:nvCxnSpPr>
        <p:spPr>
          <a:xfrm flipH="1">
            <a:off x="3153111" y="1284941"/>
            <a:ext cx="2046942" cy="40938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033581" y="1345640"/>
            <a:ext cx="2271059" cy="39743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3" idx="2"/>
            <a:endCxn id="3" idx="0"/>
          </p:cNvCxnSpPr>
          <p:nvPr/>
        </p:nvCxnSpPr>
        <p:spPr>
          <a:xfrm>
            <a:off x="1890583" y="3332458"/>
            <a:ext cx="4572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780641" y="1538940"/>
            <a:ext cx="776941" cy="461665"/>
          </a:xfrm>
          <a:prstGeom prst="rect">
            <a:avLst/>
          </a:prstGeom>
          <a:noFill/>
        </p:spPr>
        <p:txBody>
          <a:bodyPr wrap="square" rtlCol="0">
            <a:spAutoFit/>
          </a:bodyPr>
          <a:lstStyle/>
          <a:p>
            <a:pPr algn="ctr"/>
            <a:r>
              <a:rPr lang="en-US" sz="2400" b="1" dirty="0" smtClean="0"/>
              <a:t>M</a:t>
            </a:r>
            <a:endParaRPr lang="en-US" sz="2400" b="1" dirty="0"/>
          </a:p>
        </p:txBody>
      </p:sp>
      <p:sp>
        <p:nvSpPr>
          <p:cNvPr id="25" name="TextBox 24"/>
          <p:cNvSpPr txBox="1"/>
          <p:nvPr/>
        </p:nvSpPr>
        <p:spPr>
          <a:xfrm>
            <a:off x="1996504" y="2488424"/>
            <a:ext cx="1673411" cy="461665"/>
          </a:xfrm>
          <a:prstGeom prst="rect">
            <a:avLst/>
          </a:prstGeom>
          <a:noFill/>
        </p:spPr>
        <p:txBody>
          <a:bodyPr wrap="square" rtlCol="0">
            <a:spAutoFit/>
          </a:bodyPr>
          <a:lstStyle/>
          <a:p>
            <a:pPr algn="ctr"/>
            <a:r>
              <a:rPr lang="en-US" sz="2400" i="1" dirty="0"/>
              <a:t>m</a:t>
            </a:r>
            <a:r>
              <a:rPr lang="en-US" sz="2400" baseline="-25000" dirty="0" smtClean="0"/>
              <a:t>1</a:t>
            </a:r>
            <a:r>
              <a:rPr lang="en-US" sz="2400" dirty="0" smtClean="0"/>
              <a:t>+…+</a:t>
            </a:r>
            <a:r>
              <a:rPr lang="en-US" sz="2400" i="1" dirty="0" smtClean="0"/>
              <a:t>m</a:t>
            </a:r>
            <a:r>
              <a:rPr lang="en-US" sz="2400" baseline="-25000" dirty="0" smtClean="0"/>
              <a:t>l</a:t>
            </a:r>
            <a:endParaRPr lang="en-US" sz="2400" baseline="-25000" dirty="0"/>
          </a:p>
        </p:txBody>
      </p:sp>
      <p:sp>
        <p:nvSpPr>
          <p:cNvPr id="26" name="TextBox 25"/>
          <p:cNvSpPr txBox="1"/>
          <p:nvPr/>
        </p:nvSpPr>
        <p:spPr>
          <a:xfrm>
            <a:off x="4634915" y="2488424"/>
            <a:ext cx="1673411" cy="461665"/>
          </a:xfrm>
          <a:prstGeom prst="rect">
            <a:avLst/>
          </a:prstGeom>
          <a:noFill/>
        </p:spPr>
        <p:txBody>
          <a:bodyPr wrap="square" rtlCol="0">
            <a:spAutoFit/>
          </a:bodyPr>
          <a:lstStyle/>
          <a:p>
            <a:pPr algn="ctr"/>
            <a:r>
              <a:rPr lang="en-US" sz="2400" dirty="0" smtClean="0"/>
              <a:t>m</a:t>
            </a:r>
            <a:r>
              <a:rPr lang="en-US" sz="2400" baseline="-25000" dirty="0" smtClean="0"/>
              <a:t>i</a:t>
            </a:r>
            <a:endParaRPr lang="en-US" sz="2400" baseline="-25000" dirty="0"/>
          </a:p>
        </p:txBody>
      </p:sp>
      <p:sp>
        <p:nvSpPr>
          <p:cNvPr id="27" name="TextBox 26"/>
          <p:cNvSpPr txBox="1"/>
          <p:nvPr/>
        </p:nvSpPr>
        <p:spPr>
          <a:xfrm>
            <a:off x="4634915" y="3770378"/>
            <a:ext cx="1673411" cy="461665"/>
          </a:xfrm>
          <a:prstGeom prst="rect">
            <a:avLst/>
          </a:prstGeom>
          <a:noFill/>
        </p:spPr>
        <p:txBody>
          <a:bodyPr wrap="square" rtlCol="0">
            <a:spAutoFit/>
          </a:bodyPr>
          <a:lstStyle/>
          <a:p>
            <a:pPr algn="ctr"/>
            <a:r>
              <a:rPr lang="en-US" sz="2400" dirty="0" smtClean="0"/>
              <a:t>Q + m</a:t>
            </a:r>
            <a:r>
              <a:rPr lang="en-US" sz="2400" baseline="-25000" dirty="0" smtClean="0"/>
              <a:t>i</a:t>
            </a:r>
            <a:endParaRPr lang="en-US" sz="2400" baseline="-25000" dirty="0"/>
          </a:p>
        </p:txBody>
      </p:sp>
      <p:sp>
        <p:nvSpPr>
          <p:cNvPr id="28" name="TextBox 27"/>
          <p:cNvSpPr txBox="1"/>
          <p:nvPr/>
        </p:nvSpPr>
        <p:spPr>
          <a:xfrm>
            <a:off x="2107230" y="3770378"/>
            <a:ext cx="1673411" cy="461665"/>
          </a:xfrm>
          <a:prstGeom prst="rect">
            <a:avLst/>
          </a:prstGeom>
          <a:noFill/>
        </p:spPr>
        <p:txBody>
          <a:bodyPr wrap="square" rtlCol="0">
            <a:spAutoFit/>
          </a:bodyPr>
          <a:lstStyle/>
          <a:p>
            <a:pPr algn="ctr"/>
            <a:r>
              <a:rPr lang="en-US" sz="2400" i="1" dirty="0" smtClean="0"/>
              <a:t>K</a:t>
            </a:r>
            <a:r>
              <a:rPr lang="en-US" sz="2400" dirty="0" smtClean="0"/>
              <a:t>+ m</a:t>
            </a:r>
            <a:r>
              <a:rPr lang="en-US" sz="2400" baseline="-25000" dirty="0" smtClean="0"/>
              <a:t>i</a:t>
            </a:r>
            <a:endParaRPr lang="en-US" sz="2400" baseline="-25000" dirty="0"/>
          </a:p>
        </p:txBody>
      </p:sp>
      <p:sp>
        <p:nvSpPr>
          <p:cNvPr id="29" name="TextBox 28"/>
          <p:cNvSpPr txBox="1"/>
          <p:nvPr/>
        </p:nvSpPr>
        <p:spPr>
          <a:xfrm>
            <a:off x="3332404" y="4701273"/>
            <a:ext cx="1673411" cy="461665"/>
          </a:xfrm>
          <a:prstGeom prst="rect">
            <a:avLst/>
          </a:prstGeom>
          <a:noFill/>
        </p:spPr>
        <p:txBody>
          <a:bodyPr wrap="square" rtlCol="0">
            <a:spAutoFit/>
          </a:bodyPr>
          <a:lstStyle/>
          <a:p>
            <a:pPr algn="ctr"/>
            <a:r>
              <a:rPr lang="en-US" sz="2400" dirty="0" smtClean="0"/>
              <a:t>M + m</a:t>
            </a:r>
            <a:r>
              <a:rPr lang="en-US" sz="2400" baseline="-25000" dirty="0" smtClean="0"/>
              <a:t>i</a:t>
            </a:r>
            <a:endParaRPr lang="en-US" sz="2400" baseline="-25000" dirty="0"/>
          </a:p>
        </p:txBody>
      </p:sp>
      <p:sp>
        <p:nvSpPr>
          <p:cNvPr id="30" name="TextBox 29"/>
          <p:cNvSpPr txBox="1"/>
          <p:nvPr/>
        </p:nvSpPr>
        <p:spPr>
          <a:xfrm>
            <a:off x="3365276" y="609401"/>
            <a:ext cx="1673411" cy="461665"/>
          </a:xfrm>
          <a:prstGeom prst="rect">
            <a:avLst/>
          </a:prstGeom>
          <a:noFill/>
        </p:spPr>
        <p:txBody>
          <a:bodyPr wrap="square" rtlCol="0">
            <a:spAutoFit/>
          </a:bodyPr>
          <a:lstStyle/>
          <a:p>
            <a:pPr algn="ctr"/>
            <a:r>
              <a:rPr lang="en-US" sz="2400" dirty="0" smtClean="0"/>
              <a:t>Known </a:t>
            </a:r>
            <a:r>
              <a:rPr lang="en-US" sz="2400" b="1" dirty="0" smtClean="0"/>
              <a:t>M</a:t>
            </a:r>
            <a:endParaRPr lang="en-US" sz="2400" b="1" baseline="-25000" dirty="0"/>
          </a:p>
        </p:txBody>
      </p:sp>
      <p:sp>
        <p:nvSpPr>
          <p:cNvPr id="35" name="TextBox 34"/>
          <p:cNvSpPr txBox="1"/>
          <p:nvPr/>
        </p:nvSpPr>
        <p:spPr>
          <a:xfrm>
            <a:off x="944221" y="5780738"/>
            <a:ext cx="6092686" cy="1015663"/>
          </a:xfrm>
          <a:prstGeom prst="rect">
            <a:avLst/>
          </a:prstGeom>
          <a:noFill/>
        </p:spPr>
        <p:txBody>
          <a:bodyPr wrap="square" rtlCol="0">
            <a:spAutoFit/>
          </a:bodyPr>
          <a:lstStyle/>
          <a:p>
            <a:pPr algn="ctr"/>
            <a:r>
              <a:rPr lang="en-US" sz="2000" dirty="0" smtClean="0"/>
              <a:t>Fixed And </a:t>
            </a:r>
            <a:r>
              <a:rPr lang="en-US" sz="2000" dirty="0"/>
              <a:t>R</a:t>
            </a:r>
            <a:r>
              <a:rPr lang="en-US" sz="2000" dirty="0" smtClean="0"/>
              <a:t>andom Model</a:t>
            </a:r>
          </a:p>
          <a:p>
            <a:pPr algn="ctr"/>
            <a:r>
              <a:rPr lang="en-US" sz="2000" dirty="0" smtClean="0"/>
              <a:t>Circulating Probability Unification</a:t>
            </a:r>
          </a:p>
          <a:p>
            <a:pPr algn="ctr"/>
            <a:r>
              <a:rPr lang="en-US" sz="2000" dirty="0" smtClean="0"/>
              <a:t>(FARM-CPU)</a:t>
            </a:r>
          </a:p>
        </p:txBody>
      </p:sp>
      <p:sp>
        <p:nvSpPr>
          <p:cNvPr id="21" name="Curved Right Arrow 20"/>
          <p:cNvSpPr/>
          <p:nvPr/>
        </p:nvSpPr>
        <p:spPr>
          <a:xfrm>
            <a:off x="1082264" y="1023804"/>
            <a:ext cx="1488021" cy="497466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0"/>
          <a:lstStyle/>
          <a:p>
            <a:pPr algn="ctr"/>
            <a:r>
              <a:rPr lang="en-US" dirty="0" smtClean="0">
                <a:solidFill>
                  <a:schemeClr val="tx1"/>
                </a:solidFill>
              </a:rPr>
              <a:t>Random</a:t>
            </a:r>
          </a:p>
          <a:p>
            <a:pPr algn="ctr"/>
            <a:r>
              <a:rPr lang="en-US" dirty="0" smtClean="0">
                <a:solidFill>
                  <a:schemeClr val="tx1"/>
                </a:solidFill>
              </a:rPr>
              <a:t>model</a:t>
            </a:r>
            <a:endParaRPr lang="en-US" dirty="0">
              <a:solidFill>
                <a:schemeClr val="tx1"/>
              </a:solidFill>
            </a:endParaRPr>
          </a:p>
        </p:txBody>
      </p:sp>
      <p:sp>
        <p:nvSpPr>
          <p:cNvPr id="23" name="Curved Right Arrow 22"/>
          <p:cNvSpPr/>
          <p:nvPr/>
        </p:nvSpPr>
        <p:spPr>
          <a:xfrm flipH="1">
            <a:off x="5700896" y="1023804"/>
            <a:ext cx="1488021" cy="497466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b" anchorCtr="0"/>
          <a:lstStyle/>
          <a:p>
            <a:pPr algn="ctr"/>
            <a:r>
              <a:rPr lang="en-US" dirty="0" smtClean="0">
                <a:solidFill>
                  <a:schemeClr val="tx1"/>
                </a:solidFill>
              </a:rPr>
              <a:t>fixed </a:t>
            </a:r>
          </a:p>
          <a:p>
            <a:pPr algn="ctr"/>
            <a:r>
              <a:rPr lang="en-US" dirty="0" smtClean="0">
                <a:solidFill>
                  <a:schemeClr val="tx1"/>
                </a:solidFill>
              </a:rPr>
              <a:t>model</a:t>
            </a:r>
            <a:endParaRPr lang="en-US" dirty="0">
              <a:solidFill>
                <a:schemeClr val="tx1"/>
              </a:solidFill>
            </a:endParaRPr>
          </a:p>
        </p:txBody>
      </p:sp>
      <p:sp>
        <p:nvSpPr>
          <p:cNvPr id="2" name="Title 1"/>
          <p:cNvSpPr>
            <a:spLocks noGrp="1"/>
          </p:cNvSpPr>
          <p:nvPr>
            <p:ph type="title"/>
          </p:nvPr>
        </p:nvSpPr>
        <p:spPr>
          <a:xfrm>
            <a:off x="457201" y="32213"/>
            <a:ext cx="7520650" cy="683404"/>
          </a:xfrm>
        </p:spPr>
        <p:txBody>
          <a:bodyPr>
            <a:normAutofit fontScale="90000"/>
          </a:bodyPr>
          <a:lstStyle/>
          <a:p>
            <a:r>
              <a:rPr lang="en-US" dirty="0" smtClean="0">
                <a:solidFill>
                  <a:schemeClr val="tx1"/>
                </a:solidFill>
              </a:rPr>
              <a:t>GWAS methods</a:t>
            </a:r>
            <a:endParaRPr lang="en-US" dirty="0">
              <a:solidFill>
                <a:schemeClr val="tx1"/>
              </a:solidFill>
            </a:endParaRPr>
          </a:p>
        </p:txBody>
      </p:sp>
      <p:sp>
        <p:nvSpPr>
          <p:cNvPr id="31" name="TextBox 30"/>
          <p:cNvSpPr txBox="1"/>
          <p:nvPr/>
        </p:nvSpPr>
        <p:spPr>
          <a:xfrm>
            <a:off x="7315200" y="2950089"/>
            <a:ext cx="2019722" cy="830997"/>
          </a:xfrm>
          <a:prstGeom prst="rect">
            <a:avLst/>
          </a:prstGeom>
          <a:noFill/>
        </p:spPr>
        <p:txBody>
          <a:bodyPr wrap="square" rtlCol="0">
            <a:spAutoFit/>
          </a:bodyPr>
          <a:lstStyle/>
          <a:p>
            <a:pPr algn="ctr"/>
            <a:r>
              <a:rPr lang="en-US" sz="2400" dirty="0" smtClean="0"/>
              <a:t>m: marker</a:t>
            </a:r>
          </a:p>
          <a:p>
            <a:pPr algn="ctr"/>
            <a:r>
              <a:rPr lang="en-US" sz="2400" b="1" dirty="0" smtClean="0"/>
              <a:t>M</a:t>
            </a:r>
            <a:r>
              <a:rPr lang="en-US" sz="2400" dirty="0" smtClean="0"/>
              <a:t>: Mutation</a:t>
            </a:r>
            <a:endParaRPr lang="en-US" sz="2400" baseline="-25000" dirty="0"/>
          </a:p>
        </p:txBody>
      </p:sp>
    </p:spTree>
    <p:extLst>
      <p:ext uri="{BB962C8B-B14F-4D97-AF65-F5344CB8AC3E}">
        <p14:creationId xmlns:p14="http://schemas.microsoft.com/office/powerpoint/2010/main" val="120951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5" grpId="0"/>
      <p:bldP spid="21"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922" t="27785" r="1575" b="10160"/>
          <a:stretch/>
        </p:blipFill>
        <p:spPr bwMode="auto">
          <a:xfrm>
            <a:off x="1722772" y="4790298"/>
            <a:ext cx="5284404" cy="1346648"/>
          </a:xfrm>
          <a:prstGeom prst="rect">
            <a:avLst/>
          </a:prstGeom>
          <a:noFill/>
          <a:ln>
            <a:noFill/>
          </a:ln>
          <a:effectLst>
            <a:glow rad="38100">
              <a:schemeClr val="tx1"/>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2" name="Table 1"/>
          <p:cNvGraphicFramePr>
            <a:graphicFrameLocks noGrp="1"/>
          </p:cNvGraphicFramePr>
          <p:nvPr>
            <p:extLst/>
          </p:nvPr>
        </p:nvGraphicFramePr>
        <p:xfrm>
          <a:off x="881864" y="2452030"/>
          <a:ext cx="6617680" cy="2225040"/>
        </p:xfrm>
        <a:graphic>
          <a:graphicData uri="http://schemas.openxmlformats.org/drawingml/2006/table">
            <a:tbl>
              <a:tblPr firstRow="1" bandRow="1">
                <a:tableStyleId>{5C22544A-7EE6-4342-B048-85BDC9FD1C3A}</a:tableStyleId>
              </a:tblPr>
              <a:tblGrid>
                <a:gridCol w="827210"/>
                <a:gridCol w="827210"/>
                <a:gridCol w="672615"/>
                <a:gridCol w="888023"/>
                <a:gridCol w="756138"/>
                <a:gridCol w="888023"/>
                <a:gridCol w="501162"/>
                <a:gridCol w="703385"/>
                <a:gridCol w="553914"/>
              </a:tblGrid>
              <a:tr h="370840">
                <a:tc>
                  <a:txBody>
                    <a:bodyPr/>
                    <a:lstStyle/>
                    <a:p>
                      <a:pPr algn="ctr"/>
                      <a:r>
                        <a:rPr lang="en-US" dirty="0" smtClean="0">
                          <a:solidFill>
                            <a:schemeClr val="tx1"/>
                          </a:solidFill>
                        </a:rPr>
                        <a:t>SNP</a:t>
                      </a:r>
                      <a:endParaRPr lang="en-US" dirty="0">
                        <a:solidFill>
                          <a:schemeClr val="tx1"/>
                        </a:solidFill>
                      </a:endParaRPr>
                    </a:p>
                  </a:txBody>
                  <a:tcPr anchor="ctr">
                    <a:noFill/>
                  </a:tcPr>
                </a:tc>
                <a:tc>
                  <a:txBody>
                    <a:bodyPr/>
                    <a:lstStyle/>
                    <a:p>
                      <a:pPr algn="ctr"/>
                      <a:r>
                        <a:rPr lang="en-US" b="0" dirty="0" smtClean="0">
                          <a:solidFill>
                            <a:schemeClr val="bg1"/>
                          </a:solidFill>
                        </a:rPr>
                        <a:t>p</a:t>
                      </a:r>
                      <a:r>
                        <a:rPr lang="en-US" b="0" baseline="-25000" dirty="0" smtClean="0">
                          <a:solidFill>
                            <a:schemeClr val="bg1"/>
                          </a:solidFill>
                        </a:rPr>
                        <a:t>1</a:t>
                      </a:r>
                      <a:endParaRPr lang="en-US" b="0" baseline="-25000" dirty="0">
                        <a:solidFill>
                          <a:schemeClr val="bg1"/>
                        </a:solidFill>
                      </a:endParaRPr>
                    </a:p>
                  </a:txBody>
                  <a:tcPr anchor="ctr">
                    <a:solidFill>
                      <a:srgbClr val="006600"/>
                    </a:solidFill>
                  </a:tcPr>
                </a:tc>
                <a:tc>
                  <a:txBody>
                    <a:bodyPr/>
                    <a:lstStyle/>
                    <a:p>
                      <a:pPr algn="ctr"/>
                      <a:r>
                        <a:rPr lang="en-US" b="0" dirty="0" smtClean="0">
                          <a:solidFill>
                            <a:schemeClr val="bg1"/>
                          </a:solidFill>
                        </a:rPr>
                        <a:t>…</a:t>
                      </a:r>
                      <a:endParaRPr lang="en-US" b="0" dirty="0">
                        <a:solidFill>
                          <a:schemeClr val="bg1"/>
                        </a:solidFill>
                      </a:endParaRPr>
                    </a:p>
                  </a:txBody>
                  <a:tcPr anchor="ctr">
                    <a:solidFill>
                      <a:srgbClr val="006600"/>
                    </a:solidFill>
                  </a:tcPr>
                </a:tc>
                <a:tc>
                  <a:txBody>
                    <a:bodyPr/>
                    <a:lstStyle/>
                    <a:p>
                      <a:pPr algn="ctr"/>
                      <a:r>
                        <a:rPr lang="en-US" b="0" dirty="0" smtClean="0">
                          <a:solidFill>
                            <a:schemeClr val="bg1"/>
                          </a:solidFill>
                        </a:rPr>
                        <a:t>NA</a:t>
                      </a:r>
                      <a:endParaRPr lang="en-US" b="0" baseline="-25000" dirty="0">
                        <a:solidFill>
                          <a:schemeClr val="bg1"/>
                        </a:solidFill>
                      </a:endParaRPr>
                    </a:p>
                  </a:txBody>
                  <a:tcPr anchor="ctr">
                    <a:solidFill>
                      <a:srgbClr val="006600"/>
                    </a:solidFill>
                  </a:tcPr>
                </a:tc>
                <a:tc>
                  <a:txBody>
                    <a:bodyPr/>
                    <a:lstStyle/>
                    <a:p>
                      <a:pPr algn="ctr"/>
                      <a:r>
                        <a:rPr lang="en-US" b="0" dirty="0" smtClean="0">
                          <a:solidFill>
                            <a:schemeClr val="bg1"/>
                          </a:solidFill>
                        </a:rPr>
                        <a:t>…</a:t>
                      </a:r>
                      <a:endParaRPr lang="en-US" b="0" dirty="0">
                        <a:solidFill>
                          <a:schemeClr val="bg1"/>
                        </a:solidFill>
                      </a:endParaRPr>
                    </a:p>
                  </a:txBody>
                  <a:tcPr anchor="ctr">
                    <a:solidFill>
                      <a:srgbClr val="006600"/>
                    </a:solidFill>
                  </a:tcPr>
                </a:tc>
                <a:tc>
                  <a:txBody>
                    <a:bodyPr/>
                    <a:lstStyle/>
                    <a:p>
                      <a:pPr algn="ctr"/>
                      <a:r>
                        <a:rPr lang="en-US" b="0" dirty="0" smtClean="0">
                          <a:solidFill>
                            <a:schemeClr val="bg1"/>
                          </a:solidFill>
                        </a:rPr>
                        <a:t>NA</a:t>
                      </a:r>
                      <a:endParaRPr lang="en-US" b="0" baseline="-25000" dirty="0">
                        <a:solidFill>
                          <a:schemeClr val="bg1"/>
                        </a:solidFill>
                      </a:endParaRPr>
                    </a:p>
                  </a:txBody>
                  <a:tcPr anchor="ctr">
                    <a:solidFill>
                      <a:srgbClr val="006600"/>
                    </a:solidFill>
                  </a:tcPr>
                </a:tc>
                <a:tc>
                  <a:txBody>
                    <a:bodyPr/>
                    <a:lstStyle/>
                    <a:p>
                      <a:pPr algn="ctr"/>
                      <a:r>
                        <a:rPr lang="en-US" b="0" dirty="0" smtClean="0">
                          <a:solidFill>
                            <a:schemeClr val="bg1"/>
                          </a:solidFill>
                        </a:rPr>
                        <a:t>…</a:t>
                      </a:r>
                      <a:endParaRPr lang="en-US" b="0" dirty="0">
                        <a:solidFill>
                          <a:schemeClr val="bg1"/>
                        </a:solidFill>
                      </a:endParaRPr>
                    </a:p>
                  </a:txBody>
                  <a:tcPr anchor="ctr">
                    <a:solidFill>
                      <a:srgbClr val="006600"/>
                    </a:solidFill>
                  </a:tcPr>
                </a:tc>
                <a:tc>
                  <a:txBody>
                    <a:bodyPr/>
                    <a:lstStyle/>
                    <a:p>
                      <a:pPr algn="ctr"/>
                      <a:r>
                        <a:rPr lang="en-US" b="0" dirty="0" err="1" smtClean="0">
                          <a:solidFill>
                            <a:schemeClr val="bg1"/>
                          </a:solidFill>
                        </a:rPr>
                        <a:t>p</a:t>
                      </a:r>
                      <a:r>
                        <a:rPr lang="en-US" b="0" baseline="-25000" dirty="0" err="1" smtClean="0">
                          <a:solidFill>
                            <a:schemeClr val="bg1"/>
                          </a:solidFill>
                        </a:rPr>
                        <a:t>l</a:t>
                      </a:r>
                      <a:endParaRPr lang="en-US" b="0" baseline="-25000" dirty="0">
                        <a:solidFill>
                          <a:schemeClr val="bg1"/>
                        </a:solidFill>
                      </a:endParaRPr>
                    </a:p>
                  </a:txBody>
                  <a:tcPr anchor="ctr">
                    <a:solidFill>
                      <a:srgbClr val="006600"/>
                    </a:solidFill>
                  </a:tcPr>
                </a:tc>
                <a:tc>
                  <a:txBody>
                    <a:bodyPr/>
                    <a:lstStyle/>
                    <a:p>
                      <a:pPr algn="ctr"/>
                      <a:endParaRPr lang="en-US" dirty="0">
                        <a:solidFill>
                          <a:schemeClr val="tx1"/>
                        </a:solidFill>
                      </a:endParaRPr>
                    </a:p>
                  </a:txBody>
                  <a:tcPr anchor="ctr">
                    <a:lnB w="12700" cap="flat" cmpd="sng" algn="ctr">
                      <a:solidFill>
                        <a:scrgbClr r="0" g="0" b="0"/>
                      </a:solidFill>
                      <a:prstDash val="solid"/>
                      <a:round/>
                      <a:headEnd type="none" w="med" len="med"/>
                      <a:tailEnd type="none" w="med" len="med"/>
                    </a:lnB>
                    <a:noFill/>
                  </a:tcPr>
                </a:tc>
              </a:tr>
              <a:tr h="370840">
                <a:tc>
                  <a:txBody>
                    <a:bodyPr/>
                    <a:lstStyle/>
                    <a:p>
                      <a:pPr algn="ctr"/>
                      <a:r>
                        <a:rPr lang="en-US" b="1" dirty="0" smtClean="0">
                          <a:solidFill>
                            <a:schemeClr val="tx1"/>
                          </a:solidFill>
                        </a:rPr>
                        <a:t>M</a:t>
                      </a:r>
                      <a:r>
                        <a:rPr lang="en-US" b="1" baseline="-25000" dirty="0" smtClean="0">
                          <a:solidFill>
                            <a:schemeClr val="tx1"/>
                          </a:solidFill>
                        </a:rPr>
                        <a:t>t</a:t>
                      </a:r>
                      <a:endParaRPr lang="en-US" b="1" baseline="-25000" dirty="0">
                        <a:solidFill>
                          <a:schemeClr val="tx1"/>
                        </a:solidFill>
                      </a:endParaRP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a:t>
                      </a:r>
                      <a:r>
                        <a:rPr lang="en-US" baseline="-25000" dirty="0" smtClean="0">
                          <a:solidFill>
                            <a:schemeClr val="tx1"/>
                          </a:solidFill>
                        </a:rPr>
                        <a:t>t1</a:t>
                      </a: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solidFill>
                            <a:schemeClr val="tx1"/>
                          </a:solidFill>
                        </a:rPr>
                        <a:t>P</a:t>
                      </a:r>
                      <a:r>
                        <a:rPr lang="en-US" baseline="-25000" dirty="0" err="1" smtClean="0">
                          <a:solidFill>
                            <a:schemeClr val="tx1"/>
                          </a:solidFill>
                        </a:rPr>
                        <a:t>tj</a:t>
                      </a:r>
                      <a:endParaRPr lang="en-US" baseline="-25000" dirty="0" smtClean="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solidFill>
                            <a:schemeClr val="tx1"/>
                          </a:solidFill>
                        </a:rPr>
                        <a:t>P</a:t>
                      </a:r>
                      <a:r>
                        <a:rPr lang="en-US" baseline="-25000" dirty="0" err="1" smtClean="0">
                          <a:solidFill>
                            <a:schemeClr val="tx1"/>
                          </a:solidFill>
                        </a:rPr>
                        <a:t>tk</a:t>
                      </a:r>
                      <a:endParaRPr lang="en-US" baseline="-25000" dirty="0" smtClean="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solidFill>
                            <a:schemeClr val="tx1"/>
                          </a:solidFill>
                        </a:rPr>
                        <a:t>P</a:t>
                      </a:r>
                      <a:r>
                        <a:rPr lang="en-US" baseline="-25000" dirty="0" err="1" smtClean="0">
                          <a:solidFill>
                            <a:schemeClr val="tx1"/>
                          </a:solidFill>
                        </a:rPr>
                        <a:t>tl</a:t>
                      </a:r>
                      <a:endParaRPr lang="en-US" baseline="-25000" dirty="0" smtClean="0">
                        <a:solidFill>
                          <a:schemeClr val="tx1"/>
                        </a:solidFill>
                      </a:endParaRPr>
                    </a:p>
                  </a:txBody>
                  <a:tcPr anchor="ctr">
                    <a:lnR w="12700" cap="flat" cmpd="sng" algn="ctr">
                      <a:solidFill>
                        <a:scrgbClr r="0" g="0" b="0"/>
                      </a:solidFill>
                      <a:prstDash val="solid"/>
                      <a:round/>
                      <a:headEnd type="none" w="med" len="med"/>
                      <a:tailEnd type="none" w="med" len="med"/>
                    </a:ln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solidFill>
                            <a:schemeClr val="tx1"/>
                          </a:solidFill>
                        </a:rPr>
                        <a:t>P</a:t>
                      </a:r>
                      <a:r>
                        <a:rPr lang="en-US" baseline="-25000" dirty="0" err="1" smtClean="0">
                          <a:solidFill>
                            <a:schemeClr val="tx1"/>
                          </a:solidFill>
                        </a:rPr>
                        <a:t>t</a:t>
                      </a:r>
                      <a:endParaRPr lang="en-US" baseline="-25000" dirty="0" smtClean="0">
                        <a:solidFill>
                          <a:schemeClr val="tx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noFill/>
                  </a:tcPr>
                </a:tc>
              </a:tr>
              <a:tr h="370840">
                <a:tc>
                  <a:txBody>
                    <a:bodyPr/>
                    <a:lstStyle/>
                    <a:p>
                      <a:pPr algn="ctr"/>
                      <a:r>
                        <a:rPr lang="en-US" b="1" dirty="0" smtClean="0">
                          <a:solidFill>
                            <a:schemeClr val="tx1"/>
                          </a:solidFill>
                        </a:rPr>
                        <a:t>…</a:t>
                      </a:r>
                      <a:endParaRPr lang="en-US" b="1" dirty="0">
                        <a:solidFill>
                          <a:schemeClr val="tx1"/>
                        </a:solidFill>
                      </a:endParaRP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lnR w="12700" cap="flat" cmpd="sng" algn="ctr">
                      <a:solidFill>
                        <a:scrgbClr r="0" g="0" b="0"/>
                      </a:solidFill>
                      <a:prstDash val="solid"/>
                      <a:round/>
                      <a:headEnd type="none" w="med" len="med"/>
                      <a:tailEnd type="none" w="med" len="med"/>
                    </a:lnR>
                    <a:solidFill>
                      <a:srgbClr val="339966"/>
                    </a:solidFill>
                  </a:tcPr>
                </a:tc>
                <a:tc>
                  <a:txBody>
                    <a:bodyPr/>
                    <a:lstStyle/>
                    <a:p>
                      <a:pPr algn="ctr"/>
                      <a:r>
                        <a:rPr lang="en-US" dirty="0" smtClean="0">
                          <a:solidFill>
                            <a:schemeClr val="tx1"/>
                          </a:solidFill>
                        </a:rPr>
                        <a:t>…</a:t>
                      </a:r>
                      <a:endParaRPr lang="en-US" dirty="0">
                        <a:solidFill>
                          <a:schemeClr val="tx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noFill/>
                  </a:tcPr>
                </a:tc>
              </a:tr>
              <a:tr h="370840">
                <a:tc>
                  <a:txBody>
                    <a:bodyPr/>
                    <a:lstStyle/>
                    <a:p>
                      <a:pPr algn="ctr"/>
                      <a:r>
                        <a:rPr lang="en-US" b="1" dirty="0" smtClean="0">
                          <a:solidFill>
                            <a:schemeClr val="tx1"/>
                          </a:solidFill>
                        </a:rPr>
                        <a:t>M</a:t>
                      </a:r>
                      <a:r>
                        <a:rPr lang="en-US" b="1" baseline="-25000" dirty="0" smtClean="0">
                          <a:solidFill>
                            <a:schemeClr val="tx1"/>
                          </a:solidFill>
                        </a:rPr>
                        <a:t>2</a:t>
                      </a:r>
                      <a:endParaRPr lang="en-US" b="1" dirty="0">
                        <a:solidFill>
                          <a:schemeClr val="tx1"/>
                        </a:solidFill>
                      </a:endParaRP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a:t>
                      </a:r>
                      <a:r>
                        <a:rPr lang="en-US" baseline="-25000" dirty="0" smtClean="0">
                          <a:solidFill>
                            <a:schemeClr val="tx1"/>
                          </a:solidFill>
                        </a:rPr>
                        <a:t>21</a:t>
                      </a: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dirty="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a:t>
                      </a:r>
                      <a:r>
                        <a:rPr lang="en-US" baseline="-25000" dirty="0" smtClean="0">
                          <a:solidFill>
                            <a:schemeClr val="tx1"/>
                          </a:solidFill>
                        </a:rPr>
                        <a:t>2j</a:t>
                      </a: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a:t>
                      </a:r>
                      <a:r>
                        <a:rPr lang="en-US" baseline="-25000" dirty="0" smtClean="0">
                          <a:solidFill>
                            <a:schemeClr val="tx1"/>
                          </a:solidFill>
                        </a:rPr>
                        <a:t>2k</a:t>
                      </a: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a:t>
                      </a:r>
                      <a:r>
                        <a:rPr lang="en-US" baseline="-25000" dirty="0" smtClean="0">
                          <a:solidFill>
                            <a:schemeClr val="tx1"/>
                          </a:solidFill>
                        </a:rPr>
                        <a:t>2l</a:t>
                      </a:r>
                    </a:p>
                  </a:txBody>
                  <a:tcPr anchor="ctr">
                    <a:lnR w="12700" cap="flat" cmpd="sng" algn="ctr">
                      <a:solidFill>
                        <a:scrgbClr r="0" g="0" b="0"/>
                      </a:solidFill>
                      <a:prstDash val="solid"/>
                      <a:round/>
                      <a:headEnd type="none" w="med" len="med"/>
                      <a:tailEnd type="none" w="med" len="med"/>
                    </a:ln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a:t>
                      </a:r>
                      <a:r>
                        <a:rPr lang="en-US" baseline="-25000" dirty="0" smtClean="0">
                          <a:solidFill>
                            <a:schemeClr val="tx1"/>
                          </a:solidFill>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noFill/>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M</a:t>
                      </a:r>
                      <a:r>
                        <a:rPr lang="en-US" b="1" baseline="-25000" dirty="0" smtClean="0">
                          <a:solidFill>
                            <a:schemeClr val="tx1"/>
                          </a:solidFill>
                        </a:rPr>
                        <a:t>1</a:t>
                      </a:r>
                      <a:endParaRPr lang="en-US" b="1" dirty="0" smtClean="0">
                        <a:solidFill>
                          <a:schemeClr val="tx1"/>
                        </a:solidFill>
                      </a:endParaRPr>
                    </a:p>
                  </a:txBody>
                  <a:tcPr anchor="ctr">
                    <a:noFill/>
                  </a:tcPr>
                </a:tc>
                <a:tc>
                  <a:txBody>
                    <a:bodyPr/>
                    <a:lstStyle/>
                    <a:p>
                      <a:pPr algn="ctr"/>
                      <a:r>
                        <a:rPr lang="en-US" dirty="0" smtClean="0">
                          <a:solidFill>
                            <a:schemeClr val="tx1"/>
                          </a:solidFill>
                        </a:rPr>
                        <a:t>P</a:t>
                      </a:r>
                      <a:r>
                        <a:rPr lang="en-US" baseline="-25000" dirty="0" smtClean="0">
                          <a:solidFill>
                            <a:schemeClr val="tx1"/>
                          </a:solidFill>
                        </a:rPr>
                        <a:t>11</a:t>
                      </a:r>
                      <a:endParaRPr lang="en-US" baseline="-25000" dirty="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solidFill>
                      <a:srgbClr val="339966"/>
                    </a:solidFill>
                  </a:tcPr>
                </a:tc>
                <a:tc>
                  <a:txBody>
                    <a:bodyPr/>
                    <a:lstStyle/>
                    <a:p>
                      <a:pPr algn="ctr"/>
                      <a:r>
                        <a:rPr lang="en-US" dirty="0" smtClean="0">
                          <a:solidFill>
                            <a:schemeClr val="tx1"/>
                          </a:solidFill>
                        </a:rPr>
                        <a:t>P</a:t>
                      </a:r>
                      <a:r>
                        <a:rPr lang="en-US" baseline="-25000" dirty="0" smtClean="0">
                          <a:solidFill>
                            <a:schemeClr val="tx1"/>
                          </a:solidFill>
                        </a:rPr>
                        <a:t>1j</a:t>
                      </a:r>
                      <a:endParaRPr lang="en-US" baseline="-25000" dirty="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solidFill>
                      <a:srgbClr val="339966"/>
                    </a:solidFill>
                  </a:tcPr>
                </a:tc>
                <a:tc>
                  <a:txBody>
                    <a:bodyPr/>
                    <a:lstStyle/>
                    <a:p>
                      <a:pPr algn="ctr"/>
                      <a:r>
                        <a:rPr lang="en-US" dirty="0" smtClean="0">
                          <a:solidFill>
                            <a:schemeClr val="tx1"/>
                          </a:solidFill>
                        </a:rPr>
                        <a:t>P</a:t>
                      </a:r>
                      <a:r>
                        <a:rPr lang="en-US" baseline="-25000" dirty="0" smtClean="0">
                          <a:solidFill>
                            <a:schemeClr val="tx1"/>
                          </a:solidFill>
                        </a:rPr>
                        <a:t>1k</a:t>
                      </a:r>
                      <a:endParaRPr lang="en-US" baseline="-25000" dirty="0">
                        <a:solidFill>
                          <a:schemeClr val="tx1"/>
                        </a:solidFill>
                      </a:endParaRPr>
                    </a:p>
                  </a:txBody>
                  <a:tcPr anchor="ct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t>
                      </a:r>
                      <a:endParaRPr lang="en-US" baseline="-25000" dirty="0" smtClean="0">
                        <a:solidFill>
                          <a:schemeClr val="tx1"/>
                        </a:solidFill>
                      </a:endParaRPr>
                    </a:p>
                  </a:txBody>
                  <a:tcPr anchor="ctr">
                    <a:solidFill>
                      <a:srgbClr val="339966"/>
                    </a:solidFill>
                  </a:tcPr>
                </a:tc>
                <a:tc>
                  <a:txBody>
                    <a:bodyPr/>
                    <a:lstStyle/>
                    <a:p>
                      <a:pPr algn="ctr"/>
                      <a:r>
                        <a:rPr lang="en-US" dirty="0" smtClean="0">
                          <a:solidFill>
                            <a:schemeClr val="tx1"/>
                          </a:solidFill>
                        </a:rPr>
                        <a:t>P</a:t>
                      </a:r>
                      <a:r>
                        <a:rPr lang="en-US" baseline="-25000" dirty="0" smtClean="0">
                          <a:solidFill>
                            <a:schemeClr val="tx1"/>
                          </a:solidFill>
                        </a:rPr>
                        <a:t>1l</a:t>
                      </a:r>
                      <a:endParaRPr lang="en-US" baseline="-25000" dirty="0">
                        <a:solidFill>
                          <a:schemeClr val="tx1"/>
                        </a:solidFill>
                      </a:endParaRPr>
                    </a:p>
                  </a:txBody>
                  <a:tcPr anchor="ctr">
                    <a:lnR w="12700" cap="flat" cmpd="sng" algn="ctr">
                      <a:solidFill>
                        <a:scrgbClr r="0" g="0" b="0"/>
                      </a:solidFill>
                      <a:prstDash val="solid"/>
                      <a:round/>
                      <a:headEnd type="none" w="med" len="med"/>
                      <a:tailEnd type="none" w="med" len="med"/>
                    </a:lnR>
                    <a:solidFill>
                      <a:srgbClr val="33996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a:t>
                      </a:r>
                      <a:r>
                        <a:rPr lang="en-US" baseline="-25000" dirty="0" smtClean="0">
                          <a:solidFill>
                            <a:schemeClr val="tx1"/>
                          </a:solidFill>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noFill/>
                  </a:tcPr>
                </a:tc>
              </a:tr>
              <a:tr h="370840">
                <a:tc>
                  <a:txBody>
                    <a:bodyPr/>
                    <a:lstStyle/>
                    <a:p>
                      <a:pPr algn="ctr"/>
                      <a:endParaRPr lang="en-US" dirty="0">
                        <a:solidFill>
                          <a:schemeClr val="tx1"/>
                        </a:solidFill>
                      </a:endParaRPr>
                    </a:p>
                  </a:txBody>
                  <a:tcPr anchor="ctr">
                    <a:noFill/>
                  </a:tcPr>
                </a:tc>
                <a:tc>
                  <a:txBody>
                    <a:bodyPr/>
                    <a:lstStyle/>
                    <a:p>
                      <a:pPr algn="ctr"/>
                      <a:r>
                        <a:rPr lang="en-US" b="1" dirty="0" smtClean="0">
                          <a:solidFill>
                            <a:schemeClr val="tx1"/>
                          </a:solidFill>
                        </a:rPr>
                        <a:t>m</a:t>
                      </a:r>
                      <a:r>
                        <a:rPr lang="en-US" b="1" baseline="-25000" dirty="0" smtClean="0">
                          <a:solidFill>
                            <a:schemeClr val="tx1"/>
                          </a:solidFill>
                        </a:rPr>
                        <a:t>1</a:t>
                      </a:r>
                      <a:endParaRPr lang="en-US" b="1" dirty="0">
                        <a:solidFill>
                          <a:schemeClr val="tx1"/>
                        </a:solidFill>
                      </a:endParaRPr>
                    </a:p>
                  </a:txBody>
                  <a:tcPr anchor="ctr">
                    <a:noFill/>
                  </a:tcPr>
                </a:tc>
                <a:tc>
                  <a:txBody>
                    <a:bodyPr/>
                    <a:lstStyle/>
                    <a:p>
                      <a:pPr algn="ctr"/>
                      <a:r>
                        <a:rPr lang="en-US" b="1" dirty="0" smtClean="0">
                          <a:solidFill>
                            <a:schemeClr val="tx1"/>
                          </a:solidFill>
                        </a:rPr>
                        <a:t>…</a:t>
                      </a:r>
                      <a:endParaRPr lang="en-US" b="1" dirty="0">
                        <a:solidFill>
                          <a:schemeClr val="tx1"/>
                        </a:solidFill>
                      </a:endParaRPr>
                    </a:p>
                  </a:txBody>
                  <a:tcPr anchor="ctr">
                    <a:noFill/>
                  </a:tcPr>
                </a:tc>
                <a:tc>
                  <a:txBody>
                    <a:bodyPr/>
                    <a:lstStyle/>
                    <a:p>
                      <a:pPr algn="ctr"/>
                      <a:r>
                        <a:rPr lang="en-US" b="1" dirty="0" err="1" smtClean="0">
                          <a:solidFill>
                            <a:schemeClr val="tx1"/>
                          </a:solidFill>
                        </a:rPr>
                        <a:t>m</a:t>
                      </a:r>
                      <a:r>
                        <a:rPr lang="en-US" b="1" baseline="-25000" dirty="0" err="1" smtClean="0">
                          <a:solidFill>
                            <a:schemeClr val="tx1"/>
                          </a:solidFill>
                        </a:rPr>
                        <a:t>j</a:t>
                      </a:r>
                      <a:endParaRPr lang="en-US" b="1" dirty="0">
                        <a:solidFill>
                          <a:schemeClr val="tx1"/>
                        </a:solidFill>
                      </a:endParaRPr>
                    </a:p>
                  </a:txBody>
                  <a:tcPr anchor="ctr">
                    <a:noFill/>
                  </a:tcPr>
                </a:tc>
                <a:tc>
                  <a:txBody>
                    <a:bodyPr/>
                    <a:lstStyle/>
                    <a:p>
                      <a:pPr algn="ctr"/>
                      <a:r>
                        <a:rPr lang="en-US" b="1" dirty="0" smtClean="0">
                          <a:solidFill>
                            <a:schemeClr val="tx1"/>
                          </a:solidFill>
                        </a:rPr>
                        <a:t>…</a:t>
                      </a:r>
                      <a:endParaRPr lang="en-US" b="1" dirty="0">
                        <a:solidFill>
                          <a:schemeClr val="tx1"/>
                        </a:solidFill>
                      </a:endParaRPr>
                    </a:p>
                  </a:txBody>
                  <a:tcPr anchor="ctr">
                    <a:noFill/>
                  </a:tcPr>
                </a:tc>
                <a:tc>
                  <a:txBody>
                    <a:bodyPr/>
                    <a:lstStyle/>
                    <a:p>
                      <a:pPr algn="ctr"/>
                      <a:r>
                        <a:rPr lang="en-US" b="1" dirty="0" err="1" smtClean="0">
                          <a:solidFill>
                            <a:schemeClr val="tx1"/>
                          </a:solidFill>
                        </a:rPr>
                        <a:t>m</a:t>
                      </a:r>
                      <a:r>
                        <a:rPr lang="en-US" b="1" baseline="-25000" dirty="0" err="1" smtClean="0">
                          <a:solidFill>
                            <a:schemeClr val="tx1"/>
                          </a:solidFill>
                        </a:rPr>
                        <a:t>k</a:t>
                      </a:r>
                      <a:endParaRPr lang="en-US" b="1" dirty="0">
                        <a:solidFill>
                          <a:schemeClr val="tx1"/>
                        </a:solidFill>
                      </a:endParaRPr>
                    </a:p>
                  </a:txBody>
                  <a:tcPr anchor="ctr">
                    <a:noFill/>
                  </a:tcPr>
                </a:tc>
                <a:tc>
                  <a:txBody>
                    <a:bodyPr/>
                    <a:lstStyle/>
                    <a:p>
                      <a:pPr algn="ctr"/>
                      <a:r>
                        <a:rPr lang="en-US" b="1" dirty="0" smtClean="0">
                          <a:solidFill>
                            <a:schemeClr val="tx1"/>
                          </a:solidFill>
                        </a:rPr>
                        <a:t>…</a:t>
                      </a:r>
                      <a:endParaRPr lang="en-US" b="1" dirty="0">
                        <a:solidFill>
                          <a:schemeClr val="tx1"/>
                        </a:solidFill>
                      </a:endParaRPr>
                    </a:p>
                  </a:txBody>
                  <a:tcPr anchor="ctr">
                    <a:noFill/>
                  </a:tcPr>
                </a:tc>
                <a:tc>
                  <a:txBody>
                    <a:bodyPr/>
                    <a:lstStyle/>
                    <a:p>
                      <a:pPr algn="ctr"/>
                      <a:r>
                        <a:rPr lang="en-US" b="1" dirty="0" smtClean="0">
                          <a:solidFill>
                            <a:schemeClr val="tx1"/>
                          </a:solidFill>
                        </a:rPr>
                        <a:t>m</a:t>
                      </a:r>
                      <a:r>
                        <a:rPr lang="en-US" b="1" baseline="-25000" dirty="0" smtClean="0">
                          <a:solidFill>
                            <a:schemeClr val="tx1"/>
                          </a:solidFill>
                        </a:rPr>
                        <a:t>l</a:t>
                      </a:r>
                      <a:endParaRPr lang="en-US" b="1" dirty="0">
                        <a:solidFill>
                          <a:schemeClr val="tx1"/>
                        </a:solidFill>
                      </a:endParaRPr>
                    </a:p>
                  </a:txBody>
                  <a:tcPr anchor="ctr">
                    <a:noFill/>
                  </a:tcPr>
                </a:tc>
                <a:tc>
                  <a:txBody>
                    <a:bodyPr/>
                    <a:lstStyle/>
                    <a:p>
                      <a:pPr algn="ctr"/>
                      <a:endParaRPr lang="en-US" dirty="0">
                        <a:solidFill>
                          <a:schemeClr val="tx1"/>
                        </a:solidFill>
                      </a:endParaRPr>
                    </a:p>
                  </a:txBody>
                  <a:tcPr anchor="ctr">
                    <a:lnT w="12700" cap="flat" cmpd="sng" algn="ctr">
                      <a:solidFill>
                        <a:scrgbClr r="0" g="0" b="0"/>
                      </a:solidFill>
                      <a:prstDash val="solid"/>
                      <a:round/>
                      <a:headEnd type="none" w="med" len="med"/>
                      <a:tailEnd type="none" w="med" len="med"/>
                    </a:lnT>
                    <a:noFill/>
                  </a:tcPr>
                </a:tc>
              </a:tr>
            </a:tbl>
          </a:graphicData>
        </a:graphic>
      </p:graphicFrame>
      <p:cxnSp>
        <p:nvCxnSpPr>
          <p:cNvPr id="7" name="Straight Connector 6"/>
          <p:cNvCxnSpPr/>
          <p:nvPr/>
        </p:nvCxnSpPr>
        <p:spPr>
          <a:xfrm>
            <a:off x="7499544" y="2962961"/>
            <a:ext cx="3077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7807276" y="2248509"/>
            <a:ext cx="0" cy="7144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316121" y="2248509"/>
            <a:ext cx="25058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307330" y="2248509"/>
            <a:ext cx="8791" cy="203522"/>
          </a:xfrm>
          <a:prstGeom prst="line">
            <a:avLst/>
          </a:prstGeom>
          <a:ln>
            <a:headEnd type="stealth"/>
            <a:tailEnd type="none"/>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8091560" y="1888916"/>
            <a:ext cx="0" cy="220825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625068" y="1888916"/>
            <a:ext cx="0" cy="563115"/>
          </a:xfrm>
          <a:prstGeom prst="line">
            <a:avLst/>
          </a:prstGeom>
          <a:ln>
            <a:headEnd type="stealth"/>
            <a:tailEnd type="none"/>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499544" y="4108892"/>
            <a:ext cx="59201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625068" y="1888916"/>
            <a:ext cx="44664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44533" y="2991536"/>
            <a:ext cx="583519" cy="9527"/>
          </a:xfrm>
          <a:prstGeom prst="line">
            <a:avLst/>
          </a:prstGeom>
          <a:ln>
            <a:solidFill>
              <a:srgbClr val="FF0000"/>
            </a:solidFill>
            <a:headEnd type="stealth"/>
            <a:tailEnd type="non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821932" y="4118417"/>
            <a:ext cx="306120" cy="0"/>
          </a:xfrm>
          <a:prstGeom prst="line">
            <a:avLst/>
          </a:prstGeom>
          <a:ln>
            <a:solidFill>
              <a:srgbClr val="FF0000"/>
            </a:solidFill>
            <a:headEnd type="stealth"/>
            <a:tailEnd type="none"/>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821932" y="4108893"/>
            <a:ext cx="0" cy="221555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544533" y="2982011"/>
            <a:ext cx="0" cy="34832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654374" y="6175085"/>
            <a:ext cx="0" cy="1493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307329" y="6175085"/>
            <a:ext cx="0" cy="2901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821932" y="6324450"/>
            <a:ext cx="2832442"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44533" y="6465231"/>
            <a:ext cx="4771588" cy="87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951598" y="5577339"/>
            <a:ext cx="4914899" cy="0"/>
          </a:xfrm>
          <a:prstGeom prst="line">
            <a:avLst/>
          </a:prstGeom>
          <a:ln>
            <a:solidFill>
              <a:srgbClr val="FF0000">
                <a:alpha val="55000"/>
              </a:srgbClr>
            </a:solidFill>
            <a:prstDash val="solid"/>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39675" y="1682589"/>
            <a:ext cx="3223845" cy="769441"/>
          </a:xfrm>
          <a:prstGeom prst="rect">
            <a:avLst/>
          </a:prstGeom>
          <a:noFill/>
        </p:spPr>
        <p:txBody>
          <a:bodyPr wrap="square" rtlCol="0">
            <a:spAutoFit/>
          </a:bodyPr>
          <a:lstStyle/>
          <a:p>
            <a:pPr algn="ctr"/>
            <a:r>
              <a:rPr lang="en-US" sz="2200" dirty="0" smtClean="0"/>
              <a:t>Fixed model</a:t>
            </a:r>
          </a:p>
          <a:p>
            <a:pPr algn="ctr"/>
            <a:r>
              <a:rPr lang="en-US" sz="2200" dirty="0" smtClean="0"/>
              <a:t>y = M</a:t>
            </a:r>
            <a:r>
              <a:rPr lang="en-US" sz="2200" baseline="-25000" dirty="0" smtClean="0"/>
              <a:t>1</a:t>
            </a:r>
            <a:r>
              <a:rPr lang="en-US" sz="2200" dirty="0" smtClean="0"/>
              <a:t> + … + M</a:t>
            </a:r>
            <a:r>
              <a:rPr lang="en-US" sz="2200" baseline="-25000" dirty="0" smtClean="0"/>
              <a:t>t</a:t>
            </a:r>
            <a:r>
              <a:rPr lang="en-US" sz="2200" dirty="0" smtClean="0"/>
              <a:t> + m</a:t>
            </a:r>
            <a:r>
              <a:rPr lang="en-US" sz="2200" baseline="-25000" dirty="0" smtClean="0"/>
              <a:t>i</a:t>
            </a:r>
            <a:r>
              <a:rPr lang="en-US" sz="2200" dirty="0" smtClean="0"/>
              <a:t> + e</a:t>
            </a:r>
            <a:endParaRPr lang="en-US" sz="2200" dirty="0"/>
          </a:p>
        </p:txBody>
      </p:sp>
      <p:sp>
        <p:nvSpPr>
          <p:cNvPr id="28" name="TextBox 27"/>
          <p:cNvSpPr txBox="1"/>
          <p:nvPr/>
        </p:nvSpPr>
        <p:spPr>
          <a:xfrm rot="16200000">
            <a:off x="7151218" y="2722972"/>
            <a:ext cx="2360001" cy="430887"/>
          </a:xfrm>
          <a:prstGeom prst="rect">
            <a:avLst/>
          </a:prstGeom>
          <a:noFill/>
        </p:spPr>
        <p:txBody>
          <a:bodyPr wrap="square" rtlCol="0">
            <a:spAutoFit/>
          </a:bodyPr>
          <a:lstStyle/>
          <a:p>
            <a:pPr algn="ctr"/>
            <a:r>
              <a:rPr lang="en-US" sz="2200" dirty="0" smtClean="0"/>
              <a:t>Substitution</a:t>
            </a:r>
            <a:endParaRPr lang="en-US" sz="2200" dirty="0"/>
          </a:p>
        </p:txBody>
      </p:sp>
      <p:cxnSp>
        <p:nvCxnSpPr>
          <p:cNvPr id="24" name="Straight Connector 23"/>
          <p:cNvCxnSpPr/>
          <p:nvPr/>
        </p:nvCxnSpPr>
        <p:spPr>
          <a:xfrm flipV="1">
            <a:off x="5307330" y="2837671"/>
            <a:ext cx="0" cy="1545933"/>
          </a:xfrm>
          <a:prstGeom prst="line">
            <a:avLst/>
          </a:prstGeom>
          <a:ln>
            <a:gradFill flip="none" rotWithShape="1">
              <a:gsLst>
                <a:gs pos="0">
                  <a:schemeClr val="tx2">
                    <a:alpha val="75000"/>
                  </a:schemeClr>
                </a:gs>
                <a:gs pos="99000">
                  <a:srgbClr val="FF0000">
                    <a:alpha val="52000"/>
                  </a:srgbClr>
                </a:gs>
              </a:gsLst>
              <a:lin ang="16200000" scaled="1"/>
              <a:tileRect/>
            </a:gradFill>
            <a:prstDash val="dash"/>
            <a:headEnd type="stealth"/>
            <a:tailEnd type="none"/>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625068" y="2837671"/>
            <a:ext cx="0" cy="1545933"/>
          </a:xfrm>
          <a:prstGeom prst="line">
            <a:avLst/>
          </a:prstGeom>
          <a:ln>
            <a:gradFill flip="none" rotWithShape="1">
              <a:gsLst>
                <a:gs pos="0">
                  <a:schemeClr val="tx2">
                    <a:alpha val="75000"/>
                  </a:schemeClr>
                </a:gs>
                <a:gs pos="99000">
                  <a:srgbClr val="FF0000">
                    <a:alpha val="52000"/>
                  </a:srgbClr>
                </a:gs>
              </a:gsLst>
              <a:lin ang="16200000" scaled="1"/>
              <a:tileRect/>
            </a:gradFill>
            <a:prstDash val="dash"/>
            <a:headEnd type="stealth"/>
            <a:tailEnd type="none"/>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1520043" y="3001063"/>
            <a:ext cx="5610228" cy="0"/>
          </a:xfrm>
          <a:prstGeom prst="line">
            <a:avLst/>
          </a:prstGeom>
          <a:ln>
            <a:gradFill flip="none" rotWithShape="1">
              <a:gsLst>
                <a:gs pos="1000">
                  <a:srgbClr val="000082">
                    <a:alpha val="49000"/>
                  </a:srgbClr>
                </a:gs>
                <a:gs pos="51000">
                  <a:srgbClr val="BA0066">
                    <a:alpha val="41000"/>
                  </a:srgbClr>
                </a:gs>
                <a:gs pos="100000">
                  <a:srgbClr val="FF0000">
                    <a:alpha val="44000"/>
                  </a:srgbClr>
                </a:gs>
              </a:gsLst>
              <a:lin ang="0" scaled="0"/>
              <a:tileRect/>
            </a:gradFill>
            <a:prstDash val="dash"/>
            <a:headEnd type="stealth"/>
            <a:tailEnd type="none"/>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1520043" y="4113105"/>
            <a:ext cx="5610229" cy="5312"/>
          </a:xfrm>
          <a:prstGeom prst="line">
            <a:avLst/>
          </a:prstGeom>
          <a:ln>
            <a:gradFill flip="none" rotWithShape="1">
              <a:gsLst>
                <a:gs pos="1000">
                  <a:srgbClr val="000082">
                    <a:alpha val="49000"/>
                  </a:srgbClr>
                </a:gs>
                <a:gs pos="51000">
                  <a:srgbClr val="BA0066">
                    <a:alpha val="41000"/>
                  </a:srgbClr>
                </a:gs>
                <a:gs pos="100000">
                  <a:srgbClr val="FF0000">
                    <a:alpha val="44000"/>
                  </a:srgbClr>
                </a:gs>
              </a:gsLst>
              <a:lin ang="0" scaled="0"/>
              <a:tileRect/>
            </a:gradFill>
            <a:prstDash val="dash"/>
            <a:headEnd type="stealth"/>
            <a:tailEnd type="none"/>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21867" y="4677069"/>
            <a:ext cx="8424182" cy="0"/>
          </a:xfrm>
          <a:prstGeom prst="line">
            <a:avLst/>
          </a:prstGeom>
          <a:ln>
            <a:solidFill>
              <a:schemeClr val="tx1">
                <a:alpha val="45000"/>
              </a:schemeClr>
            </a:solidFill>
            <a:prstDash val="dash"/>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866497" y="4836728"/>
            <a:ext cx="2277503" cy="1015663"/>
          </a:xfrm>
          <a:prstGeom prst="rect">
            <a:avLst/>
          </a:prstGeom>
          <a:noFill/>
        </p:spPr>
        <p:txBody>
          <a:bodyPr wrap="square" rtlCol="0">
            <a:spAutoFit/>
          </a:bodyPr>
          <a:lstStyle/>
          <a:p>
            <a:pPr algn="ctr"/>
            <a:r>
              <a:rPr lang="en-US" sz="2000" dirty="0" smtClean="0"/>
              <a:t>Random model</a:t>
            </a:r>
          </a:p>
          <a:p>
            <a:pPr algn="ctr"/>
            <a:r>
              <a:rPr lang="en-US" sz="2000" dirty="0" smtClean="0"/>
              <a:t>y = u + e with</a:t>
            </a:r>
          </a:p>
          <a:p>
            <a:pPr algn="ctr"/>
            <a:r>
              <a:rPr lang="en-US" sz="2000" dirty="0" err="1" smtClean="0"/>
              <a:t>Var</a:t>
            </a:r>
            <a:r>
              <a:rPr lang="en-US" sz="2000" dirty="0" smtClean="0"/>
              <a:t>(u)∝SVD(M)</a:t>
            </a:r>
            <a:endParaRPr lang="en-US" sz="2000" dirty="0"/>
          </a:p>
        </p:txBody>
      </p:sp>
      <p:sp>
        <p:nvSpPr>
          <p:cNvPr id="42" name="TextBox 41"/>
          <p:cNvSpPr txBox="1"/>
          <p:nvPr/>
        </p:nvSpPr>
        <p:spPr>
          <a:xfrm rot="16200000">
            <a:off x="429539" y="5300704"/>
            <a:ext cx="1647381" cy="400110"/>
          </a:xfrm>
          <a:prstGeom prst="rect">
            <a:avLst/>
          </a:prstGeom>
          <a:noFill/>
        </p:spPr>
        <p:txBody>
          <a:bodyPr wrap="square" rtlCol="0">
            <a:spAutoFit/>
          </a:bodyPr>
          <a:lstStyle/>
          <a:p>
            <a:pPr algn="ctr"/>
            <a:r>
              <a:rPr lang="en-US" sz="2000" dirty="0" smtClean="0"/>
              <a:t>Optimization</a:t>
            </a:r>
            <a:endParaRPr lang="en-US" sz="2000" dirty="0"/>
          </a:p>
        </p:txBody>
      </p:sp>
      <p:sp>
        <p:nvSpPr>
          <p:cNvPr id="4" name="Title 3"/>
          <p:cNvSpPr>
            <a:spLocks noGrp="1"/>
          </p:cNvSpPr>
          <p:nvPr>
            <p:ph type="title"/>
          </p:nvPr>
        </p:nvSpPr>
        <p:spPr/>
        <p:txBody>
          <a:bodyPr>
            <a:normAutofit fontScale="90000"/>
          </a:bodyPr>
          <a:lstStyle/>
          <a:p>
            <a:r>
              <a:rPr lang="en-US" dirty="0">
                <a:solidFill>
                  <a:srgbClr val="5BBAF6"/>
                </a:solidFill>
              </a:rPr>
              <a:t>FARM-CPU </a:t>
            </a:r>
            <a:r>
              <a:rPr lang="en-US" dirty="0" smtClean="0">
                <a:solidFill>
                  <a:srgbClr val="5BBAF6"/>
                </a:solidFill>
              </a:rPr>
              <a:t/>
            </a:r>
            <a:br>
              <a:rPr lang="en-US" dirty="0" smtClean="0">
                <a:solidFill>
                  <a:srgbClr val="5BBAF6"/>
                </a:solidFill>
              </a:rPr>
            </a:br>
            <a:r>
              <a:rPr lang="en-US" sz="2700" dirty="0" smtClean="0">
                <a:solidFill>
                  <a:srgbClr val="5BBAF6"/>
                </a:solidFill>
              </a:rPr>
              <a:t>(</a:t>
            </a:r>
            <a:r>
              <a:rPr lang="en-US" sz="2700" dirty="0">
                <a:solidFill>
                  <a:srgbClr val="5BBAF6"/>
                </a:solidFill>
              </a:rPr>
              <a:t>Fixed And Random Model </a:t>
            </a:r>
            <a:r>
              <a:rPr lang="en-US" sz="2700" dirty="0" smtClean="0">
                <a:solidFill>
                  <a:srgbClr val="5BBAF6"/>
                </a:solidFill>
              </a:rPr>
              <a:t>Circuitous </a:t>
            </a:r>
            <a:r>
              <a:rPr lang="en-US" sz="2700" dirty="0">
                <a:solidFill>
                  <a:srgbClr val="5BBAF6"/>
                </a:solidFill>
              </a:rPr>
              <a:t>Probability Unification</a:t>
            </a:r>
            <a:r>
              <a:rPr lang="en-US" sz="2700" dirty="0" smtClean="0">
                <a:solidFill>
                  <a:srgbClr val="5BBAF6"/>
                </a:solidFill>
              </a:rPr>
              <a:t>)</a:t>
            </a:r>
            <a:endParaRPr lang="en-US" dirty="0">
              <a:solidFill>
                <a:srgbClr val="5BBAF6"/>
              </a:solidFill>
            </a:endParaRPr>
          </a:p>
        </p:txBody>
      </p:sp>
    </p:spTree>
    <p:extLst>
      <p:ext uri="{BB962C8B-B14F-4D97-AF65-F5344CB8AC3E}">
        <p14:creationId xmlns:p14="http://schemas.microsoft.com/office/powerpoint/2010/main" val="48495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0"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Figure 2.jpg"/>
          <p:cNvPicPr>
            <a:picLocks noChangeAspect="1"/>
          </p:cNvPicPr>
          <p:nvPr/>
        </p:nvPicPr>
        <p:blipFill rotWithShape="1">
          <a:blip r:embed="rId2" cstate="print">
            <a:extLst>
              <a:ext uri="{28A0092B-C50C-407E-A947-70E740481C1C}">
                <a14:useLocalDpi xmlns:a14="http://schemas.microsoft.com/office/drawing/2010/main" val="0"/>
              </a:ext>
            </a:extLst>
          </a:blip>
          <a:srcRect b="39310"/>
          <a:stretch/>
        </p:blipFill>
        <p:spPr>
          <a:xfrm>
            <a:off x="1222857" y="2544942"/>
            <a:ext cx="6866819" cy="4092456"/>
          </a:xfrm>
          <a:prstGeom prst="rect">
            <a:avLst/>
          </a:prstGeom>
        </p:spPr>
      </p:pic>
      <p:sp>
        <p:nvSpPr>
          <p:cNvPr id="5" name="Title 4"/>
          <p:cNvSpPr>
            <a:spLocks noGrp="1"/>
          </p:cNvSpPr>
          <p:nvPr>
            <p:ph type="title"/>
          </p:nvPr>
        </p:nvSpPr>
        <p:spPr/>
        <p:txBody>
          <a:bodyPr>
            <a:normAutofit/>
          </a:bodyPr>
          <a:lstStyle/>
          <a:p>
            <a:r>
              <a:rPr lang="en-US" dirty="0" smtClean="0">
                <a:solidFill>
                  <a:schemeClr val="accent2"/>
                </a:solidFill>
              </a:rPr>
              <a:t>Re-analysis of </a:t>
            </a:r>
            <a:r>
              <a:rPr lang="en-US" i="1" dirty="0" smtClean="0">
                <a:solidFill>
                  <a:schemeClr val="accent2"/>
                </a:solidFill>
              </a:rPr>
              <a:t>Arabidopsis</a:t>
            </a:r>
            <a:r>
              <a:rPr lang="en-US" dirty="0" smtClean="0">
                <a:solidFill>
                  <a:schemeClr val="accent2"/>
                </a:solidFill>
              </a:rPr>
              <a:t> data</a:t>
            </a:r>
            <a:endParaRPr lang="en-US" dirty="0">
              <a:solidFill>
                <a:schemeClr val="accent2"/>
              </a:solidFill>
            </a:endParaRPr>
          </a:p>
        </p:txBody>
      </p:sp>
      <p:sp>
        <p:nvSpPr>
          <p:cNvPr id="2" name="Rectangle 1"/>
          <p:cNvSpPr/>
          <p:nvPr/>
        </p:nvSpPr>
        <p:spPr>
          <a:xfrm>
            <a:off x="7828606" y="2676548"/>
            <a:ext cx="522139" cy="325385"/>
          </a:xfrm>
          <a:prstGeom prst="rect">
            <a:avLst/>
          </a:prstGeom>
          <a:solidFill>
            <a:schemeClr val="bg1"/>
          </a:solidFill>
          <a:ln>
            <a:noFill/>
          </a:ln>
          <a:effectLst/>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Xiaolei Liu.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5140" y="4500821"/>
            <a:ext cx="1359375" cy="1828800"/>
          </a:xfrm>
          <a:prstGeom prst="rect">
            <a:avLst/>
          </a:prstGeom>
        </p:spPr>
      </p:pic>
      <p:sp>
        <p:nvSpPr>
          <p:cNvPr id="7" name="TextBox 6"/>
          <p:cNvSpPr txBox="1"/>
          <p:nvPr/>
        </p:nvSpPr>
        <p:spPr>
          <a:xfrm>
            <a:off x="190515" y="6329621"/>
            <a:ext cx="1600199" cy="307777"/>
          </a:xfrm>
          <a:prstGeom prst="rect">
            <a:avLst/>
          </a:prstGeom>
          <a:noFill/>
        </p:spPr>
        <p:txBody>
          <a:bodyPr wrap="square" rtlCol="0">
            <a:spAutoFit/>
          </a:bodyPr>
          <a:lstStyle/>
          <a:p>
            <a:pPr algn="ctr"/>
            <a:r>
              <a:rPr lang="en-US" sz="1400" b="1" dirty="0" err="1" smtClean="0"/>
              <a:t>Xiaolei</a:t>
            </a:r>
            <a:r>
              <a:rPr lang="en-US" sz="1400" b="1" dirty="0" smtClean="0"/>
              <a:t> Liu</a:t>
            </a:r>
          </a:p>
        </p:txBody>
      </p:sp>
    </p:spTree>
    <p:extLst>
      <p:ext uri="{BB962C8B-B14F-4D97-AF65-F5344CB8AC3E}">
        <p14:creationId xmlns:p14="http://schemas.microsoft.com/office/powerpoint/2010/main" val="18443363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Homework </a:t>
            </a:r>
            <a:r>
              <a:rPr lang="en-US" dirty="0"/>
              <a:t>5, due April 13, Wednesday, </a:t>
            </a:r>
            <a:r>
              <a:rPr lang="en-US" dirty="0" smtClean="0"/>
              <a:t>3:10PM</a:t>
            </a:r>
          </a:p>
          <a:p>
            <a:r>
              <a:rPr lang="en-US" dirty="0"/>
              <a:t>Final exam: May 3, 120 minutes (3:10-5:10PM), </a:t>
            </a:r>
            <a:r>
              <a:rPr lang="en-US" dirty="0" smtClean="0"/>
              <a:t>50</a:t>
            </a:r>
          </a:p>
          <a:p>
            <a:r>
              <a:rPr lang="en-US" dirty="0" smtClean="0"/>
              <a:t>Department seminar (April 4) , </a:t>
            </a:r>
            <a:r>
              <a:rPr lang="en-US" dirty="0" err="1"/>
              <a:t>Nural</a:t>
            </a:r>
            <a:r>
              <a:rPr lang="en-US" dirty="0"/>
              <a:t> </a:t>
            </a:r>
            <a:r>
              <a:rPr lang="en-US" dirty="0" smtClean="0"/>
              <a:t>Amin</a:t>
            </a:r>
          </a:p>
          <a:p>
            <a:endParaRPr lang="en-US" dirty="0"/>
          </a:p>
          <a:p>
            <a:endParaRPr lang="en-US" dirty="0" smtClean="0"/>
          </a:p>
        </p:txBody>
      </p:sp>
      <p:sp>
        <p:nvSpPr>
          <p:cNvPr id="3" name="Title 2"/>
          <p:cNvSpPr>
            <a:spLocks noGrp="1"/>
          </p:cNvSpPr>
          <p:nvPr>
            <p:ph type="title"/>
          </p:nvPr>
        </p:nvSpPr>
        <p:spPr/>
        <p:txBody>
          <a:bodyPr/>
          <a:lstStyle/>
          <a:p>
            <a:r>
              <a:rPr lang="en-US" dirty="0" smtClean="0"/>
              <a:t>Administration</a:t>
            </a:r>
            <a:endParaRPr lang="en-US" dirty="0"/>
          </a:p>
        </p:txBody>
      </p:sp>
    </p:spTree>
    <p:extLst>
      <p:ext uri="{BB962C8B-B14F-4D97-AF65-F5344CB8AC3E}">
        <p14:creationId xmlns:p14="http://schemas.microsoft.com/office/powerpoint/2010/main" val="155018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1600"/>
            <a:ext cx="9144000" cy="6653012"/>
          </a:xfrm>
          <a:prstGeom prst="rect">
            <a:avLst/>
          </a:prstGeom>
        </p:spPr>
      </p:pic>
      <p:sp>
        <p:nvSpPr>
          <p:cNvPr id="2" name="Title 1"/>
          <p:cNvSpPr>
            <a:spLocks noGrp="1"/>
          </p:cNvSpPr>
          <p:nvPr>
            <p:ph type="title"/>
          </p:nvPr>
        </p:nvSpPr>
        <p:spPr>
          <a:xfrm>
            <a:off x="914400" y="33528"/>
            <a:ext cx="8229600" cy="1252728"/>
          </a:xfrm>
        </p:spPr>
        <p:txBody>
          <a:bodyPr/>
          <a:lstStyle/>
          <a:p>
            <a:r>
              <a:rPr lang="en-US" dirty="0" smtClean="0">
                <a:solidFill>
                  <a:schemeClr val="accent2"/>
                </a:solidFill>
              </a:rPr>
              <a:t>Flowering time genes enriched</a:t>
            </a:r>
            <a:endParaRPr lang="en-US" dirty="0">
              <a:solidFill>
                <a:schemeClr val="accent2"/>
              </a:solidFill>
            </a:endParaRPr>
          </a:p>
        </p:txBody>
      </p:sp>
    </p:spTree>
    <p:extLst>
      <p:ext uri="{BB962C8B-B14F-4D97-AF65-F5344CB8AC3E}">
        <p14:creationId xmlns:p14="http://schemas.microsoft.com/office/powerpoint/2010/main" val="821323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Figure 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801" y="0"/>
            <a:ext cx="6858000" cy="6858000"/>
          </a:xfrm>
          <a:prstGeom prst="rect">
            <a:avLst/>
          </a:prstGeom>
        </p:spPr>
      </p:pic>
      <p:sp>
        <p:nvSpPr>
          <p:cNvPr id="3" name="Title 4"/>
          <p:cNvSpPr>
            <a:spLocks noGrp="1"/>
          </p:cNvSpPr>
          <p:nvPr>
            <p:ph type="title"/>
          </p:nvPr>
        </p:nvSpPr>
        <p:spPr>
          <a:xfrm rot="16200000">
            <a:off x="-2802636" y="2802636"/>
            <a:ext cx="6858000" cy="1252728"/>
          </a:xfrm>
        </p:spPr>
        <p:txBody>
          <a:bodyPr>
            <a:normAutofit/>
          </a:bodyPr>
          <a:lstStyle/>
          <a:p>
            <a:r>
              <a:rPr lang="en-US" sz="3600" dirty="0" smtClean="0">
                <a:solidFill>
                  <a:srgbClr val="4584D3"/>
                </a:solidFill>
              </a:rPr>
              <a:t>Associations on flowering time</a:t>
            </a:r>
            <a:endParaRPr lang="en-US" sz="3600" dirty="0">
              <a:solidFill>
                <a:srgbClr val="4584D3"/>
              </a:solidFill>
            </a:endParaRPr>
          </a:p>
        </p:txBody>
      </p:sp>
    </p:spTree>
    <p:extLst>
      <p:ext uri="{BB962C8B-B14F-4D97-AF65-F5344CB8AC3E}">
        <p14:creationId xmlns:p14="http://schemas.microsoft.com/office/powerpoint/2010/main" val="190053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FarmCPU vs GLM &amp; MLM.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349" y="1260020"/>
            <a:ext cx="6400800" cy="5600700"/>
          </a:xfrm>
          <a:prstGeom prst="rect">
            <a:avLst/>
          </a:prstGeom>
        </p:spPr>
      </p:pic>
      <p:sp>
        <p:nvSpPr>
          <p:cNvPr id="3" name="Title 2"/>
          <p:cNvSpPr>
            <a:spLocks noGrp="1"/>
          </p:cNvSpPr>
          <p:nvPr>
            <p:ph type="title"/>
          </p:nvPr>
        </p:nvSpPr>
        <p:spPr>
          <a:xfrm>
            <a:off x="104588" y="37174"/>
            <a:ext cx="9039412" cy="1252728"/>
          </a:xfrm>
        </p:spPr>
        <p:txBody>
          <a:bodyPr>
            <a:normAutofit fontScale="90000"/>
          </a:bodyPr>
          <a:lstStyle/>
          <a:p>
            <a:r>
              <a:rPr lang="en-US" dirty="0" smtClean="0">
                <a:solidFill>
                  <a:schemeClr val="accent2"/>
                </a:solidFill>
              </a:rPr>
              <a:t>It is time for human geneticists </a:t>
            </a:r>
            <a:br>
              <a:rPr lang="en-US" dirty="0" smtClean="0">
                <a:solidFill>
                  <a:schemeClr val="accent2"/>
                </a:solidFill>
              </a:rPr>
            </a:br>
            <a:r>
              <a:rPr lang="en-US" dirty="0" smtClean="0">
                <a:solidFill>
                  <a:schemeClr val="accent2"/>
                </a:solidFill>
              </a:rPr>
              <a:t>to move forward</a:t>
            </a:r>
            <a:endParaRPr lang="en-US" dirty="0">
              <a:solidFill>
                <a:schemeClr val="accent2"/>
              </a:solidFill>
            </a:endParaRPr>
          </a:p>
        </p:txBody>
      </p:sp>
    </p:spTree>
    <p:extLst>
      <p:ext uri="{BB962C8B-B14F-4D97-AF65-F5344CB8AC3E}">
        <p14:creationId xmlns:p14="http://schemas.microsoft.com/office/powerpoint/2010/main" val="38426128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3300" y="0"/>
            <a:ext cx="7119613" cy="6858000"/>
          </a:xfrm>
          <a:prstGeom prst="rect">
            <a:avLst/>
          </a:prstGeom>
        </p:spPr>
      </p:pic>
      <p:sp>
        <p:nvSpPr>
          <p:cNvPr id="3" name="Title 2"/>
          <p:cNvSpPr>
            <a:spLocks noGrp="1"/>
          </p:cNvSpPr>
          <p:nvPr>
            <p:ph type="title"/>
          </p:nvPr>
        </p:nvSpPr>
        <p:spPr>
          <a:xfrm rot="16200000">
            <a:off x="-2859786" y="2994914"/>
            <a:ext cx="6858000" cy="868172"/>
          </a:xfrm>
        </p:spPr>
        <p:txBody>
          <a:bodyPr>
            <a:normAutofit/>
          </a:bodyPr>
          <a:lstStyle/>
          <a:p>
            <a:r>
              <a:rPr lang="en-US" sz="3600" dirty="0" smtClean="0">
                <a:solidFill>
                  <a:schemeClr val="accent2"/>
                </a:solidFill>
              </a:rPr>
              <a:t>Substitution makes difference</a:t>
            </a:r>
            <a:endParaRPr lang="en-US" sz="3600" dirty="0">
              <a:solidFill>
                <a:schemeClr val="accent2"/>
              </a:solidFill>
            </a:endParaRPr>
          </a:p>
        </p:txBody>
      </p:sp>
    </p:spTree>
    <p:extLst>
      <p:ext uri="{BB962C8B-B14F-4D97-AF65-F5344CB8AC3E}">
        <p14:creationId xmlns:p14="http://schemas.microsoft.com/office/powerpoint/2010/main" val="897195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8600"/>
            <a:ext cx="9144000" cy="6398381"/>
          </a:xfrm>
          <a:prstGeom prst="rect">
            <a:avLst/>
          </a:prstGeom>
        </p:spPr>
      </p:pic>
      <p:sp>
        <p:nvSpPr>
          <p:cNvPr id="3" name="Title 2"/>
          <p:cNvSpPr>
            <a:spLocks noGrp="1"/>
          </p:cNvSpPr>
          <p:nvPr>
            <p:ph type="title"/>
          </p:nvPr>
        </p:nvSpPr>
        <p:spPr>
          <a:xfrm>
            <a:off x="457200" y="160528"/>
            <a:ext cx="8229600" cy="868172"/>
          </a:xfrm>
        </p:spPr>
        <p:txBody>
          <a:bodyPr/>
          <a:lstStyle/>
          <a:p>
            <a:r>
              <a:rPr lang="en-US" dirty="0" smtClean="0">
                <a:solidFill>
                  <a:schemeClr val="accent2"/>
                </a:solidFill>
              </a:rPr>
              <a:t>Converge fast</a:t>
            </a:r>
            <a:endParaRPr lang="en-US" dirty="0">
              <a:solidFill>
                <a:schemeClr val="accent2"/>
              </a:solidFill>
            </a:endParaRPr>
          </a:p>
        </p:txBody>
      </p:sp>
    </p:spTree>
    <p:extLst>
      <p:ext uri="{BB962C8B-B14F-4D97-AF65-F5344CB8AC3E}">
        <p14:creationId xmlns:p14="http://schemas.microsoft.com/office/powerpoint/2010/main" val="5648025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0528"/>
            <a:ext cx="8229600" cy="868172"/>
          </a:xfrm>
        </p:spPr>
        <p:txBody>
          <a:bodyPr/>
          <a:lstStyle/>
          <a:p>
            <a:r>
              <a:rPr lang="en-US" dirty="0" smtClean="0">
                <a:solidFill>
                  <a:schemeClr val="accent2"/>
                </a:solidFill>
              </a:rPr>
              <a:t>FarmCPU is computing efficient</a:t>
            </a:r>
            <a:endParaRPr lang="en-US" dirty="0">
              <a:solidFill>
                <a:schemeClr val="accent2"/>
              </a:solidFill>
            </a:endParaRPr>
          </a:p>
        </p:txBody>
      </p:sp>
      <p:pic>
        <p:nvPicPr>
          <p:cNvPr id="6" name="Picture 5"/>
          <p:cNvPicPr>
            <a:picLocks noChangeAspect="1"/>
          </p:cNvPicPr>
          <p:nvPr/>
        </p:nvPicPr>
        <p:blipFill>
          <a:blip r:embed="rId2"/>
          <a:stretch>
            <a:fillRect/>
          </a:stretch>
        </p:blipFill>
        <p:spPr>
          <a:xfrm>
            <a:off x="0" y="1549400"/>
            <a:ext cx="9144000" cy="4935415"/>
          </a:xfrm>
          <a:prstGeom prst="rect">
            <a:avLst/>
          </a:prstGeom>
        </p:spPr>
      </p:pic>
      <p:sp>
        <p:nvSpPr>
          <p:cNvPr id="7" name="TextBox 6"/>
          <p:cNvSpPr txBox="1"/>
          <p:nvPr/>
        </p:nvSpPr>
        <p:spPr>
          <a:xfrm>
            <a:off x="5676567" y="1859044"/>
            <a:ext cx="2259201" cy="400110"/>
          </a:xfrm>
          <a:prstGeom prst="rect">
            <a:avLst/>
          </a:prstGeom>
          <a:noFill/>
        </p:spPr>
        <p:txBody>
          <a:bodyPr wrap="square" rtlCol="0">
            <a:spAutoFit/>
          </a:bodyPr>
          <a:lstStyle/>
          <a:p>
            <a:pPr algn="ctr"/>
            <a:r>
              <a:rPr lang="en-US" sz="2000" dirty="0" smtClean="0"/>
              <a:t>Testing 60K SNPs</a:t>
            </a:r>
            <a:endParaRPr lang="en-US" sz="2000" dirty="0"/>
          </a:p>
        </p:txBody>
      </p:sp>
    </p:spTree>
    <p:extLst>
      <p:ext uri="{BB962C8B-B14F-4D97-AF65-F5344CB8AC3E}">
        <p14:creationId xmlns:p14="http://schemas.microsoft.com/office/powerpoint/2010/main" val="14139316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include_plink1.9.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00" y="965200"/>
            <a:ext cx="8318500" cy="4991100"/>
          </a:xfrm>
          <a:prstGeom prst="rect">
            <a:avLst/>
          </a:prstGeom>
        </p:spPr>
      </p:pic>
      <p:sp>
        <p:nvSpPr>
          <p:cNvPr id="3" name="Title 2"/>
          <p:cNvSpPr>
            <a:spLocks noGrp="1"/>
          </p:cNvSpPr>
          <p:nvPr>
            <p:ph type="title"/>
          </p:nvPr>
        </p:nvSpPr>
        <p:spPr>
          <a:xfrm>
            <a:off x="0" y="160528"/>
            <a:ext cx="9144000" cy="1325372"/>
          </a:xfrm>
        </p:spPr>
        <p:txBody>
          <a:bodyPr>
            <a:normAutofit fontScale="90000"/>
          </a:bodyPr>
          <a:lstStyle/>
          <a:p>
            <a:r>
              <a:rPr lang="en-US" dirty="0">
                <a:solidFill>
                  <a:schemeClr val="accent2"/>
                </a:solidFill>
              </a:rPr>
              <a:t>Half million individuals, half million </a:t>
            </a:r>
            <a:r>
              <a:rPr lang="en-US" dirty="0" smtClean="0">
                <a:solidFill>
                  <a:schemeClr val="accent2"/>
                </a:solidFill>
              </a:rPr>
              <a:t>SNPs </a:t>
            </a:r>
            <a:r>
              <a:rPr lang="en-US" dirty="0">
                <a:solidFill>
                  <a:schemeClr val="accent2"/>
                </a:solidFill>
              </a:rPr>
              <a:t>three </a:t>
            </a:r>
            <a:r>
              <a:rPr lang="en-US" dirty="0" smtClean="0">
                <a:solidFill>
                  <a:schemeClr val="accent2"/>
                </a:solidFill>
              </a:rPr>
              <a:t>days</a:t>
            </a:r>
            <a:endParaRPr lang="en-US" dirty="0">
              <a:solidFill>
                <a:schemeClr val="accent2"/>
              </a:solidFill>
            </a:endParaRPr>
          </a:p>
        </p:txBody>
      </p:sp>
      <p:sp>
        <p:nvSpPr>
          <p:cNvPr id="8" name="TextBox 7"/>
          <p:cNvSpPr txBox="1"/>
          <p:nvPr/>
        </p:nvSpPr>
        <p:spPr>
          <a:xfrm>
            <a:off x="0" y="6141915"/>
            <a:ext cx="9144000" cy="523220"/>
          </a:xfrm>
          <a:prstGeom prst="rect">
            <a:avLst/>
          </a:prstGeom>
          <a:noFill/>
        </p:spPr>
        <p:txBody>
          <a:bodyPr wrap="square" rtlCol="0">
            <a:spAutoFit/>
          </a:bodyPr>
          <a:lstStyle/>
          <a:p>
            <a:pPr algn="ctr"/>
            <a:r>
              <a:rPr lang="en-US" sz="2800" dirty="0" smtClean="0">
                <a:solidFill>
                  <a:srgbClr val="FF0000"/>
                </a:solidFill>
              </a:rPr>
              <a:t>But, PINK new version is faster </a:t>
            </a:r>
            <a:endParaRPr lang="en-US" sz="2800" dirty="0">
              <a:solidFill>
                <a:srgbClr val="FF0000"/>
              </a:solidFill>
            </a:endParaRPr>
          </a:p>
        </p:txBody>
      </p:sp>
    </p:spTree>
    <p:extLst>
      <p:ext uri="{BB962C8B-B14F-4D97-AF65-F5344CB8AC3E}">
        <p14:creationId xmlns:p14="http://schemas.microsoft.com/office/powerpoint/2010/main" val="20423681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Straight Connector 6"/>
          <p:cNvCxnSpPr/>
          <p:nvPr/>
        </p:nvCxnSpPr>
        <p:spPr>
          <a:xfrm flipH="1">
            <a:off x="2491078" y="3569018"/>
            <a:ext cx="15678" cy="548640"/>
          </a:xfrm>
          <a:prstGeom prst="line">
            <a:avLst/>
          </a:prstGeom>
          <a:ln w="635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3529550" y="4550224"/>
            <a:ext cx="15678" cy="548640"/>
          </a:xfrm>
          <a:prstGeom prst="line">
            <a:avLst/>
          </a:prstGeom>
          <a:ln w="635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4183635" y="4713337"/>
            <a:ext cx="15678" cy="548640"/>
          </a:xfrm>
          <a:prstGeom prst="line">
            <a:avLst/>
          </a:prstGeom>
          <a:ln w="635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2925046" y="4214063"/>
            <a:ext cx="15678" cy="548640"/>
          </a:xfrm>
          <a:prstGeom prst="line">
            <a:avLst/>
          </a:prstGeom>
          <a:ln w="635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491806" y="4666298"/>
            <a:ext cx="15678" cy="548640"/>
          </a:xfrm>
          <a:prstGeom prst="line">
            <a:avLst/>
          </a:prstGeom>
          <a:ln w="635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6616222" y="4215980"/>
            <a:ext cx="15678" cy="548640"/>
          </a:xfrm>
          <a:prstGeom prst="line">
            <a:avLst/>
          </a:prstGeom>
          <a:ln w="635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6047449" y="4550224"/>
            <a:ext cx="15678" cy="548640"/>
          </a:xfrm>
          <a:prstGeom prst="line">
            <a:avLst/>
          </a:prstGeom>
          <a:ln w="635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4851569" y="4766692"/>
            <a:ext cx="15678" cy="548640"/>
          </a:xfrm>
          <a:prstGeom prst="line">
            <a:avLst/>
          </a:prstGeom>
          <a:ln w="635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7013896" y="3569018"/>
            <a:ext cx="15678" cy="548640"/>
          </a:xfrm>
          <a:prstGeom prst="line">
            <a:avLst/>
          </a:prstGeom>
          <a:ln w="635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2491061" y="2226546"/>
            <a:ext cx="4553711" cy="2540146"/>
          </a:xfrm>
          <a:prstGeom prst="ellipse">
            <a:avLst/>
          </a:prstGeom>
          <a:solidFill>
            <a:schemeClr val="bg2"/>
          </a:solidFill>
          <a:ln w="254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Moon 3"/>
          <p:cNvSpPr/>
          <p:nvPr/>
        </p:nvSpPr>
        <p:spPr>
          <a:xfrm rot="5400000">
            <a:off x="3397923" y="-59454"/>
            <a:ext cx="2743200" cy="4572000"/>
          </a:xfrm>
          <a:prstGeom prst="moon">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784193" y="2573911"/>
            <a:ext cx="3847707" cy="163121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0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BLINK</a:t>
            </a:r>
            <a:endParaRPr lang="en-US" sz="10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6939289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5-10-04 at 9.26.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339" y="0"/>
            <a:ext cx="7092307" cy="6858000"/>
          </a:xfrm>
          <a:prstGeom prst="rect">
            <a:avLst/>
          </a:prstGeom>
        </p:spPr>
      </p:pic>
      <p:sp>
        <p:nvSpPr>
          <p:cNvPr id="17" name="内容占位符 3"/>
          <p:cNvSpPr>
            <a:spLocks noGrp="1"/>
          </p:cNvSpPr>
          <p:nvPr>
            <p:ph idx="1"/>
          </p:nvPr>
        </p:nvSpPr>
        <p:spPr>
          <a:xfrm>
            <a:off x="1224492" y="1323977"/>
            <a:ext cx="6747374" cy="729539"/>
          </a:xfrm>
          <a:solidFill>
            <a:schemeClr val="bg1"/>
          </a:solidFill>
        </p:spPr>
        <p:txBody>
          <a:bodyPr>
            <a:normAutofit/>
          </a:bodyPr>
          <a:lstStyle/>
          <a:p>
            <a:pPr marL="0" indent="0" algn="ctr">
              <a:buNone/>
            </a:pPr>
            <a:r>
              <a:rPr kumimoji="1" lang="en-US" altLang="zh-CN" sz="3200" dirty="0" err="1" smtClean="0"/>
              <a:t>ZZLab.Net</a:t>
            </a:r>
            <a:endParaRPr kumimoji="1" lang="zh-CN" altLang="en-US" sz="3200" dirty="0"/>
          </a:p>
        </p:txBody>
      </p:sp>
    </p:spTree>
    <p:extLst>
      <p:ext uri="{BB962C8B-B14F-4D97-AF65-F5344CB8AC3E}">
        <p14:creationId xmlns:p14="http://schemas.microsoft.com/office/powerpoint/2010/main" val="179676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300" y="1130300"/>
            <a:ext cx="8140700" cy="5207000"/>
          </a:xfrm>
          <a:prstGeom prst="rect">
            <a:avLst/>
          </a:prstGeom>
        </p:spPr>
      </p:pic>
      <p:sp>
        <p:nvSpPr>
          <p:cNvPr id="3" name="Title 2"/>
          <p:cNvSpPr>
            <a:spLocks noGrp="1"/>
          </p:cNvSpPr>
          <p:nvPr>
            <p:ph type="title"/>
          </p:nvPr>
        </p:nvSpPr>
        <p:spPr>
          <a:xfrm>
            <a:off x="457200" y="160528"/>
            <a:ext cx="8229600" cy="868172"/>
          </a:xfrm>
        </p:spPr>
        <p:txBody>
          <a:bodyPr>
            <a:normAutofit/>
          </a:bodyPr>
          <a:lstStyle/>
          <a:p>
            <a:r>
              <a:rPr lang="en-US" dirty="0" smtClean="0">
                <a:solidFill>
                  <a:schemeClr val="accent2"/>
                </a:solidFill>
              </a:rPr>
              <a:t>BLINK is super fast</a:t>
            </a:r>
            <a:endParaRPr lang="en-US" dirty="0">
              <a:solidFill>
                <a:schemeClr val="accent2"/>
              </a:solidFill>
            </a:endParaRPr>
          </a:p>
        </p:txBody>
      </p:sp>
      <p:sp>
        <p:nvSpPr>
          <p:cNvPr id="7" name="TextBox 6"/>
          <p:cNvSpPr txBox="1"/>
          <p:nvPr/>
        </p:nvSpPr>
        <p:spPr>
          <a:xfrm>
            <a:off x="1993900" y="1141554"/>
            <a:ext cx="5295901" cy="400110"/>
          </a:xfrm>
          <a:prstGeom prst="rect">
            <a:avLst/>
          </a:prstGeom>
          <a:noFill/>
        </p:spPr>
        <p:txBody>
          <a:bodyPr wrap="square" rtlCol="0">
            <a:spAutoFit/>
          </a:bodyPr>
          <a:lstStyle/>
          <a:p>
            <a:pPr algn="ctr"/>
            <a:r>
              <a:rPr lang="en-US" sz="2000" dirty="0" smtClean="0"/>
              <a:t>Testing half million SNPs</a:t>
            </a:r>
            <a:endParaRPr lang="en-US" sz="2000" dirty="0"/>
          </a:p>
        </p:txBody>
      </p:sp>
      <p:sp>
        <p:nvSpPr>
          <p:cNvPr id="8" name="TextBox 7"/>
          <p:cNvSpPr txBox="1"/>
          <p:nvPr/>
        </p:nvSpPr>
        <p:spPr>
          <a:xfrm>
            <a:off x="0" y="6334780"/>
            <a:ext cx="9144000" cy="523220"/>
          </a:xfrm>
          <a:prstGeom prst="rect">
            <a:avLst/>
          </a:prstGeom>
          <a:noFill/>
        </p:spPr>
        <p:txBody>
          <a:bodyPr wrap="square" rtlCol="0">
            <a:spAutoFit/>
          </a:bodyPr>
          <a:lstStyle/>
          <a:p>
            <a:pPr algn="ctr"/>
            <a:r>
              <a:rPr lang="en-US" sz="2800" dirty="0" smtClean="0">
                <a:solidFill>
                  <a:srgbClr val="FF0000"/>
                </a:solidFill>
              </a:rPr>
              <a:t>BLINK is 5X &gt; PLINK, 200X &gt; FarmCPU</a:t>
            </a:r>
            <a:endParaRPr lang="en-US" sz="2800" dirty="0">
              <a:solidFill>
                <a:srgbClr val="FF0000"/>
              </a:solidFill>
            </a:endParaRPr>
          </a:p>
        </p:txBody>
      </p:sp>
      <p:sp>
        <p:nvSpPr>
          <p:cNvPr id="9" name="TextBox 8"/>
          <p:cNvSpPr txBox="1"/>
          <p:nvPr/>
        </p:nvSpPr>
        <p:spPr>
          <a:xfrm>
            <a:off x="1778001" y="2830654"/>
            <a:ext cx="1600200" cy="461665"/>
          </a:xfrm>
          <a:prstGeom prst="rect">
            <a:avLst/>
          </a:prstGeom>
          <a:noFill/>
        </p:spPr>
        <p:txBody>
          <a:bodyPr wrap="square" rtlCol="0">
            <a:spAutoFit/>
          </a:bodyPr>
          <a:lstStyle/>
          <a:p>
            <a:pPr algn="ctr"/>
            <a:r>
              <a:rPr lang="en-US" sz="2400" dirty="0" smtClean="0">
                <a:solidFill>
                  <a:srgbClr val="008000"/>
                </a:solidFill>
              </a:rPr>
              <a:t>FarmCPU</a:t>
            </a:r>
            <a:endParaRPr lang="en-US" sz="2400" dirty="0">
              <a:solidFill>
                <a:srgbClr val="008000"/>
              </a:solidFill>
            </a:endParaRPr>
          </a:p>
        </p:txBody>
      </p:sp>
      <p:sp>
        <p:nvSpPr>
          <p:cNvPr id="10" name="TextBox 9"/>
          <p:cNvSpPr txBox="1"/>
          <p:nvPr/>
        </p:nvSpPr>
        <p:spPr>
          <a:xfrm>
            <a:off x="7327900" y="4415009"/>
            <a:ext cx="1054100" cy="461665"/>
          </a:xfrm>
          <a:prstGeom prst="rect">
            <a:avLst/>
          </a:prstGeom>
          <a:noFill/>
        </p:spPr>
        <p:txBody>
          <a:bodyPr wrap="square" rtlCol="0">
            <a:spAutoFit/>
          </a:bodyPr>
          <a:lstStyle/>
          <a:p>
            <a:pPr algn="ctr"/>
            <a:r>
              <a:rPr lang="en-US" sz="2400" dirty="0" smtClean="0">
                <a:solidFill>
                  <a:srgbClr val="FF0000"/>
                </a:solidFill>
              </a:rPr>
              <a:t>BLINK</a:t>
            </a:r>
            <a:endParaRPr lang="en-US" sz="2400" dirty="0">
              <a:solidFill>
                <a:srgbClr val="FF0000"/>
              </a:solidFill>
            </a:endParaRPr>
          </a:p>
        </p:txBody>
      </p:sp>
      <p:sp>
        <p:nvSpPr>
          <p:cNvPr id="11" name="TextBox 10"/>
          <p:cNvSpPr txBox="1"/>
          <p:nvPr/>
        </p:nvSpPr>
        <p:spPr>
          <a:xfrm>
            <a:off x="7289801" y="1541664"/>
            <a:ext cx="1092199" cy="461665"/>
          </a:xfrm>
          <a:prstGeom prst="rect">
            <a:avLst/>
          </a:prstGeom>
          <a:noFill/>
        </p:spPr>
        <p:txBody>
          <a:bodyPr wrap="square" rtlCol="0">
            <a:spAutoFit/>
          </a:bodyPr>
          <a:lstStyle/>
          <a:p>
            <a:pPr algn="ctr"/>
            <a:r>
              <a:rPr lang="en-US" sz="2400" dirty="0">
                <a:solidFill>
                  <a:schemeClr val="accent2"/>
                </a:solidFill>
              </a:rPr>
              <a:t>P</a:t>
            </a:r>
            <a:r>
              <a:rPr lang="en-US" sz="2400" dirty="0" smtClean="0">
                <a:solidFill>
                  <a:schemeClr val="accent2"/>
                </a:solidFill>
              </a:rPr>
              <a:t>LINK</a:t>
            </a:r>
            <a:endParaRPr lang="en-US" sz="2400" dirty="0">
              <a:solidFill>
                <a:schemeClr val="accent2"/>
              </a:solidFill>
            </a:endParaRPr>
          </a:p>
        </p:txBody>
      </p:sp>
    </p:spTree>
    <p:extLst>
      <p:ext uri="{BB962C8B-B14F-4D97-AF65-F5344CB8AC3E}">
        <p14:creationId xmlns:p14="http://schemas.microsoft.com/office/powerpoint/2010/main" val="751566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smtClean="0">
                <a:latin typeface="Calibri" charset="0"/>
              </a:rPr>
              <a:t>Outline</a:t>
            </a:r>
            <a:endParaRPr lang="en-US" dirty="0">
              <a:latin typeface="Calibri" charset="0"/>
            </a:endParaRPr>
          </a:p>
        </p:txBody>
      </p:sp>
      <p:sp>
        <p:nvSpPr>
          <p:cNvPr id="3" name="Content Placeholder 2"/>
          <p:cNvSpPr>
            <a:spLocks noGrp="1"/>
          </p:cNvSpPr>
          <p:nvPr>
            <p:ph idx="1"/>
          </p:nvPr>
        </p:nvSpPr>
        <p:spPr/>
        <p:txBody>
          <a:bodyPr/>
          <a:lstStyle/>
          <a:p>
            <a:r>
              <a:rPr lang="en-US" dirty="0" smtClean="0">
                <a:latin typeface="Constantia" charset="0"/>
              </a:rPr>
              <a:t>History of method and software development</a:t>
            </a:r>
          </a:p>
          <a:p>
            <a:r>
              <a:rPr lang="en-US" dirty="0" smtClean="0">
                <a:latin typeface="Constantia" charset="0"/>
              </a:rPr>
              <a:t>FarmCPU</a:t>
            </a:r>
          </a:p>
          <a:p>
            <a:r>
              <a:rPr lang="en-US" dirty="0" smtClean="0">
                <a:latin typeface="Constantia" charset="0"/>
              </a:rPr>
              <a:t>BLINK</a:t>
            </a:r>
            <a:endParaRPr lang="en-US" dirty="0">
              <a:latin typeface="Constantia" charset="0"/>
            </a:endParaRPr>
          </a:p>
        </p:txBody>
      </p:sp>
    </p:spTree>
    <p:extLst>
      <p:ext uri="{BB962C8B-B14F-4D97-AF65-F5344CB8AC3E}">
        <p14:creationId xmlns:p14="http://schemas.microsoft.com/office/powerpoint/2010/main" val="4356845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310" y="0"/>
            <a:ext cx="7841379" cy="6858000"/>
          </a:xfrm>
          <a:prstGeom prst="rect">
            <a:avLst/>
          </a:prstGeom>
        </p:spPr>
      </p:pic>
      <p:sp>
        <p:nvSpPr>
          <p:cNvPr id="13" name="Oval 12"/>
          <p:cNvSpPr/>
          <p:nvPr/>
        </p:nvSpPr>
        <p:spPr>
          <a:xfrm>
            <a:off x="2627053" y="5954751"/>
            <a:ext cx="2096429" cy="7548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FF0000"/>
                </a:solidFill>
              </a:rPr>
              <a:t>clustered</a:t>
            </a:r>
            <a:endParaRPr lang="en-US">
              <a:solidFill>
                <a:srgbClr val="FF0000"/>
              </a:solidFill>
            </a:endParaRPr>
          </a:p>
        </p:txBody>
      </p:sp>
      <p:sp>
        <p:nvSpPr>
          <p:cNvPr id="14" name="Rectangle 13"/>
          <p:cNvSpPr/>
          <p:nvPr/>
        </p:nvSpPr>
        <p:spPr>
          <a:xfrm>
            <a:off x="4828478" y="4722134"/>
            <a:ext cx="1527717" cy="19016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FF0000"/>
                </a:solidFill>
              </a:rPr>
              <a:t>LD</a:t>
            </a:r>
            <a:endParaRPr lang="en-US">
              <a:solidFill>
                <a:srgbClr val="FF0000"/>
              </a:solidFill>
            </a:endParaRPr>
          </a:p>
        </p:txBody>
      </p:sp>
      <p:sp>
        <p:nvSpPr>
          <p:cNvPr id="15" name="TextBox 14"/>
          <p:cNvSpPr txBox="1"/>
          <p:nvPr/>
        </p:nvSpPr>
        <p:spPr>
          <a:xfrm>
            <a:off x="3173464" y="3695068"/>
            <a:ext cx="1538868" cy="646331"/>
          </a:xfrm>
          <a:prstGeom prst="rect">
            <a:avLst/>
          </a:prstGeom>
          <a:noFill/>
        </p:spPr>
        <p:txBody>
          <a:bodyPr wrap="square" rtlCol="0">
            <a:spAutoFit/>
          </a:bodyPr>
          <a:lstStyle/>
          <a:p>
            <a:pPr algn="ctr"/>
            <a:r>
              <a:rPr lang="en-US" dirty="0" smtClean="0"/>
              <a:t>Missing</a:t>
            </a:r>
          </a:p>
          <a:p>
            <a:pPr algn="ctr"/>
            <a:r>
              <a:rPr lang="en-US" dirty="0" smtClean="0"/>
              <a:t>(bin too big)</a:t>
            </a:r>
            <a:endParaRPr lang="en-US" dirty="0"/>
          </a:p>
        </p:txBody>
      </p:sp>
      <p:cxnSp>
        <p:nvCxnSpPr>
          <p:cNvPr id="16" name="Straight Arrow Connector 15"/>
          <p:cNvCxnSpPr>
            <a:stCxn id="15" idx="0"/>
          </p:cNvCxnSpPr>
          <p:nvPr/>
        </p:nvCxnSpPr>
        <p:spPr>
          <a:xfrm flipV="1">
            <a:off x="3942898" y="3118074"/>
            <a:ext cx="312234" cy="57699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5" idx="0"/>
          </p:cNvCxnSpPr>
          <p:nvPr/>
        </p:nvCxnSpPr>
        <p:spPr>
          <a:xfrm flipH="1" flipV="1">
            <a:off x="3675268" y="3118074"/>
            <a:ext cx="267630" cy="57699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605454" y="1380120"/>
            <a:ext cx="1665249" cy="646331"/>
          </a:xfrm>
          <a:prstGeom prst="rect">
            <a:avLst/>
          </a:prstGeom>
          <a:noFill/>
        </p:spPr>
        <p:txBody>
          <a:bodyPr wrap="square" rtlCol="0">
            <a:spAutoFit/>
          </a:bodyPr>
          <a:lstStyle/>
          <a:p>
            <a:pPr algn="ctr"/>
            <a:r>
              <a:rPr lang="en-US" dirty="0" smtClean="0"/>
              <a:t>False</a:t>
            </a:r>
          </a:p>
          <a:p>
            <a:pPr algn="ctr"/>
            <a:r>
              <a:rPr lang="en-US" dirty="0" smtClean="0"/>
              <a:t>(bin too small)</a:t>
            </a:r>
            <a:endParaRPr lang="en-US" dirty="0"/>
          </a:p>
        </p:txBody>
      </p:sp>
      <p:cxnSp>
        <p:nvCxnSpPr>
          <p:cNvPr id="26" name="Straight Arrow Connector 25"/>
          <p:cNvCxnSpPr>
            <a:stCxn id="25" idx="0"/>
          </p:cNvCxnSpPr>
          <p:nvPr/>
        </p:nvCxnSpPr>
        <p:spPr>
          <a:xfrm flipV="1">
            <a:off x="5438079" y="806205"/>
            <a:ext cx="446049" cy="573915"/>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5" idx="0"/>
          </p:cNvCxnSpPr>
          <p:nvPr/>
        </p:nvCxnSpPr>
        <p:spPr>
          <a:xfrm flipH="1" flipV="1">
            <a:off x="5051503" y="873515"/>
            <a:ext cx="386576" cy="506605"/>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101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6492373"/>
              </p:ext>
            </p:extLst>
          </p:nvPr>
        </p:nvGraphicFramePr>
        <p:xfrm>
          <a:off x="825506" y="1979361"/>
          <a:ext cx="7861294" cy="3566160"/>
        </p:xfrm>
        <a:graphic>
          <a:graphicData uri="http://schemas.openxmlformats.org/drawingml/2006/table">
            <a:tbl>
              <a:tblPr firstRow="1" bandRow="1">
                <a:tableStyleId>{5C22544A-7EE6-4342-B048-85BDC9FD1C3A}</a:tableStyleId>
              </a:tblPr>
              <a:tblGrid>
                <a:gridCol w="885590"/>
                <a:gridCol w="1438507"/>
                <a:gridCol w="747132"/>
                <a:gridCol w="1483112"/>
                <a:gridCol w="903249"/>
                <a:gridCol w="1280662"/>
                <a:gridCol w="1123042"/>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S</a:t>
                      </a:r>
                      <a:r>
                        <a:rPr lang="en-US" sz="2000" b="1" baseline="-25000" dirty="0" smtClean="0">
                          <a:solidFill>
                            <a:schemeClr val="tx1"/>
                          </a:solidFill>
                        </a:rPr>
                        <a:t>1</a:t>
                      </a:r>
                      <a:r>
                        <a:rPr lang="en-US" sz="2000" b="1" baseline="30000" dirty="0" smtClean="0">
                          <a:solidFill>
                            <a:schemeClr val="tx1"/>
                          </a:solidFill>
                        </a:rPr>
                        <a:t>*</a:t>
                      </a:r>
                    </a:p>
                  </a:txBody>
                  <a:tcPr marL="130625" marR="1306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marL="130625" marR="130625">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S</a:t>
                      </a:r>
                      <a:r>
                        <a:rPr lang="en-US" sz="2000" b="1" baseline="-25000" dirty="0" smtClean="0">
                          <a:solidFill>
                            <a:schemeClr val="tx1"/>
                          </a:solidFill>
                        </a:rPr>
                        <a:t>2</a:t>
                      </a:r>
                      <a:endParaRPr lang="en-US" sz="2000" b="1" baseline="30000" dirty="0" smtClean="0">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baseline="30000" dirty="0" smtClean="0">
                        <a:solidFill>
                          <a:schemeClr val="tx1"/>
                        </a:solidFill>
                      </a:endParaRPr>
                    </a:p>
                  </a:txBody>
                  <a:tcPr marL="130625" marR="1306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marL="130625" marR="13062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pPr algn="ctr"/>
                      <a:r>
                        <a:rPr lang="en-US" sz="2000" b="1" dirty="0" smtClean="0">
                          <a:solidFill>
                            <a:schemeClr val="tx1"/>
                          </a:solidFill>
                        </a:rPr>
                        <a:t>…</a:t>
                      </a:r>
                      <a:endParaRPr lang="en-US" sz="2000" b="1" dirty="0">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S</a:t>
                      </a:r>
                      <a:r>
                        <a:rPr lang="en-US" sz="2000" b="1" baseline="-25000" dirty="0" smtClean="0">
                          <a:solidFill>
                            <a:schemeClr val="tx1"/>
                          </a:solidFill>
                        </a:rPr>
                        <a:t>2</a:t>
                      </a:r>
                      <a:r>
                        <a:rPr lang="en-US" sz="2000" b="1" baseline="30000" dirty="0" smtClean="0">
                          <a:solidFill>
                            <a:schemeClr val="tx1"/>
                          </a:solidFill>
                        </a:rPr>
                        <a:t>*</a:t>
                      </a:r>
                    </a:p>
                  </a:txBody>
                  <a:tcPr marL="130625" marR="1306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baseline="30000" dirty="0" smtClean="0">
                        <a:solidFill>
                          <a:schemeClr val="tx1"/>
                        </a:solidFill>
                      </a:endParaRPr>
                    </a:p>
                  </a:txBody>
                  <a:tcPr marL="130625" marR="1306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000" b="1" dirty="0" smtClean="0">
                          <a:solidFill>
                            <a:schemeClr val="tx1"/>
                          </a:solidFill>
                        </a:rPr>
                        <a:t>…</a:t>
                      </a:r>
                      <a:endParaRPr lang="en-US" sz="2000" b="1" dirty="0">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tx1"/>
                          </a:solidFill>
                        </a:rPr>
                        <a:t>…</a:t>
                      </a:r>
                      <a:endParaRPr lang="en-US" sz="2000" b="1" dirty="0">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S</a:t>
                      </a:r>
                      <a:r>
                        <a:rPr lang="en-US" sz="2000" b="1" baseline="-25000" dirty="0" smtClean="0">
                          <a:solidFill>
                            <a:schemeClr val="tx1"/>
                          </a:solidFill>
                        </a:rPr>
                        <a:t>3</a:t>
                      </a:r>
                      <a:r>
                        <a:rPr lang="en-US" sz="2000" b="1" baseline="30000" dirty="0" smtClean="0">
                          <a:solidFill>
                            <a:schemeClr val="tx1"/>
                          </a:solidFill>
                        </a:rPr>
                        <a:t>*</a:t>
                      </a:r>
                    </a:p>
                  </a:txBody>
                  <a:tcPr marL="130625" marR="1306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baseline="30000" dirty="0" smtClean="0">
                        <a:solidFill>
                          <a:schemeClr val="tx1"/>
                        </a:solidFill>
                      </a:endParaRPr>
                    </a:p>
                  </a:txBody>
                  <a:tcPr marL="130625" marR="1306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000" b="1" dirty="0" smtClean="0">
                          <a:solidFill>
                            <a:schemeClr val="tx1"/>
                          </a:solidFill>
                        </a:rPr>
                        <a:t>…</a:t>
                      </a:r>
                      <a:endParaRPr lang="en-US" sz="2000" b="1" dirty="0">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tx1"/>
                          </a:solidFill>
                        </a:rPr>
                        <a:t>…</a:t>
                      </a:r>
                      <a:endParaRPr lang="en-US" sz="2000" b="1" dirty="0">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tx1"/>
                          </a:solidFill>
                        </a:rPr>
                        <a:t>…</a:t>
                      </a:r>
                      <a:endParaRPr lang="en-US" sz="2000" b="1" dirty="0">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S</a:t>
                      </a:r>
                      <a:r>
                        <a:rPr lang="en-US" sz="2000" b="1" baseline="-25000" dirty="0" smtClean="0">
                          <a:solidFill>
                            <a:schemeClr val="tx1"/>
                          </a:solidFill>
                        </a:rPr>
                        <a:t>t</a:t>
                      </a:r>
                      <a:r>
                        <a:rPr lang="en-US" sz="2000" b="1" baseline="30000" dirty="0" smtClean="0">
                          <a:solidFill>
                            <a:schemeClr val="tx1"/>
                          </a:solidFill>
                        </a:rPr>
                        <a:t>*</a:t>
                      </a:r>
                    </a:p>
                  </a:txBody>
                  <a:tcPr marL="130625" marR="1306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000" b="1" dirty="0" smtClean="0">
                          <a:solidFill>
                            <a:schemeClr val="tx1"/>
                          </a:solidFill>
                        </a:rPr>
                        <a:t>…</a:t>
                      </a:r>
                      <a:endParaRPr lang="en-US" sz="2000" b="1" dirty="0">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chemeClr val="tx1"/>
                          </a:solidFill>
                        </a:rPr>
                        <a:t>…</a:t>
                      </a:r>
                      <a:endParaRPr lang="en-US" sz="2000" b="1" dirty="0">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marL="130625" marR="130625">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marL="130625" marR="13062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marL="130625" marR="130625">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S</a:t>
                      </a:r>
                      <a:r>
                        <a:rPr lang="en-US" sz="2000" b="1" baseline="-25000" dirty="0" smtClean="0">
                          <a:solidFill>
                            <a:schemeClr val="tx1"/>
                          </a:solidFill>
                        </a:rPr>
                        <a:t>m</a:t>
                      </a:r>
                      <a:endParaRPr lang="en-US" sz="2000" b="1" baseline="30000" dirty="0" smtClean="0">
                        <a:solidFill>
                          <a:schemeClr val="tx1"/>
                        </a:solidFill>
                      </a:endParaRPr>
                    </a:p>
                  </a:txBody>
                  <a:tcPr marL="130625" marR="13062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8120">
                <a:tc>
                  <a:txBody>
                    <a:bodyPr/>
                    <a:lstStyle/>
                    <a:p>
                      <a:pPr algn="ctr"/>
                      <a:r>
                        <a:rPr lang="en-US" sz="2000" b="1" dirty="0" smtClean="0">
                          <a:solidFill>
                            <a:schemeClr val="tx1"/>
                          </a:solidFill>
                        </a:rPr>
                        <a:t>…</a:t>
                      </a:r>
                      <a:endParaRPr lang="en-US" sz="2000" b="1" dirty="0">
                        <a:solidFill>
                          <a:schemeClr val="tx1"/>
                        </a:solidFill>
                      </a:endParaRPr>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81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S</a:t>
                      </a:r>
                      <a:r>
                        <a:rPr lang="en-US" sz="2000" b="1" baseline="-25000" dirty="0" smtClean="0">
                          <a:solidFill>
                            <a:schemeClr val="tx1"/>
                          </a:solidFill>
                        </a:rPr>
                        <a:t>M</a:t>
                      </a:r>
                      <a:endParaRPr lang="en-US" sz="2000" b="1" baseline="30000" dirty="0" smtClean="0">
                        <a:solidFill>
                          <a:schemeClr val="tx1"/>
                        </a:solidFill>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20" name="Straight Arrow Connector 19"/>
          <p:cNvCxnSpPr/>
          <p:nvPr/>
        </p:nvCxnSpPr>
        <p:spPr>
          <a:xfrm>
            <a:off x="1811457" y="2964537"/>
            <a:ext cx="1170878" cy="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034112" y="3357522"/>
            <a:ext cx="1178467" cy="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6636062" y="3732472"/>
            <a:ext cx="1180480" cy="20444"/>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1880770" y="4836444"/>
                <a:ext cx="1032249" cy="369332"/>
              </a:xfrm>
              <a:prstGeom prst="rect">
                <a:avLst/>
              </a:prstGeom>
              <a:noFill/>
            </p:spPr>
            <p:txBody>
              <a:bodyPr wrap="square" rtlCol="0">
                <a:spAutoFit/>
              </a:bodyPr>
              <a:lstStyle/>
              <a:p>
                <a:pPr algn="ctr"/>
                <a:r>
                  <a:rPr lang="en-US" dirty="0" smtClean="0"/>
                  <a:t>P</a:t>
                </a:r>
                <a:r>
                  <a:rPr lang="en-US" baseline="-25000" dirty="0" smtClean="0"/>
                  <a:t>m</a:t>
                </a:r>
                <a:r>
                  <a:rPr lang="en-US" dirty="0" smtClean="0"/>
                  <a:t>&lt;</a:t>
                </a:r>
                <a14:m>
                  <m:oMath xmlns:m="http://schemas.openxmlformats.org/officeDocument/2006/math">
                    <m:r>
                      <a:rPr lang="en-US" i="1">
                        <a:latin typeface="Cambria Math" charset="0"/>
                      </a:rPr>
                      <m:t>𝛼</m:t>
                    </m:r>
                  </m:oMath>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1880770" y="4836444"/>
                <a:ext cx="1032249" cy="369332"/>
              </a:xfrm>
              <a:prstGeom prst="rect">
                <a:avLst/>
              </a:prstGeom>
              <a:blipFill rotWithShape="0">
                <a:blip r:embed="rId2"/>
                <a:stretch>
                  <a:fillRect t="-8197" b="-24590"/>
                </a:stretch>
              </a:blipFill>
            </p:spPr>
            <p:txBody>
              <a:bodyPr/>
              <a:lstStyle/>
              <a:p>
                <a:r>
                  <a:rPr lang="en-US">
                    <a:noFill/>
                  </a:rPr>
                  <a:t> </a:t>
                </a:r>
              </a:p>
            </p:txBody>
          </p:sp>
        </mc:Fallback>
      </mc:AlternateContent>
      <p:cxnSp>
        <p:nvCxnSpPr>
          <p:cNvPr id="29" name="Straight Arrow Connector 28"/>
          <p:cNvCxnSpPr/>
          <p:nvPr/>
        </p:nvCxnSpPr>
        <p:spPr>
          <a:xfrm flipH="1">
            <a:off x="1956424" y="4836444"/>
            <a:ext cx="956595" cy="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1712954" y="2595205"/>
                <a:ext cx="1367883" cy="369332"/>
              </a:xfrm>
              <a:prstGeom prst="rect">
                <a:avLst/>
              </a:prstGeom>
              <a:noFill/>
            </p:spPr>
            <p:txBody>
              <a:bodyPr wrap="square" rtlCol="0">
                <a:spAutoFit/>
              </a:bodyPr>
              <a:lstStyle/>
              <a:p>
                <a:pPr algn="ctr"/>
                <a:r>
                  <a:rPr lang="en-US" dirty="0" smtClean="0"/>
                  <a:t>r(S</a:t>
                </a:r>
                <a:r>
                  <a:rPr lang="en-US" baseline="-25000" dirty="0" smtClean="0"/>
                  <a:t>1</a:t>
                </a:r>
                <a:r>
                  <a:rPr lang="en-US" baseline="30000" dirty="0" smtClean="0"/>
                  <a:t>*</a:t>
                </a:r>
                <a:r>
                  <a:rPr lang="en-US" dirty="0" smtClean="0"/>
                  <a:t>, S</a:t>
                </a:r>
                <a:r>
                  <a:rPr lang="en-US" baseline="-25000" dirty="0" smtClean="0"/>
                  <a:t>i</a:t>
                </a:r>
                <a:r>
                  <a:rPr lang="en-US" dirty="0" smtClean="0"/>
                  <a:t>) &lt;</a:t>
                </a:r>
                <a14:m>
                  <m:oMath xmlns:m="http://schemas.openxmlformats.org/officeDocument/2006/math">
                    <m:r>
                      <a:rPr lang="en-US" b="0" i="0" smtClean="0">
                        <a:latin typeface="Cambria Math" charset="0"/>
                      </a:rPr>
                      <m:t> </m:t>
                    </m:r>
                    <m:r>
                      <a:rPr lang="en-US" i="1">
                        <a:latin typeface="Cambria Math" charset="0"/>
                      </a:rPr>
                      <m:t>𝛽</m:t>
                    </m:r>
                  </m:oMath>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712954" y="2595205"/>
                <a:ext cx="1367883" cy="369332"/>
              </a:xfrm>
              <a:prstGeom prst="rect">
                <a:avLst/>
              </a:prstGeom>
              <a:blipFill rotWithShape="0">
                <a:blip r:embed="rId3"/>
                <a:stretch>
                  <a:fillRect l="-893" t="-101667" b="-1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968285" y="2964537"/>
                <a:ext cx="1367883" cy="369332"/>
              </a:xfrm>
              <a:prstGeom prst="rect">
                <a:avLst/>
              </a:prstGeom>
              <a:noFill/>
            </p:spPr>
            <p:txBody>
              <a:bodyPr wrap="square" rtlCol="0">
                <a:spAutoFit/>
              </a:bodyPr>
              <a:lstStyle/>
              <a:p>
                <a:pPr algn="ctr"/>
                <a:r>
                  <a:rPr lang="en-US" dirty="0" smtClean="0"/>
                  <a:t>r(S</a:t>
                </a:r>
                <a:r>
                  <a:rPr lang="en-US" baseline="-25000" dirty="0" smtClean="0"/>
                  <a:t>2</a:t>
                </a:r>
                <a:r>
                  <a:rPr lang="en-US" baseline="30000" dirty="0" smtClean="0"/>
                  <a:t>*</a:t>
                </a:r>
                <a:r>
                  <a:rPr lang="en-US" dirty="0" smtClean="0"/>
                  <a:t>, S</a:t>
                </a:r>
                <a:r>
                  <a:rPr lang="en-US" baseline="-25000" dirty="0" smtClean="0"/>
                  <a:t>i</a:t>
                </a:r>
                <a:r>
                  <a:rPr lang="en-US" dirty="0" smtClean="0"/>
                  <a:t>) &lt;</a:t>
                </a:r>
                <a14:m>
                  <m:oMath xmlns:m="http://schemas.openxmlformats.org/officeDocument/2006/math">
                    <m:r>
                      <a:rPr lang="en-US" b="0" i="0" smtClean="0">
                        <a:latin typeface="Cambria Math" charset="0"/>
                      </a:rPr>
                      <m:t> </m:t>
                    </m:r>
                    <m:r>
                      <a:rPr lang="en-US" i="1">
                        <a:latin typeface="Cambria Math" charset="0"/>
                      </a:rPr>
                      <m:t>𝛽</m:t>
                    </m:r>
                  </m:oMath>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3968285" y="2964537"/>
                <a:ext cx="1367883" cy="369332"/>
              </a:xfrm>
              <a:prstGeom prst="rect">
                <a:avLst/>
              </a:prstGeom>
              <a:blipFill rotWithShape="0">
                <a:blip r:embed="rId4"/>
                <a:stretch>
                  <a:fillRect l="-1339" t="-98361" b="-1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6542361" y="3250913"/>
                <a:ext cx="1367883" cy="369332"/>
              </a:xfrm>
              <a:prstGeom prst="rect">
                <a:avLst/>
              </a:prstGeom>
              <a:noFill/>
            </p:spPr>
            <p:txBody>
              <a:bodyPr wrap="square" rtlCol="0">
                <a:spAutoFit/>
              </a:bodyPr>
              <a:lstStyle/>
              <a:p>
                <a:pPr algn="ctr"/>
                <a:r>
                  <a:rPr lang="en-US" dirty="0" smtClean="0"/>
                  <a:t>r(S</a:t>
                </a:r>
                <a:r>
                  <a:rPr lang="en-US" baseline="-25000" dirty="0" smtClean="0"/>
                  <a:t>3</a:t>
                </a:r>
                <a:r>
                  <a:rPr lang="en-US" baseline="30000" dirty="0" smtClean="0"/>
                  <a:t>*</a:t>
                </a:r>
                <a:r>
                  <a:rPr lang="en-US" dirty="0" smtClean="0"/>
                  <a:t>, S</a:t>
                </a:r>
                <a:r>
                  <a:rPr lang="en-US" baseline="-25000" dirty="0" smtClean="0"/>
                  <a:t>i</a:t>
                </a:r>
                <a:r>
                  <a:rPr lang="en-US" dirty="0" smtClean="0"/>
                  <a:t>) &lt;</a:t>
                </a:r>
                <a14:m>
                  <m:oMath xmlns:m="http://schemas.openxmlformats.org/officeDocument/2006/math">
                    <m:r>
                      <a:rPr lang="en-US" b="0" i="0" smtClean="0">
                        <a:latin typeface="Cambria Math" charset="0"/>
                      </a:rPr>
                      <m:t> </m:t>
                    </m:r>
                    <m:r>
                      <a:rPr lang="en-US" i="1">
                        <a:latin typeface="Cambria Math" charset="0"/>
                      </a:rPr>
                      <m:t>𝛽</m:t>
                    </m:r>
                  </m:oMath>
                </a14:m>
                <a:endParaRPr lang="en-US" dirty="0"/>
              </a:p>
            </p:txBody>
          </p:sp>
        </mc:Choice>
        <mc:Fallback xmlns="">
          <p:sp>
            <p:nvSpPr>
              <p:cNvPr id="40" name="TextBox 39"/>
              <p:cNvSpPr txBox="1">
                <a:spLocks noRot="1" noChangeAspect="1" noMove="1" noResize="1" noEditPoints="1" noAdjustHandles="1" noChangeArrowheads="1" noChangeShapeType="1" noTextEdit="1"/>
              </p:cNvSpPr>
              <p:nvPr/>
            </p:nvSpPr>
            <p:spPr>
              <a:xfrm>
                <a:off x="6542361" y="3250913"/>
                <a:ext cx="1367883" cy="369332"/>
              </a:xfrm>
              <a:prstGeom prst="rect">
                <a:avLst/>
              </a:prstGeom>
              <a:blipFill rotWithShape="0">
                <a:blip r:embed="rId5"/>
                <a:stretch>
                  <a:fillRect l="-1778" t="-98361" b="-116393"/>
                </a:stretch>
              </a:blipFill>
            </p:spPr>
            <p:txBody>
              <a:bodyPr/>
              <a:lstStyle/>
              <a:p>
                <a:r>
                  <a:rPr lang="en-US">
                    <a:noFill/>
                  </a:rPr>
                  <a:t> </a:t>
                </a:r>
              </a:p>
            </p:txBody>
          </p:sp>
        </mc:Fallback>
      </mc:AlternateContent>
      <p:sp>
        <p:nvSpPr>
          <p:cNvPr id="44" name="Title 1"/>
          <p:cNvSpPr>
            <a:spLocks noGrp="1"/>
          </p:cNvSpPr>
          <p:nvPr>
            <p:ph type="title"/>
          </p:nvPr>
        </p:nvSpPr>
        <p:spPr>
          <a:xfrm>
            <a:off x="457200" y="338328"/>
            <a:ext cx="8229600" cy="1252728"/>
          </a:xfrm>
        </p:spPr>
        <p:txBody>
          <a:bodyPr/>
          <a:lstStyle/>
          <a:p>
            <a:r>
              <a:rPr lang="en-US" dirty="0" smtClean="0">
                <a:solidFill>
                  <a:schemeClr val="accent2"/>
                </a:solidFill>
              </a:rPr>
              <a:t>Remove SNPs in LD</a:t>
            </a:r>
            <a:endParaRPr lang="en-US" dirty="0">
              <a:solidFill>
                <a:schemeClr val="accent2"/>
              </a:solidFill>
            </a:endParaRPr>
          </a:p>
        </p:txBody>
      </p:sp>
    </p:spTree>
    <p:extLst>
      <p:ext uri="{BB962C8B-B14F-4D97-AF65-F5344CB8AC3E}">
        <p14:creationId xmlns:p14="http://schemas.microsoft.com/office/powerpoint/2010/main" val="460925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069903"/>
            <a:ext cx="9144000" cy="2718193"/>
          </a:xfrm>
          <a:prstGeom prst="rect">
            <a:avLst/>
          </a:prstGeom>
        </p:spPr>
      </p:pic>
      <p:sp>
        <p:nvSpPr>
          <p:cNvPr id="44" name="Title 1"/>
          <p:cNvSpPr>
            <a:spLocks noGrp="1"/>
          </p:cNvSpPr>
          <p:nvPr>
            <p:ph type="title"/>
          </p:nvPr>
        </p:nvSpPr>
        <p:spPr>
          <a:xfrm>
            <a:off x="457200" y="0"/>
            <a:ext cx="8229600" cy="1252728"/>
          </a:xfrm>
        </p:spPr>
        <p:txBody>
          <a:bodyPr/>
          <a:lstStyle/>
          <a:p>
            <a:r>
              <a:rPr lang="en-US" dirty="0">
                <a:solidFill>
                  <a:schemeClr val="accent2"/>
                </a:solidFill>
              </a:rPr>
              <a:t>Bayesian information criterion</a:t>
            </a:r>
          </a:p>
        </p:txBody>
      </p:sp>
      <p:sp>
        <p:nvSpPr>
          <p:cNvPr id="15" name="TextBox 14"/>
          <p:cNvSpPr txBox="1"/>
          <p:nvPr/>
        </p:nvSpPr>
        <p:spPr>
          <a:xfrm>
            <a:off x="8133378" y="4403483"/>
            <a:ext cx="497666" cy="461665"/>
          </a:xfrm>
          <a:prstGeom prst="rect">
            <a:avLst/>
          </a:prstGeom>
          <a:noFill/>
        </p:spPr>
        <p:txBody>
          <a:bodyPr wrap="square" rtlCol="0">
            <a:spAutoFit/>
          </a:bodyPr>
          <a:lstStyle/>
          <a:p>
            <a:pPr algn="ctr"/>
            <a:r>
              <a:rPr lang="en-US" sz="2400" dirty="0" smtClean="0"/>
              <a:t>t</a:t>
            </a:r>
            <a:endParaRPr lang="en-US" sz="2400" dirty="0"/>
          </a:p>
        </p:txBody>
      </p:sp>
      <p:sp>
        <p:nvSpPr>
          <p:cNvPr id="16" name="TextBox 15"/>
          <p:cNvSpPr txBox="1"/>
          <p:nvPr/>
        </p:nvSpPr>
        <p:spPr>
          <a:xfrm>
            <a:off x="2956926" y="4403483"/>
            <a:ext cx="497666" cy="461665"/>
          </a:xfrm>
          <a:prstGeom prst="rect">
            <a:avLst/>
          </a:prstGeom>
          <a:noFill/>
        </p:spPr>
        <p:txBody>
          <a:bodyPr wrap="square" rtlCol="0">
            <a:spAutoFit/>
          </a:bodyPr>
          <a:lstStyle/>
          <a:p>
            <a:pPr algn="ctr"/>
            <a:r>
              <a:rPr lang="en-US" sz="2400" dirty="0" smtClean="0"/>
              <a:t>k</a:t>
            </a:r>
            <a:endParaRPr lang="en-US" sz="2400" dirty="0"/>
          </a:p>
        </p:txBody>
      </p:sp>
      <p:cxnSp>
        <p:nvCxnSpPr>
          <p:cNvPr id="17" name="Straight Arrow Connector 16"/>
          <p:cNvCxnSpPr/>
          <p:nvPr/>
        </p:nvCxnSpPr>
        <p:spPr>
          <a:xfrm flipV="1">
            <a:off x="3170857" y="3352385"/>
            <a:ext cx="22302" cy="914400"/>
          </a:xfrm>
          <a:prstGeom prst="straightConnector1">
            <a:avLst/>
          </a:prstGeom>
          <a:ln w="25400">
            <a:solidFill>
              <a:schemeClr val="tx1"/>
            </a:solidFill>
            <a:prstDash val="dash"/>
            <a:tailEnd type="non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404841" y="997024"/>
            <a:ext cx="4334318" cy="461665"/>
          </a:xfrm>
          <a:prstGeom prst="rect">
            <a:avLst/>
          </a:prstGeom>
          <a:noFill/>
        </p:spPr>
        <p:txBody>
          <a:bodyPr wrap="square" rtlCol="0">
            <a:spAutoFit/>
          </a:bodyPr>
          <a:lstStyle/>
          <a:p>
            <a:pPr algn="ctr"/>
            <a:r>
              <a:rPr lang="en-US" sz="2400" dirty="0" smtClean="0"/>
              <a:t>BIC=-2LL+k Ln(n)</a:t>
            </a:r>
            <a:endParaRPr lang="en-US" sz="2400" dirty="0"/>
          </a:p>
        </p:txBody>
      </p:sp>
    </p:spTree>
    <p:extLst>
      <p:ext uri="{BB962C8B-B14F-4D97-AF65-F5344CB8AC3E}">
        <p14:creationId xmlns:p14="http://schemas.microsoft.com/office/powerpoint/2010/main" val="541050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41536" y="2678913"/>
            <a:ext cx="5895534" cy="1752537"/>
          </a:xfrm>
          <a:prstGeom prst="rect">
            <a:avLst/>
          </a:prstGeom>
        </p:spPr>
      </p:pic>
      <p:cxnSp>
        <p:nvCxnSpPr>
          <p:cNvPr id="9" name="Straight Arrow Connector 8"/>
          <p:cNvCxnSpPr/>
          <p:nvPr/>
        </p:nvCxnSpPr>
        <p:spPr>
          <a:xfrm flipV="1">
            <a:off x="793175" y="4425419"/>
            <a:ext cx="7289797" cy="37524"/>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93175" y="2892154"/>
            <a:ext cx="0" cy="1570789"/>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103140" y="4425419"/>
            <a:ext cx="497666" cy="461665"/>
          </a:xfrm>
          <a:prstGeom prst="rect">
            <a:avLst/>
          </a:prstGeom>
          <a:noFill/>
        </p:spPr>
        <p:txBody>
          <a:bodyPr wrap="square" rtlCol="0">
            <a:spAutoFit/>
          </a:bodyPr>
          <a:lstStyle/>
          <a:p>
            <a:pPr algn="ctr"/>
            <a:r>
              <a:rPr lang="en-US" sz="2400" dirty="0" smtClean="0"/>
              <a:t>1</a:t>
            </a:r>
            <a:endParaRPr lang="en-US" sz="2400" dirty="0"/>
          </a:p>
        </p:txBody>
      </p:sp>
      <p:sp>
        <p:nvSpPr>
          <p:cNvPr id="17" name="TextBox 16"/>
          <p:cNvSpPr txBox="1"/>
          <p:nvPr/>
        </p:nvSpPr>
        <p:spPr>
          <a:xfrm>
            <a:off x="6912207" y="4425419"/>
            <a:ext cx="497666" cy="461665"/>
          </a:xfrm>
          <a:prstGeom prst="rect">
            <a:avLst/>
          </a:prstGeom>
          <a:noFill/>
        </p:spPr>
        <p:txBody>
          <a:bodyPr wrap="square" rtlCol="0">
            <a:spAutoFit/>
          </a:bodyPr>
          <a:lstStyle/>
          <a:p>
            <a:pPr algn="ctr"/>
            <a:r>
              <a:rPr lang="en-US" sz="2400" dirty="0" smtClean="0"/>
              <a:t>t</a:t>
            </a:r>
            <a:endParaRPr lang="en-US" sz="2400" dirty="0"/>
          </a:p>
        </p:txBody>
      </p:sp>
      <p:sp>
        <p:nvSpPr>
          <p:cNvPr id="18" name="TextBox 17"/>
          <p:cNvSpPr txBox="1"/>
          <p:nvPr/>
        </p:nvSpPr>
        <p:spPr>
          <a:xfrm>
            <a:off x="2481840" y="4425419"/>
            <a:ext cx="497666" cy="461665"/>
          </a:xfrm>
          <a:prstGeom prst="rect">
            <a:avLst/>
          </a:prstGeom>
          <a:noFill/>
        </p:spPr>
        <p:txBody>
          <a:bodyPr wrap="square" rtlCol="0">
            <a:spAutoFit/>
          </a:bodyPr>
          <a:lstStyle/>
          <a:p>
            <a:pPr algn="ctr"/>
            <a:r>
              <a:rPr lang="en-US" sz="2400" dirty="0" smtClean="0"/>
              <a:t>k</a:t>
            </a:r>
            <a:endParaRPr lang="en-US" sz="2400" dirty="0"/>
          </a:p>
        </p:txBody>
      </p:sp>
      <p:cxnSp>
        <p:nvCxnSpPr>
          <p:cNvPr id="19" name="Straight Arrow Connector 18"/>
          <p:cNvCxnSpPr/>
          <p:nvPr/>
        </p:nvCxnSpPr>
        <p:spPr>
          <a:xfrm flipH="1" flipV="1">
            <a:off x="2707573" y="3776353"/>
            <a:ext cx="10403" cy="623667"/>
          </a:xfrm>
          <a:prstGeom prst="straightConnector1">
            <a:avLst/>
          </a:prstGeom>
          <a:ln w="25400">
            <a:solidFill>
              <a:schemeClr val="tx1"/>
            </a:solidFill>
            <a:prstDash val="dash"/>
            <a:tailEnd type="none"/>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93175" y="5053993"/>
            <a:ext cx="8159742" cy="461665"/>
          </a:xfrm>
          <a:prstGeom prst="rect">
            <a:avLst/>
          </a:prstGeom>
          <a:noFill/>
        </p:spPr>
        <p:txBody>
          <a:bodyPr wrap="square" rtlCol="0">
            <a:spAutoFit/>
          </a:bodyPr>
          <a:lstStyle/>
          <a:p>
            <a:r>
              <a:rPr lang="en-US" sz="2400" dirty="0"/>
              <a:t>y</a:t>
            </a:r>
            <a:r>
              <a:rPr lang="en-US" sz="2400" dirty="0" smtClean="0"/>
              <a:t> = </a:t>
            </a:r>
            <a:r>
              <a:rPr lang="en-US" sz="2400" dirty="0"/>
              <a:t>S</a:t>
            </a:r>
            <a:r>
              <a:rPr lang="en-US" sz="2400" baseline="-25000" dirty="0"/>
              <a:t>1</a:t>
            </a:r>
            <a:r>
              <a:rPr lang="en-US" sz="2400" baseline="30000" dirty="0"/>
              <a:t>*</a:t>
            </a:r>
            <a:r>
              <a:rPr lang="en-US" sz="2400" dirty="0"/>
              <a:t> + S</a:t>
            </a:r>
            <a:r>
              <a:rPr lang="en-US" sz="2400" baseline="-25000" dirty="0"/>
              <a:t>2</a:t>
            </a:r>
            <a:r>
              <a:rPr lang="en-US" sz="2400" baseline="30000" dirty="0"/>
              <a:t> *</a:t>
            </a:r>
            <a:r>
              <a:rPr lang="en-US" sz="2400" dirty="0"/>
              <a:t> + S</a:t>
            </a:r>
            <a:r>
              <a:rPr lang="en-US" sz="2400" baseline="-25000" dirty="0"/>
              <a:t>3</a:t>
            </a:r>
            <a:r>
              <a:rPr lang="en-US" sz="2400" baseline="30000" dirty="0"/>
              <a:t> *</a:t>
            </a:r>
            <a:r>
              <a:rPr lang="en-US" sz="2400" dirty="0"/>
              <a:t> + … + </a:t>
            </a:r>
            <a:r>
              <a:rPr lang="en-US" sz="2400" dirty="0" err="1"/>
              <a:t>S</a:t>
            </a:r>
            <a:r>
              <a:rPr lang="en-US" sz="2400" baseline="-25000" dirty="0" err="1"/>
              <a:t>k</a:t>
            </a:r>
            <a:r>
              <a:rPr lang="en-US" sz="2400" baseline="30000" dirty="0"/>
              <a:t> *</a:t>
            </a:r>
            <a:r>
              <a:rPr lang="en-US" sz="2400" dirty="0" smtClean="0"/>
              <a:t> </a:t>
            </a:r>
            <a:r>
              <a:rPr lang="en-US" sz="2400" dirty="0"/>
              <a:t>+ </a:t>
            </a:r>
            <a:r>
              <a:rPr lang="en-US" sz="2400" dirty="0" smtClean="0"/>
              <a:t>e, where k maximizes BIC </a:t>
            </a:r>
            <a:endParaRPr lang="en-US" sz="2400" dirty="0"/>
          </a:p>
        </p:txBody>
      </p:sp>
      <p:cxnSp>
        <p:nvCxnSpPr>
          <p:cNvPr id="152" name="Straight Arrow Connector 151"/>
          <p:cNvCxnSpPr/>
          <p:nvPr/>
        </p:nvCxnSpPr>
        <p:spPr>
          <a:xfrm>
            <a:off x="234372" y="2325377"/>
            <a:ext cx="558803" cy="0"/>
          </a:xfrm>
          <a:prstGeom prst="straightConnector1">
            <a:avLst/>
          </a:prstGeom>
          <a:ln w="254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a:off x="234372" y="5284826"/>
            <a:ext cx="444498" cy="0"/>
          </a:xfrm>
          <a:prstGeom prst="straightConnector1">
            <a:avLst/>
          </a:prstGeom>
          <a:ln w="25400">
            <a:solidFill>
              <a:schemeClr val="accent2"/>
            </a:solidFill>
            <a:tailEnd type="none"/>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V="1">
            <a:off x="234372" y="2325377"/>
            <a:ext cx="0" cy="2959449"/>
          </a:xfrm>
          <a:prstGeom prst="straightConnector1">
            <a:avLst/>
          </a:prstGeom>
          <a:ln w="25400">
            <a:solidFill>
              <a:schemeClr val="accent2"/>
            </a:solidFill>
            <a:tailEnd type="none"/>
          </a:ln>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flipH="1">
            <a:off x="8305217" y="3505541"/>
            <a:ext cx="507997" cy="0"/>
          </a:xfrm>
          <a:prstGeom prst="straightConnector1">
            <a:avLst/>
          </a:prstGeom>
          <a:ln w="254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a:stCxn id="31" idx="3"/>
          </p:cNvCxnSpPr>
          <p:nvPr/>
        </p:nvCxnSpPr>
        <p:spPr>
          <a:xfrm flipV="1">
            <a:off x="8508411" y="2264086"/>
            <a:ext cx="304803" cy="3486"/>
          </a:xfrm>
          <a:prstGeom prst="straightConnector1">
            <a:avLst/>
          </a:prstGeom>
          <a:ln w="25400">
            <a:solidFill>
              <a:schemeClr val="accent2"/>
            </a:solidFill>
            <a:tailEnd type="none"/>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p:nvPr/>
        </p:nvCxnSpPr>
        <p:spPr>
          <a:xfrm flipV="1">
            <a:off x="8812515" y="2242568"/>
            <a:ext cx="19754" cy="1262973"/>
          </a:xfrm>
          <a:prstGeom prst="straightConnector1">
            <a:avLst/>
          </a:prstGeom>
          <a:ln w="25400">
            <a:solidFill>
              <a:schemeClr val="accent2"/>
            </a:solidFill>
            <a:tailEnd type="none"/>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flipH="1">
            <a:off x="8314046" y="5221030"/>
            <a:ext cx="507996" cy="0"/>
          </a:xfrm>
          <a:prstGeom prst="straightConnector1">
            <a:avLst/>
          </a:prstGeom>
          <a:ln w="254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p:nvPr/>
        </p:nvCxnSpPr>
        <p:spPr>
          <a:xfrm>
            <a:off x="8333100" y="3781590"/>
            <a:ext cx="488942" cy="0"/>
          </a:xfrm>
          <a:prstGeom prst="straightConnector1">
            <a:avLst/>
          </a:prstGeom>
          <a:ln w="25400">
            <a:solidFill>
              <a:schemeClr val="accent2"/>
            </a:solidFill>
            <a:tailEnd type="none"/>
          </a:ln>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p:nvPr/>
        </p:nvCxnSpPr>
        <p:spPr>
          <a:xfrm flipH="1" flipV="1">
            <a:off x="8812515" y="3776353"/>
            <a:ext cx="1" cy="1444578"/>
          </a:xfrm>
          <a:prstGeom prst="straightConnector1">
            <a:avLst/>
          </a:prstGeom>
          <a:ln w="25400">
            <a:solidFill>
              <a:schemeClr val="accent2"/>
            </a:solidFill>
            <a:tailEnd type="none"/>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23315" y="2005962"/>
            <a:ext cx="7785096" cy="523220"/>
          </a:xfrm>
          <a:prstGeom prst="rect">
            <a:avLst/>
          </a:prstGeom>
          <a:noFill/>
        </p:spPr>
        <p:txBody>
          <a:bodyPr wrap="square" rtlCol="0">
            <a:spAutoFit/>
          </a:bodyPr>
          <a:lstStyle/>
          <a:p>
            <a:r>
              <a:rPr lang="en-US" sz="2800" dirty="0"/>
              <a:t>y</a:t>
            </a:r>
            <a:r>
              <a:rPr lang="en-US" sz="2800" dirty="0" smtClean="0"/>
              <a:t> = </a:t>
            </a:r>
            <a:r>
              <a:rPr lang="en-US" sz="2800" dirty="0" err="1" smtClean="0"/>
              <a:t>s</a:t>
            </a:r>
            <a:r>
              <a:rPr lang="en-US" sz="2800" baseline="-25000" dirty="0" err="1" smtClean="0"/>
              <a:t>i</a:t>
            </a:r>
            <a:r>
              <a:rPr lang="en-US" sz="2800" dirty="0" smtClean="0"/>
              <a:t> + S</a:t>
            </a:r>
            <a:r>
              <a:rPr lang="en-US" sz="2800" baseline="-25000" dirty="0" smtClean="0"/>
              <a:t>1</a:t>
            </a:r>
            <a:r>
              <a:rPr lang="en-US" sz="2800" baseline="30000" dirty="0" smtClean="0"/>
              <a:t>*</a:t>
            </a:r>
            <a:r>
              <a:rPr lang="en-US" sz="2800" dirty="0" smtClean="0"/>
              <a:t> </a:t>
            </a:r>
            <a:r>
              <a:rPr lang="en-US" sz="2800" dirty="0"/>
              <a:t>+ </a:t>
            </a:r>
            <a:r>
              <a:rPr lang="en-US" sz="2800" dirty="0" smtClean="0"/>
              <a:t>S</a:t>
            </a:r>
            <a:r>
              <a:rPr lang="en-US" sz="2800" baseline="-25000" dirty="0" smtClean="0"/>
              <a:t>2</a:t>
            </a:r>
            <a:r>
              <a:rPr lang="en-US" sz="2800" baseline="30000" dirty="0"/>
              <a:t> *</a:t>
            </a:r>
            <a:r>
              <a:rPr lang="en-US" sz="2800" dirty="0" smtClean="0"/>
              <a:t> </a:t>
            </a:r>
            <a:r>
              <a:rPr lang="en-US" sz="2800" dirty="0"/>
              <a:t>+ </a:t>
            </a:r>
            <a:r>
              <a:rPr lang="en-US" sz="2800" dirty="0" smtClean="0"/>
              <a:t>S</a:t>
            </a:r>
            <a:r>
              <a:rPr lang="en-US" sz="2800" baseline="-25000" dirty="0" smtClean="0"/>
              <a:t>3</a:t>
            </a:r>
            <a:r>
              <a:rPr lang="en-US" sz="2800" baseline="30000" dirty="0"/>
              <a:t> *</a:t>
            </a:r>
            <a:r>
              <a:rPr lang="en-US" sz="2800" dirty="0" smtClean="0"/>
              <a:t> </a:t>
            </a:r>
            <a:r>
              <a:rPr lang="en-US" sz="2800" dirty="0"/>
              <a:t>+ </a:t>
            </a:r>
            <a:r>
              <a:rPr lang="en-US" sz="2800" dirty="0" smtClean="0"/>
              <a:t>… + </a:t>
            </a:r>
            <a:r>
              <a:rPr lang="en-US" sz="2800" dirty="0" err="1" smtClean="0"/>
              <a:t>S</a:t>
            </a:r>
            <a:r>
              <a:rPr lang="en-US" sz="2800" baseline="-25000" dirty="0" err="1" smtClean="0"/>
              <a:t>k</a:t>
            </a:r>
            <a:r>
              <a:rPr lang="en-US" sz="2800" baseline="30000" dirty="0"/>
              <a:t> *</a:t>
            </a:r>
            <a:r>
              <a:rPr lang="en-US" sz="2800" dirty="0" smtClean="0"/>
              <a:t> </a:t>
            </a:r>
            <a:r>
              <a:rPr lang="en-US" sz="2800" dirty="0"/>
              <a:t>+ </a:t>
            </a:r>
            <a:r>
              <a:rPr lang="en-US" sz="2800" dirty="0" smtClean="0"/>
              <a:t>e, where </a:t>
            </a:r>
            <a:r>
              <a:rPr lang="en-US" sz="2800" dirty="0" err="1" smtClean="0"/>
              <a:t>i</a:t>
            </a:r>
            <a:r>
              <a:rPr lang="en-US" sz="2800" dirty="0" smtClean="0"/>
              <a:t> = 1 to M</a:t>
            </a:r>
            <a:endParaRPr lang="en-US" sz="2800" dirty="0"/>
          </a:p>
        </p:txBody>
      </p:sp>
      <p:sp>
        <p:nvSpPr>
          <p:cNvPr id="29" name="Title 1"/>
          <p:cNvSpPr>
            <a:spLocks noGrp="1"/>
          </p:cNvSpPr>
          <p:nvPr>
            <p:ph type="title"/>
          </p:nvPr>
        </p:nvSpPr>
        <p:spPr>
          <a:xfrm>
            <a:off x="457200" y="0"/>
            <a:ext cx="8229600" cy="1252728"/>
          </a:xfrm>
        </p:spPr>
        <p:txBody>
          <a:bodyPr/>
          <a:lstStyle/>
          <a:p>
            <a:r>
              <a:rPr lang="en-US" dirty="0">
                <a:solidFill>
                  <a:schemeClr val="accent2"/>
                </a:solidFill>
              </a:rPr>
              <a:t>Bayesian information criterion</a:t>
            </a:r>
          </a:p>
        </p:txBody>
      </p:sp>
      <p:sp>
        <p:nvSpPr>
          <p:cNvPr id="30" name="TextBox 29"/>
          <p:cNvSpPr txBox="1"/>
          <p:nvPr/>
        </p:nvSpPr>
        <p:spPr>
          <a:xfrm>
            <a:off x="2404841" y="997024"/>
            <a:ext cx="4334318" cy="461665"/>
          </a:xfrm>
          <a:prstGeom prst="rect">
            <a:avLst/>
          </a:prstGeom>
          <a:noFill/>
        </p:spPr>
        <p:txBody>
          <a:bodyPr wrap="square" rtlCol="0">
            <a:spAutoFit/>
          </a:bodyPr>
          <a:lstStyle/>
          <a:p>
            <a:pPr algn="ctr"/>
            <a:r>
              <a:rPr lang="en-US" sz="2400" dirty="0" smtClean="0"/>
              <a:t>BIC=-2LL+k Ln(n)</a:t>
            </a:r>
            <a:endParaRPr lang="en-US" sz="2400" dirty="0"/>
          </a:p>
        </p:txBody>
      </p:sp>
    </p:spTree>
    <p:extLst>
      <p:ext uri="{BB962C8B-B14F-4D97-AF65-F5344CB8AC3E}">
        <p14:creationId xmlns:p14="http://schemas.microsoft.com/office/powerpoint/2010/main" val="2027491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08184" y="0"/>
            <a:ext cx="6314271" cy="6858000"/>
          </a:xfrm>
          <a:prstGeom prst="rect">
            <a:avLst/>
          </a:prstGeom>
        </p:spPr>
      </p:pic>
      <p:sp>
        <p:nvSpPr>
          <p:cNvPr id="12" name="TextBox 11"/>
          <p:cNvSpPr txBox="1"/>
          <p:nvPr/>
        </p:nvSpPr>
        <p:spPr>
          <a:xfrm>
            <a:off x="5422984" y="2823431"/>
            <a:ext cx="1615440" cy="369332"/>
          </a:xfrm>
          <a:prstGeom prst="rect">
            <a:avLst/>
          </a:prstGeom>
          <a:noFill/>
        </p:spPr>
        <p:txBody>
          <a:bodyPr wrap="square" rtlCol="0">
            <a:spAutoFit/>
          </a:bodyPr>
          <a:lstStyle/>
          <a:p>
            <a:pPr algn="ctr"/>
            <a:r>
              <a:rPr lang="en-US" b="1" smtClean="0"/>
              <a:t>PLINK</a:t>
            </a:r>
            <a:endParaRPr lang="en-US" b="1"/>
          </a:p>
        </p:txBody>
      </p:sp>
      <p:sp>
        <p:nvSpPr>
          <p:cNvPr id="13" name="TextBox 12"/>
          <p:cNvSpPr txBox="1"/>
          <p:nvPr/>
        </p:nvSpPr>
        <p:spPr>
          <a:xfrm>
            <a:off x="4031233" y="2865628"/>
            <a:ext cx="1615440" cy="369332"/>
          </a:xfrm>
          <a:prstGeom prst="rect">
            <a:avLst/>
          </a:prstGeom>
          <a:noFill/>
        </p:spPr>
        <p:txBody>
          <a:bodyPr wrap="square" rtlCol="0">
            <a:spAutoFit/>
          </a:bodyPr>
          <a:lstStyle/>
          <a:p>
            <a:pPr algn="ctr"/>
            <a:r>
              <a:rPr lang="en-US" b="1" dirty="0" smtClean="0"/>
              <a:t>GAPIT</a:t>
            </a:r>
            <a:endParaRPr lang="en-US" b="1" dirty="0"/>
          </a:p>
        </p:txBody>
      </p:sp>
      <p:sp>
        <p:nvSpPr>
          <p:cNvPr id="14" name="TextBox 13"/>
          <p:cNvSpPr txBox="1"/>
          <p:nvPr/>
        </p:nvSpPr>
        <p:spPr>
          <a:xfrm>
            <a:off x="2225040" y="2075065"/>
            <a:ext cx="1615440" cy="369332"/>
          </a:xfrm>
          <a:prstGeom prst="rect">
            <a:avLst/>
          </a:prstGeom>
          <a:noFill/>
        </p:spPr>
        <p:txBody>
          <a:bodyPr wrap="square" rtlCol="0">
            <a:spAutoFit/>
          </a:bodyPr>
          <a:lstStyle/>
          <a:p>
            <a:pPr algn="ctr"/>
            <a:r>
              <a:rPr lang="en-US" b="1" dirty="0"/>
              <a:t>B</a:t>
            </a:r>
            <a:r>
              <a:rPr lang="en-US" b="1" dirty="0" smtClean="0"/>
              <a:t>LINK</a:t>
            </a:r>
            <a:endParaRPr lang="en-US" b="1" dirty="0"/>
          </a:p>
        </p:txBody>
      </p:sp>
      <p:sp>
        <p:nvSpPr>
          <p:cNvPr id="8" name="TextBox 7"/>
          <p:cNvSpPr txBox="1"/>
          <p:nvPr/>
        </p:nvSpPr>
        <p:spPr>
          <a:xfrm>
            <a:off x="2849879" y="2496296"/>
            <a:ext cx="1615440" cy="369332"/>
          </a:xfrm>
          <a:prstGeom prst="rect">
            <a:avLst/>
          </a:prstGeom>
          <a:noFill/>
        </p:spPr>
        <p:txBody>
          <a:bodyPr wrap="square" rtlCol="0">
            <a:spAutoFit/>
          </a:bodyPr>
          <a:lstStyle/>
          <a:p>
            <a:pPr algn="ctr"/>
            <a:r>
              <a:rPr lang="en-US" b="1" dirty="0" smtClean="0"/>
              <a:t>FarmCPU</a:t>
            </a:r>
            <a:endParaRPr lang="en-US" b="1" dirty="0"/>
          </a:p>
        </p:txBody>
      </p:sp>
      <p:sp>
        <p:nvSpPr>
          <p:cNvPr id="10" name="Rectangle 9"/>
          <p:cNvSpPr/>
          <p:nvPr/>
        </p:nvSpPr>
        <p:spPr>
          <a:xfrm>
            <a:off x="233561" y="57476"/>
            <a:ext cx="8463516" cy="584775"/>
          </a:xfrm>
          <a:prstGeom prst="rect">
            <a:avLst/>
          </a:prstGeom>
        </p:spPr>
        <p:txBody>
          <a:bodyPr wrap="square">
            <a:spAutoFit/>
          </a:bodyPr>
          <a:lstStyle/>
          <a:p>
            <a:pPr algn="ctr"/>
            <a:r>
              <a:rPr lang="en-US" sz="3200" dirty="0"/>
              <a:t>http://</a:t>
            </a:r>
            <a:r>
              <a:rPr lang="en-US" sz="3200" dirty="0" err="1"/>
              <a:t>zzlab.net</a:t>
            </a:r>
            <a:r>
              <a:rPr lang="en-US" sz="3200" dirty="0"/>
              <a:t>/GAPIT/data/</a:t>
            </a:r>
            <a:r>
              <a:rPr lang="en-US" sz="3200" dirty="0" err="1"/>
              <a:t>Workshop_Iowa.R</a:t>
            </a:r>
            <a:endParaRPr lang="en-US" sz="3200" dirty="0"/>
          </a:p>
        </p:txBody>
      </p:sp>
    </p:spTree>
    <p:extLst>
      <p:ext uri="{BB962C8B-B14F-4D97-AF65-F5344CB8AC3E}">
        <p14:creationId xmlns:p14="http://schemas.microsoft.com/office/powerpoint/2010/main" val="5862214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en-US" altLang="zh-CN" dirty="0" smtClean="0"/>
              <a:t>Format of phenotype data</a:t>
            </a:r>
            <a:endParaRPr kumimoji="1" lang="zh-CN" altLang="en-US" dirty="0"/>
          </a:p>
        </p:txBody>
      </p:sp>
      <p:pic>
        <p:nvPicPr>
          <p:cNvPr id="7" name="图片 3" descr="Screen Shot 2015-09-30 at 1.22.38 PM.png"/>
          <p:cNvPicPr>
            <a:picLocks noChangeAspect="1"/>
          </p:cNvPicPr>
          <p:nvPr/>
        </p:nvPicPr>
        <p:blipFill rotWithShape="1">
          <a:blip r:embed="rId2">
            <a:extLst>
              <a:ext uri="{28A0092B-C50C-407E-A947-70E740481C1C}">
                <a14:useLocalDpi xmlns:a14="http://schemas.microsoft.com/office/drawing/2010/main" val="0"/>
              </a:ext>
            </a:extLst>
          </a:blip>
          <a:srcRect r="74311" b="38819"/>
          <a:stretch/>
        </p:blipFill>
        <p:spPr>
          <a:xfrm>
            <a:off x="2986072" y="2874282"/>
            <a:ext cx="2537701" cy="3352113"/>
          </a:xfrm>
          <a:prstGeom prst="rect">
            <a:avLst/>
          </a:prstGeom>
        </p:spPr>
      </p:pic>
    </p:spTree>
    <p:extLst>
      <p:ext uri="{BB962C8B-B14F-4D97-AF65-F5344CB8AC3E}">
        <p14:creationId xmlns:p14="http://schemas.microsoft.com/office/powerpoint/2010/main" val="3762614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en-US" altLang="zh-CN" dirty="0" smtClean="0"/>
              <a:t>Formats of genotype data</a:t>
            </a:r>
            <a:endParaRPr kumimoji="1" lang="zh-CN" altLang="en-US" dirty="0"/>
          </a:p>
        </p:txBody>
      </p:sp>
      <p:sp>
        <p:nvSpPr>
          <p:cNvPr id="4" name="Oval 3"/>
          <p:cNvSpPr/>
          <p:nvPr/>
        </p:nvSpPr>
        <p:spPr>
          <a:xfrm>
            <a:off x="3319376" y="3567961"/>
            <a:ext cx="2326077" cy="829940"/>
          </a:xfrm>
          <a:prstGeom prst="ellipse">
            <a:avLst/>
          </a:prstGeom>
          <a:gradFill>
            <a:gsLst>
              <a:gs pos="0">
                <a:srgbClr val="FF0000"/>
              </a:gs>
              <a:gs pos="100000">
                <a:srgbClr val="FF66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BLINK</a:t>
            </a:r>
            <a:endParaRPr lang="en-US" sz="2000" dirty="0"/>
          </a:p>
        </p:txBody>
      </p:sp>
      <p:sp>
        <p:nvSpPr>
          <p:cNvPr id="5" name="Rectangle 4"/>
          <p:cNvSpPr/>
          <p:nvPr/>
        </p:nvSpPr>
        <p:spPr>
          <a:xfrm>
            <a:off x="3570844" y="2499102"/>
            <a:ext cx="1823142" cy="628741"/>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numeric</a:t>
            </a:r>
            <a:endParaRPr lang="en-US" sz="2400" dirty="0"/>
          </a:p>
        </p:txBody>
      </p:sp>
      <p:sp>
        <p:nvSpPr>
          <p:cNvPr id="6" name="Rectangle 5"/>
          <p:cNvSpPr/>
          <p:nvPr/>
        </p:nvSpPr>
        <p:spPr>
          <a:xfrm>
            <a:off x="842417" y="3668560"/>
            <a:ext cx="1823142" cy="628741"/>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vcf</a:t>
            </a:r>
            <a:endParaRPr lang="en-US" sz="2400" dirty="0"/>
          </a:p>
        </p:txBody>
      </p:sp>
      <p:sp>
        <p:nvSpPr>
          <p:cNvPr id="7" name="Rectangle 6"/>
          <p:cNvSpPr/>
          <p:nvPr/>
        </p:nvSpPr>
        <p:spPr>
          <a:xfrm>
            <a:off x="3570844" y="4885028"/>
            <a:ext cx="1823142" cy="630936"/>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hapmap</a:t>
            </a:r>
            <a:endParaRPr lang="en-US" sz="2400" dirty="0"/>
          </a:p>
        </p:txBody>
      </p:sp>
      <p:sp>
        <p:nvSpPr>
          <p:cNvPr id="8" name="Rectangle 7"/>
          <p:cNvSpPr/>
          <p:nvPr/>
        </p:nvSpPr>
        <p:spPr>
          <a:xfrm>
            <a:off x="6274121" y="3668560"/>
            <a:ext cx="1823142" cy="628741"/>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PLINK</a:t>
            </a:r>
            <a:endParaRPr lang="en-US" sz="2400" dirty="0"/>
          </a:p>
        </p:txBody>
      </p:sp>
      <p:cxnSp>
        <p:nvCxnSpPr>
          <p:cNvPr id="9" name="Straight Arrow Connector 9"/>
          <p:cNvCxnSpPr>
            <a:stCxn id="7" idx="0"/>
            <a:endCxn id="4" idx="4"/>
          </p:cNvCxnSpPr>
          <p:nvPr/>
        </p:nvCxnSpPr>
        <p:spPr>
          <a:xfrm flipV="1">
            <a:off x="4482415" y="4397901"/>
            <a:ext cx="0" cy="48712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10"/>
          <p:cNvCxnSpPr>
            <a:stCxn id="4" idx="2"/>
            <a:endCxn id="6" idx="3"/>
          </p:cNvCxnSpPr>
          <p:nvPr/>
        </p:nvCxnSpPr>
        <p:spPr>
          <a:xfrm flipH="1">
            <a:off x="2665559" y="3982931"/>
            <a:ext cx="65381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1"/>
          <p:cNvCxnSpPr>
            <a:stCxn id="4" idx="6"/>
            <a:endCxn id="8" idx="1"/>
          </p:cNvCxnSpPr>
          <p:nvPr/>
        </p:nvCxnSpPr>
        <p:spPr>
          <a:xfrm>
            <a:off x="5645453" y="3982931"/>
            <a:ext cx="628668"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12" name="Straight Arrow Connector 12"/>
          <p:cNvCxnSpPr>
            <a:stCxn id="4" idx="0"/>
            <a:endCxn id="5" idx="2"/>
          </p:cNvCxnSpPr>
          <p:nvPr/>
        </p:nvCxnSpPr>
        <p:spPr>
          <a:xfrm flipV="1">
            <a:off x="4482415" y="3127843"/>
            <a:ext cx="0" cy="44011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49720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Format and file name </a:t>
            </a:r>
            <a:r>
              <a:rPr lang="en-US" dirty="0" err="1" smtClean="0"/>
              <a:t>extention</a:t>
            </a:r>
            <a:endParaRPr lang="en-US" dirty="0"/>
          </a:p>
        </p:txBody>
      </p:sp>
      <p:pic>
        <p:nvPicPr>
          <p:cNvPr id="4" name="Picture 3" descr="Screen Shot 2015-10-04 at 9.09.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896" y="2905231"/>
            <a:ext cx="3898900" cy="1193800"/>
          </a:xfrm>
          <a:prstGeom prst="rect">
            <a:avLst/>
          </a:prstGeom>
        </p:spPr>
      </p:pic>
      <p:pic>
        <p:nvPicPr>
          <p:cNvPr id="5" name="Picture 4" descr="Screen Shot 2015-10-04 at 9.09.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96" y="4124431"/>
            <a:ext cx="3911600" cy="1168400"/>
          </a:xfrm>
          <a:prstGeom prst="rect">
            <a:avLst/>
          </a:prstGeom>
        </p:spPr>
      </p:pic>
      <p:pic>
        <p:nvPicPr>
          <p:cNvPr id="6" name="Picture 5" descr="Screen Shot 2015-10-04 at 9.09.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723" y="2905231"/>
            <a:ext cx="3924300" cy="1219200"/>
          </a:xfrm>
          <a:prstGeom prst="rect">
            <a:avLst/>
          </a:prstGeom>
        </p:spPr>
      </p:pic>
      <p:pic>
        <p:nvPicPr>
          <p:cNvPr id="7" name="Picture 6" descr="Screen Shot 2015-10-04 at 9.10.0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9723" y="4242751"/>
            <a:ext cx="3860800" cy="1168400"/>
          </a:xfrm>
          <a:prstGeom prst="rect">
            <a:avLst/>
          </a:prstGeom>
        </p:spPr>
      </p:pic>
      <p:pic>
        <p:nvPicPr>
          <p:cNvPr id="8" name="Picture 7" descr="Screen Shot 2015-10-04 at 9.10.1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9723" y="5475429"/>
            <a:ext cx="3835400" cy="1181100"/>
          </a:xfrm>
          <a:prstGeom prst="rect">
            <a:avLst/>
          </a:prstGeom>
        </p:spPr>
      </p:pic>
    </p:spTree>
    <p:extLst>
      <p:ext uri="{BB962C8B-B14F-4D97-AF65-F5344CB8AC3E}">
        <p14:creationId xmlns:p14="http://schemas.microsoft.com/office/powerpoint/2010/main" val="192194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en-US" altLang="zh-CN" dirty="0" smtClean="0"/>
              <a:t>Numeric format</a:t>
            </a:r>
            <a:endParaRPr kumimoji="1" lang="zh-CN" altLang="en-US" dirty="0"/>
          </a:p>
        </p:txBody>
      </p:sp>
      <p:pic>
        <p:nvPicPr>
          <p:cNvPr id="5" name="图片 4" descr="Screen Shot 2015-09-30 at 1.07.33 PM.png"/>
          <p:cNvPicPr>
            <a:picLocks noChangeAspect="1"/>
          </p:cNvPicPr>
          <p:nvPr/>
        </p:nvPicPr>
        <p:blipFill rotWithShape="1">
          <a:blip r:embed="rId2">
            <a:extLst>
              <a:ext uri="{28A0092B-C50C-407E-A947-70E740481C1C}">
                <a14:useLocalDpi xmlns:a14="http://schemas.microsoft.com/office/drawing/2010/main" val="0"/>
              </a:ext>
            </a:extLst>
          </a:blip>
          <a:srcRect l="11335" t="20505" r="57919"/>
          <a:stretch/>
        </p:blipFill>
        <p:spPr>
          <a:xfrm>
            <a:off x="5483530" y="2797223"/>
            <a:ext cx="1986211" cy="3352113"/>
          </a:xfrm>
          <a:prstGeom prst="rect">
            <a:avLst/>
          </a:prstGeom>
        </p:spPr>
      </p:pic>
      <p:sp>
        <p:nvSpPr>
          <p:cNvPr id="6" name="文本框 5"/>
          <p:cNvSpPr txBox="1"/>
          <p:nvPr/>
        </p:nvSpPr>
        <p:spPr>
          <a:xfrm>
            <a:off x="5483530" y="2282623"/>
            <a:ext cx="1661933" cy="369332"/>
          </a:xfrm>
          <a:prstGeom prst="rect">
            <a:avLst/>
          </a:prstGeom>
          <a:noFill/>
        </p:spPr>
        <p:txBody>
          <a:bodyPr wrap="square" rtlCol="0">
            <a:spAutoFit/>
          </a:bodyPr>
          <a:lstStyle/>
          <a:p>
            <a:pPr algn="ctr"/>
            <a:r>
              <a:rPr kumimoji="1" lang="en-US" altLang="zh-CN" dirty="0" smtClean="0"/>
              <a:t>Individuals</a:t>
            </a:r>
            <a:endParaRPr kumimoji="1" lang="zh-CN" altLang="en-US" dirty="0"/>
          </a:p>
        </p:txBody>
      </p:sp>
      <p:sp>
        <p:nvSpPr>
          <p:cNvPr id="8" name="文本框 5"/>
          <p:cNvSpPr txBox="1"/>
          <p:nvPr/>
        </p:nvSpPr>
        <p:spPr>
          <a:xfrm rot="16200000">
            <a:off x="4261745" y="3887272"/>
            <a:ext cx="1555082" cy="369332"/>
          </a:xfrm>
          <a:prstGeom prst="rect">
            <a:avLst/>
          </a:prstGeom>
          <a:noFill/>
        </p:spPr>
        <p:txBody>
          <a:bodyPr wrap="square" rtlCol="0">
            <a:spAutoFit/>
          </a:bodyPr>
          <a:lstStyle/>
          <a:p>
            <a:pPr algn="ctr"/>
            <a:r>
              <a:rPr kumimoji="1" lang="en-US" altLang="zh-CN" dirty="0" smtClean="0"/>
              <a:t>SNPs</a:t>
            </a:r>
            <a:endParaRPr kumimoji="1" lang="zh-CN" altLang="en-US" dirty="0"/>
          </a:p>
        </p:txBody>
      </p:sp>
      <p:pic>
        <p:nvPicPr>
          <p:cNvPr id="9" name="图片 5" descr="Screen Shot 2015-09-30 at 1.19.58 PM.png"/>
          <p:cNvPicPr>
            <a:picLocks noChangeAspect="1"/>
          </p:cNvPicPr>
          <p:nvPr/>
        </p:nvPicPr>
        <p:blipFill rotWithShape="1">
          <a:blip r:embed="rId3">
            <a:extLst>
              <a:ext uri="{28A0092B-C50C-407E-A947-70E740481C1C}">
                <a14:useLocalDpi xmlns:a14="http://schemas.microsoft.com/office/drawing/2010/main" val="0"/>
              </a:ext>
            </a:extLst>
          </a:blip>
          <a:srcRect l="13184" t="7776"/>
          <a:stretch/>
        </p:blipFill>
        <p:spPr>
          <a:xfrm>
            <a:off x="913721" y="2797223"/>
            <a:ext cx="3027860" cy="3352113"/>
          </a:xfrm>
          <a:prstGeom prst="rect">
            <a:avLst/>
          </a:prstGeom>
        </p:spPr>
      </p:pic>
      <p:sp>
        <p:nvSpPr>
          <p:cNvPr id="10" name="内容占位符 3"/>
          <p:cNvSpPr txBox="1">
            <a:spLocks/>
          </p:cNvSpPr>
          <p:nvPr/>
        </p:nvSpPr>
        <p:spPr>
          <a:xfrm>
            <a:off x="4622729" y="6115274"/>
            <a:ext cx="3504581" cy="729539"/>
          </a:xfrm>
          <a:prstGeom prst="rect">
            <a:avLst/>
          </a:prstGeom>
          <a:solidFill>
            <a:schemeClr val="bg1"/>
          </a:solidFill>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Font typeface="Symbol" pitchFamily="18" charset="2"/>
              <a:buNone/>
            </a:pPr>
            <a:r>
              <a:rPr kumimoji="1" lang="en-US" altLang="zh-CN" sz="3200" dirty="0" smtClean="0"/>
              <a:t>Genotype data</a:t>
            </a:r>
            <a:endParaRPr kumimoji="1" lang="zh-CN" altLang="en-US" sz="3200" dirty="0"/>
          </a:p>
        </p:txBody>
      </p:sp>
      <p:sp>
        <p:nvSpPr>
          <p:cNvPr id="12" name="内容占位符 3"/>
          <p:cNvSpPr txBox="1">
            <a:spLocks/>
          </p:cNvSpPr>
          <p:nvPr/>
        </p:nvSpPr>
        <p:spPr>
          <a:xfrm>
            <a:off x="457200" y="6124401"/>
            <a:ext cx="3504581" cy="729539"/>
          </a:xfrm>
          <a:prstGeom prst="rect">
            <a:avLst/>
          </a:prstGeom>
          <a:solidFill>
            <a:schemeClr val="bg1"/>
          </a:solidFill>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Font typeface="Symbol" pitchFamily="18" charset="2"/>
              <a:buNone/>
            </a:pPr>
            <a:r>
              <a:rPr kumimoji="1" lang="en-US" altLang="zh-CN" sz="3200" dirty="0" smtClean="0"/>
              <a:t>Genotype map</a:t>
            </a:r>
            <a:endParaRPr kumimoji="1" lang="zh-CN" altLang="en-US" sz="3200" dirty="0"/>
          </a:p>
        </p:txBody>
      </p:sp>
      <p:cxnSp>
        <p:nvCxnSpPr>
          <p:cNvPr id="13" name="Straight Arrow Connector 11"/>
          <p:cNvCxnSpPr/>
          <p:nvPr/>
        </p:nvCxnSpPr>
        <p:spPr>
          <a:xfrm flipV="1">
            <a:off x="5223952" y="3294397"/>
            <a:ext cx="0" cy="1816376"/>
          </a:xfrm>
          <a:prstGeom prst="straightConnector1">
            <a:avLst/>
          </a:prstGeom>
          <a:ln w="38100">
            <a:solidFill>
              <a:srgbClr val="FF0000"/>
            </a:solidFill>
            <a:headEnd type="arrow" w="lg" len="lg"/>
            <a:tailEnd type="none"/>
          </a:ln>
        </p:spPr>
        <p:style>
          <a:lnRef idx="2">
            <a:schemeClr val="accent1"/>
          </a:lnRef>
          <a:fillRef idx="0">
            <a:schemeClr val="accent1"/>
          </a:fillRef>
          <a:effectRef idx="1">
            <a:schemeClr val="accent1"/>
          </a:effectRef>
          <a:fontRef idx="minor">
            <a:schemeClr val="tx1"/>
          </a:fontRef>
        </p:style>
      </p:cxnSp>
      <p:cxnSp>
        <p:nvCxnSpPr>
          <p:cNvPr id="15" name="Straight Arrow Connector 11"/>
          <p:cNvCxnSpPr/>
          <p:nvPr/>
        </p:nvCxnSpPr>
        <p:spPr>
          <a:xfrm flipH="1">
            <a:off x="5376352" y="2651955"/>
            <a:ext cx="2311770" cy="0"/>
          </a:xfrm>
          <a:prstGeom prst="straightConnector1">
            <a:avLst/>
          </a:prstGeom>
          <a:ln w="38100">
            <a:solidFill>
              <a:srgbClr val="FF0000"/>
            </a:solidFill>
            <a:headEnd type="arrow" w="lg" len="lg"/>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792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Output </a:t>
            </a:r>
            <a:endParaRPr kumimoji="1" lang="zh-CN" altLang="en-US" dirty="0"/>
          </a:p>
        </p:txBody>
      </p:sp>
      <p:pic>
        <p:nvPicPr>
          <p:cNvPr id="3" name="图片 2" descr="Screen Shot 2015-09-30 at 2.55.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333" y="1462930"/>
            <a:ext cx="5255928" cy="4690134"/>
          </a:xfrm>
          <a:prstGeom prst="rect">
            <a:avLst/>
          </a:prstGeom>
        </p:spPr>
      </p:pic>
    </p:spTree>
    <p:extLst>
      <p:ext uri="{BB962C8B-B14F-4D97-AF65-F5344CB8AC3E}">
        <p14:creationId xmlns:p14="http://schemas.microsoft.com/office/powerpoint/2010/main" val="233889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33000"/>
                    </a14:imgEffect>
                  </a14:imgLayer>
                </a14:imgProps>
              </a:ext>
            </a:extLst>
          </a:blip>
          <a:stretch>
            <a:fillRect/>
          </a:stretch>
        </p:blipFill>
        <p:spPr>
          <a:xfrm>
            <a:off x="0" y="0"/>
            <a:ext cx="9144000" cy="6858000"/>
          </a:xfrm>
          <a:prstGeom prst="rect">
            <a:avLst/>
          </a:prstGeom>
        </p:spPr>
      </p:pic>
      <p:sp>
        <p:nvSpPr>
          <p:cNvPr id="2" name="Content Placeholder 1"/>
          <p:cNvSpPr>
            <a:spLocks noGrp="1"/>
          </p:cNvSpPr>
          <p:nvPr>
            <p:ph idx="1"/>
          </p:nvPr>
        </p:nvSpPr>
        <p:spPr>
          <a:xfrm>
            <a:off x="270233" y="1783807"/>
            <a:ext cx="8763883" cy="3795811"/>
          </a:xfrm>
        </p:spPr>
        <p:txBody>
          <a:bodyPr>
            <a:noAutofit/>
          </a:bodyPr>
          <a:lstStyle/>
          <a:p>
            <a:r>
              <a:rPr lang="en-US" sz="3200" dirty="0">
                <a:solidFill>
                  <a:schemeClr val="bg1"/>
                </a:solidFill>
              </a:rPr>
              <a:t>Computing difficulties: millions of markers, individuals, and traits</a:t>
            </a:r>
          </a:p>
          <a:p>
            <a:r>
              <a:rPr lang="en-US" sz="3200" dirty="0" smtClean="0">
                <a:solidFill>
                  <a:schemeClr val="bg1"/>
                </a:solidFill>
              </a:rPr>
              <a:t>False </a:t>
            </a:r>
            <a:r>
              <a:rPr lang="en-US" sz="3200" dirty="0">
                <a:solidFill>
                  <a:schemeClr val="bg1"/>
                </a:solidFill>
              </a:rPr>
              <a:t>positives, ex: “Amgen scientists tried to replicate </a:t>
            </a:r>
            <a:r>
              <a:rPr lang="en-US" sz="3200" dirty="0">
                <a:solidFill>
                  <a:srgbClr val="FFFF00"/>
                </a:solidFill>
              </a:rPr>
              <a:t>53</a:t>
            </a:r>
            <a:r>
              <a:rPr lang="en-US" sz="3200" dirty="0">
                <a:solidFill>
                  <a:schemeClr val="bg1"/>
                </a:solidFill>
              </a:rPr>
              <a:t> high-profile cancer research findings, but could only replicate </a:t>
            </a:r>
            <a:r>
              <a:rPr lang="en-US" sz="3200" dirty="0">
                <a:solidFill>
                  <a:srgbClr val="FFFF00"/>
                </a:solidFill>
              </a:rPr>
              <a:t>6</a:t>
            </a:r>
            <a:r>
              <a:rPr lang="en-US" sz="3200" dirty="0">
                <a:solidFill>
                  <a:schemeClr val="bg1"/>
                </a:solidFill>
              </a:rPr>
              <a:t>”, Nature, 2012, 483: 531</a:t>
            </a:r>
          </a:p>
          <a:p>
            <a:r>
              <a:rPr lang="en-US" sz="3200" dirty="0" smtClean="0">
                <a:solidFill>
                  <a:schemeClr val="bg1"/>
                </a:solidFill>
              </a:rPr>
              <a:t>False negatives</a:t>
            </a:r>
          </a:p>
        </p:txBody>
      </p:sp>
      <p:sp>
        <p:nvSpPr>
          <p:cNvPr id="3" name="Title 2"/>
          <p:cNvSpPr>
            <a:spLocks noGrp="1"/>
          </p:cNvSpPr>
          <p:nvPr>
            <p:ph type="title"/>
          </p:nvPr>
        </p:nvSpPr>
        <p:spPr/>
        <p:txBody>
          <a:bodyPr/>
          <a:lstStyle/>
          <a:p>
            <a:r>
              <a:rPr lang="en-US" dirty="0" smtClean="0">
                <a:solidFill>
                  <a:srgbClr val="FFFF00"/>
                </a:solidFill>
              </a:rPr>
              <a:t>Problems in GWAS</a:t>
            </a:r>
            <a:endParaRPr lang="en-US" dirty="0">
              <a:solidFill>
                <a:srgbClr val="FFFF00"/>
              </a:solidFill>
            </a:endParaRPr>
          </a:p>
        </p:txBody>
      </p:sp>
      <p:pic>
        <p:nvPicPr>
          <p:cNvPr id="5" name="Picture 4" descr="Screen Shot 2015-11-17 at 3.14.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83" y="5579618"/>
            <a:ext cx="7315200" cy="1121009"/>
          </a:xfrm>
          <a:prstGeom prst="rect">
            <a:avLst/>
          </a:prstGeom>
        </p:spPr>
      </p:pic>
      <p:pic>
        <p:nvPicPr>
          <p:cNvPr id="6" name="Picture 5" descr="Screen Shot 2015-11-17 at 3.21.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983" y="5530675"/>
            <a:ext cx="7315200" cy="1327325"/>
          </a:xfrm>
          <a:prstGeom prst="rect">
            <a:avLst/>
          </a:prstGeom>
        </p:spPr>
      </p:pic>
    </p:spTree>
    <p:extLst>
      <p:ext uri="{BB962C8B-B14F-4D97-AF65-F5344CB8AC3E}">
        <p14:creationId xmlns:p14="http://schemas.microsoft.com/office/powerpoint/2010/main" val="146677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en-US" altLang="zh-CN" dirty="0" smtClean="0"/>
              <a:t>Run BLINK from command line</a:t>
            </a:r>
            <a:endParaRPr kumimoji="1" lang="zh-CN" altLang="en-US" dirty="0"/>
          </a:p>
        </p:txBody>
      </p:sp>
      <p:sp>
        <p:nvSpPr>
          <p:cNvPr id="4" name="内容占位符 3"/>
          <p:cNvSpPr>
            <a:spLocks noGrp="1"/>
          </p:cNvSpPr>
          <p:nvPr>
            <p:ph idx="1"/>
          </p:nvPr>
        </p:nvSpPr>
        <p:spPr>
          <a:xfrm>
            <a:off x="835524" y="5498559"/>
            <a:ext cx="7214033" cy="1053778"/>
          </a:xfrm>
        </p:spPr>
        <p:txBody>
          <a:bodyPr/>
          <a:lstStyle/>
          <a:p>
            <a:pPr marL="0" indent="0">
              <a:buNone/>
            </a:pPr>
            <a:r>
              <a:rPr kumimoji="1" lang="en-US" altLang="zh-CN" dirty="0"/>
              <a:t>c</a:t>
            </a:r>
            <a:r>
              <a:rPr kumimoji="1" lang="en-US" altLang="zh-CN" dirty="0" smtClean="0"/>
              <a:t>d pathway</a:t>
            </a:r>
          </a:p>
          <a:p>
            <a:pPr marL="0" indent="0">
              <a:buNone/>
            </a:pPr>
            <a:r>
              <a:rPr kumimoji="1" lang="en-US" altLang="zh-CN" dirty="0" smtClean="0"/>
              <a:t>blink - -file </a:t>
            </a:r>
            <a:r>
              <a:rPr kumimoji="1" lang="en-US" altLang="zh-CN" dirty="0" err="1" smtClean="0"/>
              <a:t>myData</a:t>
            </a:r>
            <a:r>
              <a:rPr kumimoji="1" lang="en-US" altLang="zh-CN" dirty="0" smtClean="0"/>
              <a:t> - -numeric - -</a:t>
            </a:r>
            <a:r>
              <a:rPr kumimoji="1" lang="en-US" altLang="zh-CN" dirty="0" err="1" smtClean="0"/>
              <a:t>gwas</a:t>
            </a:r>
            <a:r>
              <a:rPr kumimoji="1" lang="en-US" altLang="zh-CN" dirty="0" smtClean="0"/>
              <a:t> - -out </a:t>
            </a:r>
            <a:r>
              <a:rPr kumimoji="1" lang="en-US" altLang="zh-CN" dirty="0" err="1" smtClean="0"/>
              <a:t>myResult</a:t>
            </a:r>
            <a:r>
              <a:rPr kumimoji="1" lang="en-US" altLang="zh-CN" dirty="0" smtClean="0"/>
              <a:t> </a:t>
            </a:r>
            <a:endParaRPr kumimoji="1" lang="zh-CN" altLang="en-US" dirty="0"/>
          </a:p>
        </p:txBody>
      </p:sp>
      <p:pic>
        <p:nvPicPr>
          <p:cNvPr id="5" name="图片 4"/>
          <p:cNvPicPr/>
          <p:nvPr/>
        </p:nvPicPr>
        <p:blipFill>
          <a:blip r:embed="rId2">
            <a:extLst>
              <a:ext uri="{28A0092B-C50C-407E-A947-70E740481C1C}">
                <a14:useLocalDpi xmlns:a14="http://schemas.microsoft.com/office/drawing/2010/main" val="0"/>
              </a:ext>
            </a:extLst>
          </a:blip>
          <a:stretch>
            <a:fillRect/>
          </a:stretch>
        </p:blipFill>
        <p:spPr>
          <a:xfrm>
            <a:off x="835524" y="1591056"/>
            <a:ext cx="6352665" cy="3123958"/>
          </a:xfrm>
          <a:prstGeom prst="rect">
            <a:avLst/>
          </a:prstGeom>
        </p:spPr>
      </p:pic>
      <p:pic>
        <p:nvPicPr>
          <p:cNvPr id="6" name="Picture 3" descr="Macintosh HD:Users:Zhiwu:Desktop:Screen Shot 2015-04-03 at 2.26.26 PM.png"/>
          <p:cNvPicPr/>
          <p:nvPr/>
        </p:nvPicPr>
        <p:blipFill rotWithShape="1">
          <a:blip r:embed="rId3">
            <a:extLst>
              <a:ext uri="{28A0092B-C50C-407E-A947-70E740481C1C}">
                <a14:useLocalDpi xmlns:a14="http://schemas.microsoft.com/office/drawing/2010/main" val="0"/>
              </a:ext>
            </a:extLst>
          </a:blip>
          <a:srcRect b="59873"/>
          <a:stretch/>
        </p:blipFill>
        <p:spPr bwMode="auto">
          <a:xfrm>
            <a:off x="1310278" y="2986991"/>
            <a:ext cx="6307479" cy="1728023"/>
          </a:xfrm>
          <a:prstGeom prst="rect">
            <a:avLst/>
          </a:prstGeom>
          <a:noFill/>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70314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310285" y="1919382"/>
            <a:ext cx="3657600" cy="4261757"/>
          </a:xfrm>
          <a:prstGeom prst="rect">
            <a:avLst/>
          </a:prstGeom>
        </p:spPr>
      </p:pic>
      <p:pic>
        <p:nvPicPr>
          <p:cNvPr id="28" name="Picture 27"/>
          <p:cNvPicPr>
            <a:picLocks noChangeAspect="1"/>
          </p:cNvPicPr>
          <p:nvPr/>
        </p:nvPicPr>
        <p:blipFill>
          <a:blip r:embed="rId3"/>
          <a:stretch>
            <a:fillRect/>
          </a:stretch>
        </p:blipFill>
        <p:spPr>
          <a:xfrm>
            <a:off x="5257800" y="852582"/>
            <a:ext cx="3505200" cy="5448300"/>
          </a:xfrm>
          <a:prstGeom prst="rect">
            <a:avLst/>
          </a:prstGeom>
        </p:spPr>
      </p:pic>
      <p:sp>
        <p:nvSpPr>
          <p:cNvPr id="23" name="Rectangle 22"/>
          <p:cNvSpPr/>
          <p:nvPr/>
        </p:nvSpPr>
        <p:spPr>
          <a:xfrm>
            <a:off x="-469900" y="-178817"/>
            <a:ext cx="10515600" cy="7467600"/>
          </a:xfrm>
          <a:prstGeom prst="rect">
            <a:avLst/>
          </a:prstGeom>
          <a:solidFill>
            <a:schemeClr val="bg1">
              <a:lumMod val="85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Elbow Connector 6"/>
          <p:cNvCxnSpPr/>
          <p:nvPr/>
        </p:nvCxnSpPr>
        <p:spPr>
          <a:xfrm flipV="1">
            <a:off x="310285" y="5193283"/>
            <a:ext cx="2853995" cy="984867"/>
          </a:xfrm>
          <a:prstGeom prst="bentConnector3">
            <a:avLst>
              <a:gd name="adj1" fmla="val 64345"/>
            </a:avLst>
          </a:prstGeom>
          <a:ln w="254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8190" y="5808818"/>
            <a:ext cx="1371600" cy="369332"/>
          </a:xfrm>
          <a:prstGeom prst="rect">
            <a:avLst/>
          </a:prstGeom>
          <a:noFill/>
        </p:spPr>
        <p:txBody>
          <a:bodyPr wrap="square" rtlCol="0">
            <a:spAutoFit/>
          </a:bodyPr>
          <a:lstStyle/>
          <a:p>
            <a:r>
              <a:rPr lang="en-US" dirty="0" smtClean="0">
                <a:solidFill>
                  <a:schemeClr val="tx2"/>
                </a:solidFill>
              </a:rPr>
              <a:t>t, F, X</a:t>
            </a:r>
            <a:r>
              <a:rPr lang="en-US" baseline="30000" dirty="0" smtClean="0">
                <a:solidFill>
                  <a:schemeClr val="tx2"/>
                </a:solidFill>
              </a:rPr>
              <a:t>2</a:t>
            </a:r>
            <a:r>
              <a:rPr lang="en-US" dirty="0" smtClean="0">
                <a:solidFill>
                  <a:schemeClr val="tx2"/>
                </a:solidFill>
              </a:rPr>
              <a:t>…</a:t>
            </a:r>
            <a:endParaRPr lang="en-US" dirty="0">
              <a:solidFill>
                <a:schemeClr val="tx2"/>
              </a:solidFill>
            </a:endParaRPr>
          </a:p>
        </p:txBody>
      </p:sp>
      <p:sp>
        <p:nvSpPr>
          <p:cNvPr id="14" name="TextBox 13"/>
          <p:cNvSpPr txBox="1"/>
          <p:nvPr/>
        </p:nvSpPr>
        <p:spPr>
          <a:xfrm>
            <a:off x="2189999" y="4819709"/>
            <a:ext cx="705601" cy="369332"/>
          </a:xfrm>
          <a:prstGeom prst="rect">
            <a:avLst/>
          </a:prstGeom>
          <a:noFill/>
        </p:spPr>
        <p:txBody>
          <a:bodyPr wrap="square" rtlCol="0">
            <a:spAutoFit/>
          </a:bodyPr>
          <a:lstStyle/>
          <a:p>
            <a:r>
              <a:rPr lang="en-US" dirty="0" smtClean="0">
                <a:solidFill>
                  <a:schemeClr val="tx2"/>
                </a:solidFill>
              </a:rPr>
              <a:t>GLM</a:t>
            </a:r>
            <a:endParaRPr lang="en-US" dirty="0">
              <a:solidFill>
                <a:schemeClr val="tx2"/>
              </a:solidFill>
            </a:endParaRPr>
          </a:p>
        </p:txBody>
      </p:sp>
      <p:sp>
        <p:nvSpPr>
          <p:cNvPr id="15" name="TextBox 14"/>
          <p:cNvSpPr txBox="1"/>
          <p:nvPr/>
        </p:nvSpPr>
        <p:spPr>
          <a:xfrm>
            <a:off x="3164280" y="4067250"/>
            <a:ext cx="920581" cy="369332"/>
          </a:xfrm>
          <a:prstGeom prst="rect">
            <a:avLst/>
          </a:prstGeom>
          <a:noFill/>
        </p:spPr>
        <p:txBody>
          <a:bodyPr wrap="square" rtlCol="0">
            <a:spAutoFit/>
          </a:bodyPr>
          <a:lstStyle/>
          <a:p>
            <a:pPr algn="ctr"/>
            <a:r>
              <a:rPr lang="en-US" dirty="0" smtClean="0"/>
              <a:t>MLM</a:t>
            </a:r>
            <a:endParaRPr lang="en-US" dirty="0"/>
          </a:p>
        </p:txBody>
      </p:sp>
      <p:sp>
        <p:nvSpPr>
          <p:cNvPr id="19" name="TextBox 18"/>
          <p:cNvSpPr txBox="1"/>
          <p:nvPr/>
        </p:nvSpPr>
        <p:spPr>
          <a:xfrm>
            <a:off x="4191000" y="3185651"/>
            <a:ext cx="1066800" cy="369332"/>
          </a:xfrm>
          <a:prstGeom prst="rect">
            <a:avLst/>
          </a:prstGeom>
          <a:noFill/>
        </p:spPr>
        <p:txBody>
          <a:bodyPr wrap="square" rtlCol="0">
            <a:spAutoFit/>
          </a:bodyPr>
          <a:lstStyle/>
          <a:p>
            <a:pPr algn="ctr"/>
            <a:r>
              <a:rPr lang="en-US" dirty="0" smtClean="0">
                <a:solidFill>
                  <a:schemeClr val="tx2"/>
                </a:solidFill>
              </a:rPr>
              <a:t>CMLM</a:t>
            </a:r>
            <a:endParaRPr lang="en-US" dirty="0">
              <a:solidFill>
                <a:schemeClr val="tx2"/>
              </a:solidFill>
            </a:endParaRPr>
          </a:p>
        </p:txBody>
      </p:sp>
      <p:pic>
        <p:nvPicPr>
          <p:cNvPr id="20" name="Picture 1"/>
          <p:cNvPicPr>
            <a:picLocks noChangeAspect="1" noChangeArrowheads="1"/>
          </p:cNvPicPr>
          <p:nvPr/>
        </p:nvPicPr>
        <p:blipFill>
          <a:blip r:embed="rId4" cstate="print"/>
          <a:srcRect l="18333" t="27344" r="25000" b="12500"/>
          <a:stretch>
            <a:fillRect/>
          </a:stretch>
        </p:blipFill>
        <p:spPr bwMode="auto">
          <a:xfrm>
            <a:off x="3170461" y="4528115"/>
            <a:ext cx="914400" cy="591671"/>
          </a:xfrm>
          <a:prstGeom prst="rect">
            <a:avLst/>
          </a:prstGeom>
          <a:noFill/>
          <a:ln w="9525">
            <a:noFill/>
            <a:miter lim="800000"/>
            <a:headEnd/>
            <a:tailEnd/>
          </a:ln>
        </p:spPr>
      </p:pic>
      <p:pic>
        <p:nvPicPr>
          <p:cNvPr id="21" name="Picture 3"/>
          <p:cNvPicPr>
            <a:picLocks noChangeAspect="1" noChangeArrowheads="1"/>
          </p:cNvPicPr>
          <p:nvPr/>
        </p:nvPicPr>
        <p:blipFill>
          <a:blip r:embed="rId5" cstate="print"/>
          <a:srcRect l="30555" t="33420" r="38889" b="24045"/>
          <a:stretch>
            <a:fillRect/>
          </a:stretch>
        </p:blipFill>
        <p:spPr bwMode="auto">
          <a:xfrm>
            <a:off x="4276774" y="3649807"/>
            <a:ext cx="914400" cy="775855"/>
          </a:xfrm>
          <a:prstGeom prst="rect">
            <a:avLst/>
          </a:prstGeom>
          <a:noFill/>
          <a:ln w="9525">
            <a:noFill/>
            <a:miter lim="800000"/>
            <a:headEnd/>
            <a:tailEnd/>
          </a:ln>
        </p:spPr>
      </p:pic>
      <p:pic>
        <p:nvPicPr>
          <p:cNvPr id="22" name="Picture 2"/>
          <p:cNvPicPr>
            <a:picLocks noChangeAspect="1" noChangeArrowheads="1"/>
          </p:cNvPicPr>
          <p:nvPr/>
        </p:nvPicPr>
        <p:blipFill>
          <a:blip r:embed="rId6" cstate="print"/>
          <a:srcRect l="37037" t="28862" r="41667" b="34679"/>
          <a:stretch>
            <a:fillRect/>
          </a:stretch>
        </p:blipFill>
        <p:spPr bwMode="auto">
          <a:xfrm>
            <a:off x="2249880" y="5297226"/>
            <a:ext cx="914400" cy="883913"/>
          </a:xfrm>
          <a:prstGeom prst="rect">
            <a:avLst/>
          </a:prstGeom>
          <a:noFill/>
          <a:ln w="9525">
            <a:noFill/>
            <a:miter lim="800000"/>
            <a:headEnd/>
            <a:tailEnd/>
          </a:ln>
        </p:spPr>
      </p:pic>
      <p:sp>
        <p:nvSpPr>
          <p:cNvPr id="9" name="TextBox 8"/>
          <p:cNvSpPr txBox="1"/>
          <p:nvPr/>
        </p:nvSpPr>
        <p:spPr>
          <a:xfrm>
            <a:off x="91911" y="6181139"/>
            <a:ext cx="1946168" cy="646331"/>
          </a:xfrm>
          <a:prstGeom prst="rect">
            <a:avLst/>
          </a:prstGeom>
          <a:noFill/>
        </p:spPr>
        <p:txBody>
          <a:bodyPr wrap="square" rtlCol="0">
            <a:spAutoFit/>
          </a:bodyPr>
          <a:lstStyle/>
          <a:p>
            <a:r>
              <a:rPr lang="en-US" dirty="0"/>
              <a:t>U</a:t>
            </a:r>
            <a:r>
              <a:rPr lang="en-US" dirty="0" smtClean="0"/>
              <a:t>ncorrelated or </a:t>
            </a:r>
          </a:p>
          <a:p>
            <a:r>
              <a:rPr lang="en-US" dirty="0" smtClean="0"/>
              <a:t>equally correlated</a:t>
            </a:r>
            <a:endParaRPr lang="en-US" dirty="0"/>
          </a:p>
        </p:txBody>
      </p:sp>
      <p:sp>
        <p:nvSpPr>
          <p:cNvPr id="27" name="TextBox 26"/>
          <p:cNvSpPr txBox="1"/>
          <p:nvPr/>
        </p:nvSpPr>
        <p:spPr>
          <a:xfrm>
            <a:off x="6183666" y="5669858"/>
            <a:ext cx="184666" cy="369332"/>
          </a:xfrm>
          <a:prstGeom prst="rect">
            <a:avLst/>
          </a:prstGeom>
          <a:noFill/>
        </p:spPr>
        <p:txBody>
          <a:bodyPr wrap="none" rtlCol="0">
            <a:spAutoFit/>
          </a:bodyPr>
          <a:lstStyle/>
          <a:p>
            <a:endParaRPr lang="en-US" dirty="0"/>
          </a:p>
        </p:txBody>
      </p:sp>
      <p:sp>
        <p:nvSpPr>
          <p:cNvPr id="25" name="TextBox 24"/>
          <p:cNvSpPr txBox="1"/>
          <p:nvPr/>
        </p:nvSpPr>
        <p:spPr>
          <a:xfrm>
            <a:off x="609600" y="17697"/>
            <a:ext cx="8382000" cy="707886"/>
          </a:xfrm>
          <a:prstGeom prst="rect">
            <a:avLst/>
          </a:prstGeom>
          <a:noFill/>
        </p:spPr>
        <p:txBody>
          <a:bodyPr wrap="square" rtlCol="0">
            <a:spAutoFit/>
          </a:bodyPr>
          <a:lstStyle/>
          <a:p>
            <a:r>
              <a:rPr lang="en-US" sz="4000" dirty="0" smtClean="0">
                <a:solidFill>
                  <a:schemeClr val="accent2"/>
                </a:solidFill>
              </a:rPr>
              <a:t>Ladder for high hanging fruits</a:t>
            </a:r>
            <a:endParaRPr lang="en-US" sz="4000" dirty="0">
              <a:solidFill>
                <a:schemeClr val="accent2"/>
              </a:solidFill>
            </a:endParaRPr>
          </a:p>
        </p:txBody>
      </p:sp>
      <p:cxnSp>
        <p:nvCxnSpPr>
          <p:cNvPr id="29" name="Elbow Connector 28"/>
          <p:cNvCxnSpPr/>
          <p:nvPr/>
        </p:nvCxnSpPr>
        <p:spPr>
          <a:xfrm flipV="1">
            <a:off x="2325189" y="4436582"/>
            <a:ext cx="1759672" cy="756701"/>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cxnSp>
        <p:nvCxnSpPr>
          <p:cNvPr id="33" name="Elbow Connector 32"/>
          <p:cNvCxnSpPr>
            <a:endCxn id="28" idx="1"/>
          </p:cNvCxnSpPr>
          <p:nvPr/>
        </p:nvCxnSpPr>
        <p:spPr>
          <a:xfrm flipV="1">
            <a:off x="3248121" y="3576732"/>
            <a:ext cx="2009679" cy="859850"/>
          </a:xfrm>
          <a:prstGeom prst="bentConnector3">
            <a:avLst>
              <a:gd name="adj1" fmla="val 47319"/>
            </a:avLst>
          </a:prstGeom>
          <a:ln w="25400"/>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flipV="1">
            <a:off x="4191000" y="2707864"/>
            <a:ext cx="2258077" cy="868868"/>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7"/>
          <a:stretch>
            <a:fillRect/>
          </a:stretch>
        </p:blipFill>
        <p:spPr>
          <a:xfrm>
            <a:off x="5453932" y="2776970"/>
            <a:ext cx="914400" cy="778013"/>
          </a:xfrm>
          <a:prstGeom prst="rect">
            <a:avLst/>
          </a:prstGeom>
        </p:spPr>
      </p:pic>
      <p:cxnSp>
        <p:nvCxnSpPr>
          <p:cNvPr id="42" name="Elbow Connector 41"/>
          <p:cNvCxnSpPr/>
          <p:nvPr/>
        </p:nvCxnSpPr>
        <p:spPr>
          <a:xfrm flipV="1">
            <a:off x="5320038" y="1837664"/>
            <a:ext cx="2258077" cy="868868"/>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320037" y="2276868"/>
            <a:ext cx="961433" cy="369332"/>
          </a:xfrm>
          <a:prstGeom prst="rect">
            <a:avLst/>
          </a:prstGeom>
          <a:noFill/>
        </p:spPr>
        <p:txBody>
          <a:bodyPr wrap="square" rtlCol="0">
            <a:spAutoFit/>
          </a:bodyPr>
          <a:lstStyle/>
          <a:p>
            <a:pPr algn="ctr"/>
            <a:r>
              <a:rPr lang="en-US" dirty="0" smtClean="0">
                <a:solidFill>
                  <a:schemeClr val="tx2"/>
                </a:solidFill>
              </a:rPr>
              <a:t>ECMLM</a:t>
            </a:r>
            <a:endParaRPr lang="en-US" dirty="0">
              <a:solidFill>
                <a:schemeClr val="tx2"/>
              </a:solidFill>
            </a:endParaRPr>
          </a:p>
        </p:txBody>
      </p:sp>
      <p:pic>
        <p:nvPicPr>
          <p:cNvPr id="46" name="Picture 45"/>
          <p:cNvPicPr>
            <a:picLocks noChangeAspect="1"/>
          </p:cNvPicPr>
          <p:nvPr/>
        </p:nvPicPr>
        <p:blipFill rotWithShape="1">
          <a:blip r:embed="rId8"/>
          <a:srcRect l="19674" t="66092" r="56108" b="20505"/>
          <a:stretch/>
        </p:blipFill>
        <p:spPr>
          <a:xfrm>
            <a:off x="6612916" y="1919382"/>
            <a:ext cx="914400" cy="832682"/>
          </a:xfrm>
          <a:prstGeom prst="rect">
            <a:avLst/>
          </a:prstGeom>
        </p:spPr>
      </p:pic>
      <p:cxnSp>
        <p:nvCxnSpPr>
          <p:cNvPr id="51" name="Straight Connector 50"/>
          <p:cNvCxnSpPr/>
          <p:nvPr/>
        </p:nvCxnSpPr>
        <p:spPr>
          <a:xfrm flipH="1">
            <a:off x="91911" y="6178150"/>
            <a:ext cx="194616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4" name="Rectangular Callout 53"/>
          <p:cNvSpPr/>
          <p:nvPr/>
        </p:nvSpPr>
        <p:spPr>
          <a:xfrm>
            <a:off x="1025236" y="3649807"/>
            <a:ext cx="1676400" cy="838200"/>
          </a:xfrm>
          <a:prstGeom prst="wedgeRectCallout">
            <a:avLst>
              <a:gd name="adj1" fmla="val 33203"/>
              <a:gd name="adj2" fmla="val 7983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Structure, </a:t>
            </a:r>
            <a:r>
              <a:rPr lang="en-US" dirty="0" err="1" smtClean="0">
                <a:solidFill>
                  <a:schemeClr val="tx1"/>
                </a:solidFill>
              </a:rPr>
              <a:t>Eigenstrate</a:t>
            </a:r>
            <a:endParaRPr lang="en-US" dirty="0" smtClean="0">
              <a:solidFill>
                <a:schemeClr val="tx1"/>
              </a:solidFill>
            </a:endParaRPr>
          </a:p>
          <a:p>
            <a:pPr algn="ctr"/>
            <a:r>
              <a:rPr lang="en-US" dirty="0" smtClean="0">
                <a:solidFill>
                  <a:schemeClr val="tx1"/>
                </a:solidFill>
              </a:rPr>
              <a:t>PLIK</a:t>
            </a:r>
            <a:endParaRPr lang="en-US" dirty="0">
              <a:solidFill>
                <a:schemeClr val="tx1"/>
              </a:solidFill>
            </a:endParaRPr>
          </a:p>
        </p:txBody>
      </p:sp>
      <p:sp>
        <p:nvSpPr>
          <p:cNvPr id="55" name="Rectangular Callout 54"/>
          <p:cNvSpPr/>
          <p:nvPr/>
        </p:nvSpPr>
        <p:spPr>
          <a:xfrm>
            <a:off x="1672936" y="2646200"/>
            <a:ext cx="2057400" cy="838200"/>
          </a:xfrm>
          <a:prstGeom prst="wedgeRectCallout">
            <a:avLst>
              <a:gd name="adj1" fmla="val 35021"/>
              <a:gd name="adj2" fmla="val 10931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EMMA, </a:t>
            </a:r>
            <a:r>
              <a:rPr lang="en-US" dirty="0" err="1" smtClean="0">
                <a:solidFill>
                  <a:schemeClr val="tx1"/>
                </a:solidFill>
              </a:rPr>
              <a:t>EMMAx</a:t>
            </a:r>
            <a:r>
              <a:rPr lang="en-US" dirty="0" smtClean="0">
                <a:solidFill>
                  <a:schemeClr val="tx1"/>
                </a:solidFill>
              </a:rPr>
              <a:t>,</a:t>
            </a:r>
          </a:p>
          <a:p>
            <a:pPr algn="ctr"/>
            <a:r>
              <a:rPr lang="en-US" dirty="0" smtClean="0">
                <a:solidFill>
                  <a:schemeClr val="tx1"/>
                </a:solidFill>
              </a:rPr>
              <a:t>GCAT, </a:t>
            </a:r>
            <a:r>
              <a:rPr lang="en-US" dirty="0" err="1" smtClean="0">
                <a:solidFill>
                  <a:schemeClr val="tx1"/>
                </a:solidFill>
              </a:rPr>
              <a:t>GenABEL</a:t>
            </a:r>
            <a:endParaRPr lang="en-US" dirty="0">
              <a:solidFill>
                <a:schemeClr val="tx1"/>
              </a:solidFill>
            </a:endParaRPr>
          </a:p>
        </p:txBody>
      </p:sp>
      <p:sp>
        <p:nvSpPr>
          <p:cNvPr id="56" name="Rectangular Callout 55"/>
          <p:cNvSpPr/>
          <p:nvPr/>
        </p:nvSpPr>
        <p:spPr>
          <a:xfrm>
            <a:off x="3967884" y="2394207"/>
            <a:ext cx="1091795" cy="627314"/>
          </a:xfrm>
          <a:prstGeom prst="wedgeRectCallout">
            <a:avLst>
              <a:gd name="adj1" fmla="val 23800"/>
              <a:gd name="adj2" fmla="val 8230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TASSEL</a:t>
            </a:r>
          </a:p>
          <a:p>
            <a:pPr algn="ctr"/>
            <a:r>
              <a:rPr lang="en-US" dirty="0" smtClean="0">
                <a:solidFill>
                  <a:schemeClr val="tx1"/>
                </a:solidFill>
              </a:rPr>
              <a:t>GAPIT</a:t>
            </a:r>
            <a:endParaRPr lang="en-US" dirty="0">
              <a:solidFill>
                <a:schemeClr val="tx1"/>
              </a:solidFill>
            </a:endParaRPr>
          </a:p>
        </p:txBody>
      </p:sp>
      <p:sp>
        <p:nvSpPr>
          <p:cNvPr id="60" name="Rectangular Callout 59"/>
          <p:cNvSpPr/>
          <p:nvPr/>
        </p:nvSpPr>
        <p:spPr>
          <a:xfrm>
            <a:off x="4965174" y="1706176"/>
            <a:ext cx="977516" cy="379988"/>
          </a:xfrm>
          <a:prstGeom prst="wedgeRectCallout">
            <a:avLst>
              <a:gd name="adj1" fmla="val 34967"/>
              <a:gd name="adj2" fmla="val 8392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GAPIT</a:t>
            </a:r>
            <a:endParaRPr lang="en-US" dirty="0">
              <a:solidFill>
                <a:schemeClr val="tx1"/>
              </a:solidFill>
            </a:endParaRPr>
          </a:p>
        </p:txBody>
      </p:sp>
      <p:pic>
        <p:nvPicPr>
          <p:cNvPr id="36" name="Picture 35"/>
          <p:cNvPicPr>
            <a:picLocks noChangeAspect="1"/>
          </p:cNvPicPr>
          <p:nvPr/>
        </p:nvPicPr>
        <p:blipFill>
          <a:blip r:embed="rId9"/>
          <a:stretch>
            <a:fillRect/>
          </a:stretch>
        </p:blipFill>
        <p:spPr>
          <a:xfrm>
            <a:off x="6552290" y="1019120"/>
            <a:ext cx="914400" cy="687056"/>
          </a:xfrm>
          <a:prstGeom prst="rect">
            <a:avLst/>
          </a:prstGeom>
        </p:spPr>
      </p:pic>
      <p:pic>
        <p:nvPicPr>
          <p:cNvPr id="38" name="Picture 37"/>
          <p:cNvPicPr>
            <a:picLocks noChangeAspect="1"/>
          </p:cNvPicPr>
          <p:nvPr/>
        </p:nvPicPr>
        <p:blipFill>
          <a:blip r:embed="rId10"/>
          <a:stretch>
            <a:fillRect/>
          </a:stretch>
        </p:blipFill>
        <p:spPr>
          <a:xfrm>
            <a:off x="7664811" y="675592"/>
            <a:ext cx="914400" cy="687056"/>
          </a:xfrm>
          <a:prstGeom prst="rect">
            <a:avLst/>
          </a:prstGeom>
        </p:spPr>
      </p:pic>
      <p:pic>
        <p:nvPicPr>
          <p:cNvPr id="32" name="Picture 31" descr="th.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64811" y="1489647"/>
            <a:ext cx="914400" cy="685800"/>
          </a:xfrm>
          <a:prstGeom prst="rect">
            <a:avLst/>
          </a:prstGeom>
        </p:spPr>
      </p:pic>
    </p:spTree>
    <p:extLst>
      <p:ext uri="{BB962C8B-B14F-4D97-AF65-F5344CB8AC3E}">
        <p14:creationId xmlns:p14="http://schemas.microsoft.com/office/powerpoint/2010/main" val="1350610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14" grpId="0"/>
      <p:bldP spid="15" grpId="0"/>
      <p:bldP spid="19" grpId="0"/>
      <p:bldP spid="9" grpId="0"/>
      <p:bldP spid="44" grpId="0"/>
      <p:bldP spid="54" grpId="0" animBg="1"/>
      <p:bldP spid="55" grpId="0" animBg="1"/>
      <p:bldP spid="56" grpId="0" animBg="1"/>
      <p:bldP spid="6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a:latin typeface="Calibri" charset="0"/>
              </a:rPr>
              <a:t>Demonstration</a:t>
            </a:r>
          </a:p>
        </p:txBody>
      </p:sp>
      <p:pic>
        <p:nvPicPr>
          <p:cNvPr id="45058" name="Picture 4" descr="tassel dem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0" y="2438400"/>
            <a:ext cx="3162300" cy="2647950"/>
          </a:xfrm>
        </p:spPr>
      </p:pic>
      <p:grpSp>
        <p:nvGrpSpPr>
          <p:cNvPr id="2" name="Group 10"/>
          <p:cNvGrpSpPr>
            <a:grpSpLocks/>
          </p:cNvGrpSpPr>
          <p:nvPr/>
        </p:nvGrpSpPr>
        <p:grpSpPr bwMode="auto">
          <a:xfrm>
            <a:off x="2819400" y="1982788"/>
            <a:ext cx="3656013" cy="3656012"/>
            <a:chOff x="1776" y="1249"/>
            <a:chExt cx="2303" cy="2303"/>
          </a:xfrm>
        </p:grpSpPr>
        <p:sp>
          <p:nvSpPr>
            <p:cNvPr id="45060" name="Oval 6"/>
            <p:cNvSpPr>
              <a:spLocks noChangeArrowheads="1"/>
            </p:cNvSpPr>
            <p:nvPr/>
          </p:nvSpPr>
          <p:spPr bwMode="auto">
            <a:xfrm>
              <a:off x="1776" y="1249"/>
              <a:ext cx="2303" cy="2303"/>
            </a:xfrm>
            <a:prstGeom prst="ellipse">
              <a:avLst/>
            </a:prstGeom>
            <a:noFill/>
            <a:ln w="25400">
              <a:solidFill>
                <a:srgbClr val="808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5061" name="Oval 7"/>
            <p:cNvSpPr>
              <a:spLocks noChangeArrowheads="1"/>
            </p:cNvSpPr>
            <p:nvPr/>
          </p:nvSpPr>
          <p:spPr bwMode="auto">
            <a:xfrm>
              <a:off x="2112" y="1536"/>
              <a:ext cx="1727" cy="1727"/>
            </a:xfrm>
            <a:prstGeom prst="ellipse">
              <a:avLst/>
            </a:prstGeom>
            <a:noFill/>
            <a:ln w="25400">
              <a:solidFill>
                <a:srgbClr val="808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5062" name="Oval 8"/>
            <p:cNvSpPr>
              <a:spLocks noChangeArrowheads="1"/>
            </p:cNvSpPr>
            <p:nvPr/>
          </p:nvSpPr>
          <p:spPr bwMode="auto">
            <a:xfrm>
              <a:off x="2400" y="1824"/>
              <a:ext cx="1152" cy="1152"/>
            </a:xfrm>
            <a:prstGeom prst="ellipse">
              <a:avLst/>
            </a:prstGeom>
            <a:noFill/>
            <a:ln w="25400">
              <a:solidFill>
                <a:srgbClr val="808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5063" name="Oval 9"/>
            <p:cNvSpPr>
              <a:spLocks noChangeArrowheads="1"/>
            </p:cNvSpPr>
            <p:nvPr/>
          </p:nvSpPr>
          <p:spPr bwMode="auto">
            <a:xfrm>
              <a:off x="2688" y="2112"/>
              <a:ext cx="576" cy="576"/>
            </a:xfrm>
            <a:prstGeom prst="ellipse">
              <a:avLst/>
            </a:prstGeom>
            <a:noFill/>
            <a:ln w="25400">
              <a:solidFill>
                <a:srgbClr val="808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98462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ccel="50000" fill="hold" nodeType="withEffect">
                                  <p:stCondLst>
                                    <p:cond delay="0"/>
                                  </p:stCondLst>
                                  <p:endCondLst>
                                    <p:cond evt="onNext" delay="0">
                                      <p:tgtEl>
                                        <p:sldTgt/>
                                      </p:tgtEl>
                                    </p:cond>
                                  </p:end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GAPIT</a:t>
            </a:r>
            <a:endParaRPr lang="en-US" dirty="0"/>
          </a:p>
        </p:txBody>
      </p:sp>
      <p:sp>
        <p:nvSpPr>
          <p:cNvPr id="4" name="Rectangle 3"/>
          <p:cNvSpPr/>
          <p:nvPr/>
        </p:nvSpPr>
        <p:spPr>
          <a:xfrm>
            <a:off x="344384" y="1591056"/>
            <a:ext cx="8799616" cy="5078313"/>
          </a:xfrm>
          <a:prstGeom prst="rect">
            <a:avLst/>
          </a:prstGeom>
        </p:spPr>
        <p:txBody>
          <a:bodyPr wrap="square">
            <a:spAutoFit/>
          </a:bodyPr>
          <a:lstStyle/>
          <a:p>
            <a:endParaRPr lang="en-US" dirty="0">
              <a:solidFill>
                <a:srgbClr val="060087"/>
              </a:solidFill>
              <a:latin typeface="Candara" charset="0"/>
            </a:endParaRPr>
          </a:p>
          <a:p>
            <a:r>
              <a:rPr lang="en-US" dirty="0" err="1">
                <a:solidFill>
                  <a:srgbClr val="060087"/>
                </a:solidFill>
                <a:latin typeface="Candara" charset="0"/>
              </a:rPr>
              <a:t>rm</a:t>
            </a:r>
            <a:r>
              <a:rPr lang="en-US" dirty="0">
                <a:solidFill>
                  <a:srgbClr val="060087"/>
                </a:solidFill>
                <a:latin typeface="Candara" charset="0"/>
              </a:rPr>
              <a:t>(</a:t>
            </a:r>
            <a:r>
              <a:rPr lang="en-US" dirty="0">
                <a:solidFill>
                  <a:srgbClr val="000000"/>
                </a:solidFill>
                <a:latin typeface="Candara" charset="0"/>
              </a:rPr>
              <a:t>list</a:t>
            </a:r>
            <a:r>
              <a:rPr lang="en-US" dirty="0">
                <a:solidFill>
                  <a:srgbClr val="060087"/>
                </a:solidFill>
                <a:latin typeface="Candara" charset="0"/>
              </a:rPr>
              <a:t>=</a:t>
            </a:r>
            <a:r>
              <a:rPr lang="en-US" dirty="0" err="1">
                <a:solidFill>
                  <a:srgbClr val="060087"/>
                </a:solidFill>
                <a:latin typeface="Candara" charset="0"/>
              </a:rPr>
              <a:t>ls</a:t>
            </a:r>
            <a:r>
              <a:rPr lang="en-US" dirty="0">
                <a:solidFill>
                  <a:srgbClr val="060087"/>
                </a:solidFill>
                <a:latin typeface="Candara" charset="0"/>
              </a:rPr>
              <a:t>())</a:t>
            </a:r>
          </a:p>
          <a:p>
            <a:r>
              <a:rPr lang="en-US" dirty="0">
                <a:solidFill>
                  <a:srgbClr val="3E3E3E"/>
                </a:solidFill>
                <a:latin typeface="Candara" charset="0"/>
              </a:rPr>
              <a:t>#Import GAPIT</a:t>
            </a:r>
          </a:p>
          <a:p>
            <a:r>
              <a:rPr lang="en-US" dirty="0">
                <a:solidFill>
                  <a:srgbClr val="3E3E3E"/>
                </a:solidFill>
                <a:latin typeface="Candara" charset="0"/>
              </a:rPr>
              <a:t>#source("http://</a:t>
            </a:r>
            <a:r>
              <a:rPr lang="en-US" dirty="0" err="1">
                <a:solidFill>
                  <a:srgbClr val="3E3E3E"/>
                </a:solidFill>
                <a:latin typeface="Candara" charset="0"/>
              </a:rPr>
              <a:t>www.bioconductor.org</a:t>
            </a:r>
            <a:r>
              <a:rPr lang="en-US" dirty="0">
                <a:solidFill>
                  <a:srgbClr val="3E3E3E"/>
                </a:solidFill>
                <a:latin typeface="Candara" charset="0"/>
              </a:rPr>
              <a:t>/</a:t>
            </a:r>
            <a:r>
              <a:rPr lang="en-US" dirty="0" err="1">
                <a:solidFill>
                  <a:srgbClr val="3E3E3E"/>
                </a:solidFill>
                <a:latin typeface="Candara" charset="0"/>
              </a:rPr>
              <a:t>biocLite.R</a:t>
            </a:r>
            <a:r>
              <a:rPr lang="en-US" dirty="0">
                <a:solidFill>
                  <a:srgbClr val="3E3E3E"/>
                </a:solidFill>
                <a:latin typeface="Candara" charset="0"/>
              </a:rPr>
              <a:t>") </a:t>
            </a:r>
          </a:p>
          <a:p>
            <a:r>
              <a:rPr lang="en-US" dirty="0">
                <a:solidFill>
                  <a:srgbClr val="3E3E3E"/>
                </a:solidFill>
                <a:latin typeface="Candara" charset="0"/>
              </a:rPr>
              <a:t>#</a:t>
            </a:r>
            <a:r>
              <a:rPr lang="en-US" dirty="0" err="1">
                <a:solidFill>
                  <a:srgbClr val="3E3E3E"/>
                </a:solidFill>
                <a:latin typeface="Candara" charset="0"/>
              </a:rPr>
              <a:t>biocLite</a:t>
            </a:r>
            <a:r>
              <a:rPr lang="en-US" dirty="0">
                <a:solidFill>
                  <a:srgbClr val="3E3E3E"/>
                </a:solidFill>
                <a:latin typeface="Candara" charset="0"/>
              </a:rPr>
              <a:t>("</a:t>
            </a:r>
            <a:r>
              <a:rPr lang="en-US" dirty="0" err="1">
                <a:solidFill>
                  <a:srgbClr val="3E3E3E"/>
                </a:solidFill>
                <a:latin typeface="Candara" charset="0"/>
              </a:rPr>
              <a:t>multtest</a:t>
            </a:r>
            <a:r>
              <a:rPr lang="en-US" dirty="0">
                <a:solidFill>
                  <a:srgbClr val="3E3E3E"/>
                </a:solidFill>
                <a:latin typeface="Candara" charset="0"/>
              </a:rPr>
              <a:t>")</a:t>
            </a:r>
          </a:p>
          <a:p>
            <a:r>
              <a:rPr lang="en-US" dirty="0">
                <a:solidFill>
                  <a:srgbClr val="3E3E3E"/>
                </a:solidFill>
                <a:latin typeface="Candara" charset="0"/>
              </a:rPr>
              <a:t>#</a:t>
            </a:r>
            <a:r>
              <a:rPr lang="en-US" dirty="0" err="1">
                <a:solidFill>
                  <a:srgbClr val="3E3E3E"/>
                </a:solidFill>
                <a:latin typeface="Candara" charset="0"/>
              </a:rPr>
              <a:t>install.packages</a:t>
            </a:r>
            <a:r>
              <a:rPr lang="en-US" dirty="0">
                <a:solidFill>
                  <a:srgbClr val="3E3E3E"/>
                </a:solidFill>
                <a:latin typeface="Candara" charset="0"/>
              </a:rPr>
              <a:t>("</a:t>
            </a:r>
            <a:r>
              <a:rPr lang="en-US" dirty="0" err="1">
                <a:solidFill>
                  <a:srgbClr val="3E3E3E"/>
                </a:solidFill>
                <a:latin typeface="Candara" charset="0"/>
              </a:rPr>
              <a:t>gplots</a:t>
            </a:r>
            <a:r>
              <a:rPr lang="en-US" dirty="0">
                <a:solidFill>
                  <a:srgbClr val="3E3E3E"/>
                </a:solidFill>
                <a:latin typeface="Candara" charset="0"/>
              </a:rPr>
              <a:t>")</a:t>
            </a:r>
          </a:p>
          <a:p>
            <a:r>
              <a:rPr lang="en-US" dirty="0">
                <a:solidFill>
                  <a:srgbClr val="3E3E3E"/>
                </a:solidFill>
                <a:latin typeface="Candara" charset="0"/>
              </a:rPr>
              <a:t>#</a:t>
            </a:r>
            <a:r>
              <a:rPr lang="en-US" dirty="0" err="1">
                <a:solidFill>
                  <a:srgbClr val="3E3E3E"/>
                </a:solidFill>
                <a:latin typeface="Candara" charset="0"/>
              </a:rPr>
              <a:t>install.packages</a:t>
            </a:r>
            <a:r>
              <a:rPr lang="en-US" dirty="0">
                <a:solidFill>
                  <a:srgbClr val="3E3E3E"/>
                </a:solidFill>
                <a:latin typeface="Candara" charset="0"/>
              </a:rPr>
              <a:t>("scatterplot3d")#The downloaded link at: http://</a:t>
            </a:r>
            <a:r>
              <a:rPr lang="en-US" dirty="0" err="1">
                <a:solidFill>
                  <a:srgbClr val="3E3E3E"/>
                </a:solidFill>
                <a:latin typeface="Candara" charset="0"/>
              </a:rPr>
              <a:t>cran.r-project.org</a:t>
            </a:r>
            <a:r>
              <a:rPr lang="en-US" dirty="0">
                <a:solidFill>
                  <a:srgbClr val="3E3E3E"/>
                </a:solidFill>
                <a:latin typeface="Candara" charset="0"/>
              </a:rPr>
              <a:t>/package=scatterplot3d</a:t>
            </a:r>
          </a:p>
          <a:p>
            <a:r>
              <a:rPr lang="en-US" dirty="0" err="1">
                <a:solidFill>
                  <a:srgbClr val="060087"/>
                </a:solidFill>
                <a:latin typeface="Candara" charset="0"/>
              </a:rPr>
              <a:t>rm</a:t>
            </a:r>
            <a:r>
              <a:rPr lang="en-US" dirty="0">
                <a:solidFill>
                  <a:srgbClr val="060087"/>
                </a:solidFill>
                <a:latin typeface="Candara" charset="0"/>
              </a:rPr>
              <a:t>(</a:t>
            </a:r>
            <a:r>
              <a:rPr lang="en-US" dirty="0">
                <a:solidFill>
                  <a:srgbClr val="000000"/>
                </a:solidFill>
                <a:latin typeface="Candara" charset="0"/>
              </a:rPr>
              <a:t>list</a:t>
            </a:r>
            <a:r>
              <a:rPr lang="en-US" dirty="0">
                <a:solidFill>
                  <a:srgbClr val="060087"/>
                </a:solidFill>
                <a:latin typeface="Candara" charset="0"/>
              </a:rPr>
              <a:t>=</a:t>
            </a:r>
            <a:r>
              <a:rPr lang="en-US" dirty="0" err="1">
                <a:solidFill>
                  <a:srgbClr val="060087"/>
                </a:solidFill>
                <a:latin typeface="Candara" charset="0"/>
              </a:rPr>
              <a:t>ls</a:t>
            </a:r>
            <a:r>
              <a:rPr lang="en-US" dirty="0">
                <a:solidFill>
                  <a:srgbClr val="060087"/>
                </a:solidFill>
                <a:latin typeface="Candara" charset="0"/>
              </a:rPr>
              <a:t>())</a:t>
            </a:r>
          </a:p>
          <a:p>
            <a:r>
              <a:rPr lang="en-US" dirty="0">
                <a:solidFill>
                  <a:srgbClr val="060087"/>
                </a:solidFill>
                <a:latin typeface="Candara" charset="0"/>
              </a:rPr>
              <a:t>library(</a:t>
            </a:r>
            <a:r>
              <a:rPr lang="en-US" dirty="0">
                <a:solidFill>
                  <a:srgbClr val="9E0003"/>
                </a:solidFill>
                <a:latin typeface="Candara" charset="0"/>
              </a:rPr>
              <a:t>'MASS'</a:t>
            </a:r>
            <a:r>
              <a:rPr lang="en-US" dirty="0">
                <a:solidFill>
                  <a:srgbClr val="060087"/>
                </a:solidFill>
                <a:latin typeface="Candara" charset="0"/>
              </a:rPr>
              <a:t>) </a:t>
            </a:r>
            <a:r>
              <a:rPr lang="en-US" dirty="0">
                <a:solidFill>
                  <a:srgbClr val="3E3E3E"/>
                </a:solidFill>
                <a:latin typeface="Candara" charset="0"/>
              </a:rPr>
              <a:t># required for </a:t>
            </a:r>
            <a:r>
              <a:rPr lang="en-US" dirty="0" err="1">
                <a:solidFill>
                  <a:srgbClr val="3E3E3E"/>
                </a:solidFill>
                <a:latin typeface="Candara" charset="0"/>
              </a:rPr>
              <a:t>ginv</a:t>
            </a:r>
            <a:endParaRPr lang="en-US" dirty="0">
              <a:solidFill>
                <a:srgbClr val="3E3E3E"/>
              </a:solidFill>
              <a:latin typeface="Candara" charset="0"/>
            </a:endParaRPr>
          </a:p>
          <a:p>
            <a:r>
              <a:rPr lang="en-US" dirty="0">
                <a:solidFill>
                  <a:srgbClr val="060087"/>
                </a:solidFill>
                <a:latin typeface="Candara" charset="0"/>
              </a:rPr>
              <a:t>library(</a:t>
            </a:r>
            <a:r>
              <a:rPr lang="en-US" dirty="0" err="1">
                <a:solidFill>
                  <a:srgbClr val="000000"/>
                </a:solidFill>
                <a:latin typeface="Candara" charset="0"/>
              </a:rPr>
              <a:t>multtest</a:t>
            </a:r>
            <a:r>
              <a:rPr lang="en-US" dirty="0">
                <a:solidFill>
                  <a:srgbClr val="060087"/>
                </a:solidFill>
                <a:latin typeface="Candara" charset="0"/>
              </a:rPr>
              <a:t>)</a:t>
            </a:r>
          </a:p>
          <a:p>
            <a:r>
              <a:rPr lang="en-US" dirty="0">
                <a:solidFill>
                  <a:srgbClr val="060087"/>
                </a:solidFill>
                <a:latin typeface="Candara" charset="0"/>
              </a:rPr>
              <a:t>library(</a:t>
            </a:r>
            <a:r>
              <a:rPr lang="en-US" dirty="0" err="1">
                <a:solidFill>
                  <a:srgbClr val="000000"/>
                </a:solidFill>
                <a:latin typeface="Candara" charset="0"/>
              </a:rPr>
              <a:t>gplots</a:t>
            </a:r>
            <a:r>
              <a:rPr lang="en-US" dirty="0">
                <a:solidFill>
                  <a:srgbClr val="060087"/>
                </a:solidFill>
                <a:latin typeface="Candara" charset="0"/>
              </a:rPr>
              <a:t>)</a:t>
            </a:r>
          </a:p>
          <a:p>
            <a:r>
              <a:rPr lang="en-US" dirty="0">
                <a:solidFill>
                  <a:srgbClr val="060087"/>
                </a:solidFill>
                <a:latin typeface="Candara" charset="0"/>
              </a:rPr>
              <a:t>library(</a:t>
            </a:r>
            <a:r>
              <a:rPr lang="en-US" dirty="0">
                <a:solidFill>
                  <a:srgbClr val="000000"/>
                </a:solidFill>
                <a:latin typeface="Candara" charset="0"/>
              </a:rPr>
              <a:t>compiler</a:t>
            </a:r>
            <a:r>
              <a:rPr lang="en-US" dirty="0">
                <a:solidFill>
                  <a:srgbClr val="060087"/>
                </a:solidFill>
                <a:latin typeface="Candara" charset="0"/>
              </a:rPr>
              <a:t>) </a:t>
            </a:r>
            <a:r>
              <a:rPr lang="en-US" dirty="0">
                <a:solidFill>
                  <a:srgbClr val="3E3E3E"/>
                </a:solidFill>
                <a:latin typeface="Candara" charset="0"/>
              </a:rPr>
              <a:t>#required for </a:t>
            </a:r>
            <a:r>
              <a:rPr lang="en-US" dirty="0" err="1">
                <a:solidFill>
                  <a:srgbClr val="3E3E3E"/>
                </a:solidFill>
                <a:latin typeface="Candara" charset="0"/>
              </a:rPr>
              <a:t>cmpfun</a:t>
            </a:r>
            <a:endParaRPr lang="en-US" dirty="0">
              <a:solidFill>
                <a:srgbClr val="3E3E3E"/>
              </a:solidFill>
              <a:latin typeface="Candara" charset="0"/>
            </a:endParaRPr>
          </a:p>
          <a:p>
            <a:r>
              <a:rPr lang="en-US" dirty="0">
                <a:solidFill>
                  <a:srgbClr val="060087"/>
                </a:solidFill>
                <a:latin typeface="Candara" charset="0"/>
              </a:rPr>
              <a:t>library(</a:t>
            </a:r>
            <a:r>
              <a:rPr lang="en-US" dirty="0">
                <a:solidFill>
                  <a:srgbClr val="9E0003"/>
                </a:solidFill>
                <a:latin typeface="Candara" charset="0"/>
              </a:rPr>
              <a:t>"scatterplot3d"</a:t>
            </a:r>
            <a:r>
              <a:rPr lang="en-US" dirty="0">
                <a:solidFill>
                  <a:srgbClr val="060087"/>
                </a:solidFill>
                <a:latin typeface="Candara" charset="0"/>
              </a:rPr>
              <a:t>)</a:t>
            </a:r>
          </a:p>
          <a:p>
            <a:r>
              <a:rPr lang="en-US" dirty="0">
                <a:solidFill>
                  <a:srgbClr val="060087"/>
                </a:solidFill>
                <a:latin typeface="Candara" charset="0"/>
              </a:rPr>
              <a:t>source(</a:t>
            </a:r>
            <a:r>
              <a:rPr lang="en-US" dirty="0">
                <a:solidFill>
                  <a:srgbClr val="9E0003"/>
                </a:solidFill>
                <a:latin typeface="Candara" charset="0"/>
              </a:rPr>
              <a:t>"http://</a:t>
            </a:r>
            <a:r>
              <a:rPr lang="en-US" dirty="0" err="1">
                <a:solidFill>
                  <a:srgbClr val="9E0003"/>
                </a:solidFill>
                <a:latin typeface="Candara" charset="0"/>
              </a:rPr>
              <a:t>www.zzlab.net</a:t>
            </a:r>
            <a:r>
              <a:rPr lang="en-US" dirty="0">
                <a:solidFill>
                  <a:srgbClr val="9E0003"/>
                </a:solidFill>
                <a:latin typeface="Candara" charset="0"/>
              </a:rPr>
              <a:t>/GAPIT/</a:t>
            </a:r>
            <a:r>
              <a:rPr lang="en-US" dirty="0" err="1">
                <a:solidFill>
                  <a:srgbClr val="9E0003"/>
                </a:solidFill>
                <a:latin typeface="Candara" charset="0"/>
              </a:rPr>
              <a:t>emma.txt</a:t>
            </a:r>
            <a:r>
              <a:rPr lang="en-US" dirty="0">
                <a:solidFill>
                  <a:srgbClr val="9E0003"/>
                </a:solidFill>
                <a:latin typeface="Candara" charset="0"/>
              </a:rPr>
              <a:t>"</a:t>
            </a:r>
            <a:r>
              <a:rPr lang="en-US" dirty="0">
                <a:solidFill>
                  <a:srgbClr val="060087"/>
                </a:solidFill>
                <a:latin typeface="Candara" charset="0"/>
              </a:rPr>
              <a:t>)</a:t>
            </a:r>
          </a:p>
          <a:p>
            <a:r>
              <a:rPr lang="en-US" dirty="0">
                <a:solidFill>
                  <a:srgbClr val="060087"/>
                </a:solidFill>
                <a:latin typeface="Candara" charset="0"/>
              </a:rPr>
              <a:t>source(</a:t>
            </a:r>
            <a:r>
              <a:rPr lang="en-US" dirty="0">
                <a:solidFill>
                  <a:srgbClr val="9E0003"/>
                </a:solidFill>
                <a:latin typeface="Candara" charset="0"/>
              </a:rPr>
              <a:t>"http://</a:t>
            </a:r>
            <a:r>
              <a:rPr lang="en-US" dirty="0" err="1">
                <a:solidFill>
                  <a:srgbClr val="9E0003"/>
                </a:solidFill>
                <a:latin typeface="Candara" charset="0"/>
              </a:rPr>
              <a:t>www.zzlab.net</a:t>
            </a:r>
            <a:r>
              <a:rPr lang="en-US" dirty="0">
                <a:solidFill>
                  <a:srgbClr val="9E0003"/>
                </a:solidFill>
                <a:latin typeface="Candara" charset="0"/>
              </a:rPr>
              <a:t>/GAPIT/</a:t>
            </a:r>
            <a:r>
              <a:rPr lang="en-US" dirty="0" err="1">
                <a:solidFill>
                  <a:srgbClr val="9E0003"/>
                </a:solidFill>
                <a:latin typeface="Candara" charset="0"/>
              </a:rPr>
              <a:t>gapit_functions.txt</a:t>
            </a:r>
            <a:r>
              <a:rPr lang="en-US" dirty="0">
                <a:solidFill>
                  <a:srgbClr val="9E0003"/>
                </a:solidFill>
                <a:latin typeface="Candara" charset="0"/>
              </a:rPr>
              <a:t>"</a:t>
            </a:r>
            <a:r>
              <a:rPr lang="en-US" dirty="0">
                <a:solidFill>
                  <a:srgbClr val="060087"/>
                </a:solidFill>
                <a:latin typeface="Candara" charset="0"/>
              </a:rPr>
              <a:t>)</a:t>
            </a:r>
          </a:p>
          <a:p>
            <a:r>
              <a:rPr lang="en-US" dirty="0">
                <a:solidFill>
                  <a:srgbClr val="3E3E3E"/>
                </a:solidFill>
                <a:latin typeface="Candara" charset="0"/>
              </a:rPr>
              <a:t>#source("~/Dropbox/GAPIT/Functions/</a:t>
            </a:r>
            <a:r>
              <a:rPr lang="en-US" dirty="0" err="1">
                <a:solidFill>
                  <a:srgbClr val="3E3E3E"/>
                </a:solidFill>
                <a:latin typeface="Candara" charset="0"/>
              </a:rPr>
              <a:t>emma.txt</a:t>
            </a:r>
            <a:r>
              <a:rPr lang="en-US" dirty="0">
                <a:solidFill>
                  <a:srgbClr val="3E3E3E"/>
                </a:solidFill>
                <a:latin typeface="Candara" charset="0"/>
              </a:rPr>
              <a:t>")</a:t>
            </a:r>
          </a:p>
          <a:p>
            <a:r>
              <a:rPr lang="en-US" dirty="0">
                <a:solidFill>
                  <a:srgbClr val="3E3E3E"/>
                </a:solidFill>
                <a:latin typeface="Candara" charset="0"/>
              </a:rPr>
              <a:t>#source("~/Dropbox/GAPIT/Functions/</a:t>
            </a:r>
            <a:r>
              <a:rPr lang="en-US" dirty="0" err="1">
                <a:solidFill>
                  <a:srgbClr val="3E3E3E"/>
                </a:solidFill>
                <a:latin typeface="Candara" charset="0"/>
              </a:rPr>
              <a:t>gapit_functions.txt</a:t>
            </a:r>
            <a:r>
              <a:rPr lang="en-US" dirty="0" smtClean="0">
                <a:solidFill>
                  <a:srgbClr val="3E3E3E"/>
                </a:solidFill>
                <a:latin typeface="Candara" charset="0"/>
              </a:rPr>
              <a:t>")</a:t>
            </a:r>
            <a:endParaRPr lang="en-US" dirty="0">
              <a:solidFill>
                <a:srgbClr val="3E3E3E"/>
              </a:solidFill>
              <a:latin typeface="Candara" charset="0"/>
            </a:endParaRPr>
          </a:p>
        </p:txBody>
      </p:sp>
    </p:spTree>
    <p:extLst>
      <p:ext uri="{BB962C8B-B14F-4D97-AF65-F5344CB8AC3E}">
        <p14:creationId xmlns:p14="http://schemas.microsoft.com/office/powerpoint/2010/main" val="1087382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data and simulation</a:t>
            </a:r>
            <a:endParaRPr lang="en-US" dirty="0"/>
          </a:p>
        </p:txBody>
      </p:sp>
      <p:sp>
        <p:nvSpPr>
          <p:cNvPr id="4" name="Rectangle 3"/>
          <p:cNvSpPr/>
          <p:nvPr/>
        </p:nvSpPr>
        <p:spPr>
          <a:xfrm>
            <a:off x="457200" y="1421746"/>
            <a:ext cx="8799616" cy="5355312"/>
          </a:xfrm>
          <a:prstGeom prst="rect">
            <a:avLst/>
          </a:prstGeom>
        </p:spPr>
        <p:txBody>
          <a:bodyPr wrap="square">
            <a:spAutoFit/>
          </a:bodyPr>
          <a:lstStyle/>
          <a:p>
            <a:endParaRPr lang="en-US" dirty="0">
              <a:solidFill>
                <a:srgbClr val="060087"/>
              </a:solidFill>
              <a:latin typeface="Candara" charset="0"/>
            </a:endParaRPr>
          </a:p>
          <a:p>
            <a:r>
              <a:rPr lang="en-US" dirty="0">
                <a:solidFill>
                  <a:srgbClr val="3E3E3E"/>
                </a:solidFill>
                <a:latin typeface="Candara" charset="0"/>
              </a:rPr>
              <a:t>#Import demo data</a:t>
            </a:r>
          </a:p>
          <a:p>
            <a:r>
              <a:rPr lang="en-US" dirty="0" err="1">
                <a:solidFill>
                  <a:srgbClr val="000000"/>
                </a:solidFill>
                <a:latin typeface="Candara" charset="0"/>
              </a:rPr>
              <a:t>myGD</a:t>
            </a:r>
            <a:r>
              <a:rPr lang="en-US" dirty="0">
                <a:solidFill>
                  <a:srgbClr val="060087"/>
                </a:solidFill>
                <a:latin typeface="Candara" charset="0"/>
              </a:rPr>
              <a:t>=</a:t>
            </a:r>
            <a:r>
              <a:rPr lang="en-US" dirty="0" err="1">
                <a:solidFill>
                  <a:srgbClr val="060087"/>
                </a:solidFill>
                <a:latin typeface="Candara" charset="0"/>
              </a:rPr>
              <a:t>read.table</a:t>
            </a:r>
            <a:r>
              <a:rPr lang="en-US" dirty="0">
                <a:solidFill>
                  <a:srgbClr val="060087"/>
                </a:solidFill>
                <a:latin typeface="Candara" charset="0"/>
              </a:rPr>
              <a:t>(</a:t>
            </a:r>
            <a:r>
              <a:rPr lang="en-US" dirty="0">
                <a:solidFill>
                  <a:srgbClr val="000000"/>
                </a:solidFill>
                <a:latin typeface="Candara" charset="0"/>
              </a:rPr>
              <a:t>file</a:t>
            </a:r>
            <a:r>
              <a:rPr lang="en-US" dirty="0">
                <a:solidFill>
                  <a:srgbClr val="060087"/>
                </a:solidFill>
                <a:latin typeface="Candara" charset="0"/>
              </a:rPr>
              <a:t>=</a:t>
            </a:r>
            <a:r>
              <a:rPr lang="en-US" dirty="0">
                <a:solidFill>
                  <a:srgbClr val="9E0003"/>
                </a:solidFill>
                <a:latin typeface="Candara" charset="0"/>
              </a:rPr>
              <a:t>"http://</a:t>
            </a:r>
            <a:r>
              <a:rPr lang="en-US" dirty="0" err="1">
                <a:solidFill>
                  <a:srgbClr val="9E0003"/>
                </a:solidFill>
                <a:latin typeface="Candara" charset="0"/>
              </a:rPr>
              <a:t>zzlab.net</a:t>
            </a:r>
            <a:r>
              <a:rPr lang="en-US" dirty="0">
                <a:solidFill>
                  <a:srgbClr val="9E0003"/>
                </a:solidFill>
                <a:latin typeface="Candara" charset="0"/>
              </a:rPr>
              <a:t>/GAPIT/data/</a:t>
            </a:r>
            <a:r>
              <a:rPr lang="en-US" dirty="0" err="1">
                <a:solidFill>
                  <a:srgbClr val="9E0003"/>
                </a:solidFill>
                <a:latin typeface="Candara" charset="0"/>
              </a:rPr>
              <a:t>mdp_numeric.txt"</a:t>
            </a:r>
            <a:r>
              <a:rPr lang="en-US" dirty="0" err="1">
                <a:solidFill>
                  <a:srgbClr val="060087"/>
                </a:solidFill>
                <a:latin typeface="Candara" charset="0"/>
              </a:rPr>
              <a:t>,</a:t>
            </a:r>
            <a:r>
              <a:rPr lang="en-US" dirty="0" err="1">
                <a:solidFill>
                  <a:srgbClr val="000000"/>
                </a:solidFill>
                <a:latin typeface="Candara" charset="0"/>
              </a:rPr>
              <a:t>head</a:t>
            </a:r>
            <a:r>
              <a:rPr lang="en-US" dirty="0">
                <a:solidFill>
                  <a:srgbClr val="060087"/>
                </a:solidFill>
                <a:latin typeface="Candara" charset="0"/>
              </a:rPr>
              <a:t>=</a:t>
            </a:r>
            <a:r>
              <a:rPr lang="en-US" dirty="0">
                <a:solidFill>
                  <a:srgbClr val="B5760C"/>
                </a:solidFill>
                <a:latin typeface="Candara" charset="0"/>
              </a:rPr>
              <a:t>T</a:t>
            </a:r>
            <a:r>
              <a:rPr lang="en-US" dirty="0">
                <a:solidFill>
                  <a:srgbClr val="060087"/>
                </a:solidFill>
                <a:latin typeface="Candara" charset="0"/>
              </a:rPr>
              <a:t>)</a:t>
            </a:r>
          </a:p>
          <a:p>
            <a:r>
              <a:rPr lang="en-US" dirty="0" err="1">
                <a:solidFill>
                  <a:srgbClr val="000000"/>
                </a:solidFill>
                <a:latin typeface="Candara" charset="0"/>
              </a:rPr>
              <a:t>myGM</a:t>
            </a:r>
            <a:r>
              <a:rPr lang="en-US" dirty="0">
                <a:solidFill>
                  <a:srgbClr val="060087"/>
                </a:solidFill>
                <a:latin typeface="Candara" charset="0"/>
              </a:rPr>
              <a:t>=</a:t>
            </a:r>
            <a:r>
              <a:rPr lang="en-US" dirty="0" err="1">
                <a:solidFill>
                  <a:srgbClr val="060087"/>
                </a:solidFill>
                <a:latin typeface="Candara" charset="0"/>
              </a:rPr>
              <a:t>read.table</a:t>
            </a:r>
            <a:r>
              <a:rPr lang="en-US" dirty="0">
                <a:solidFill>
                  <a:srgbClr val="060087"/>
                </a:solidFill>
                <a:latin typeface="Candara" charset="0"/>
              </a:rPr>
              <a:t>(</a:t>
            </a:r>
            <a:r>
              <a:rPr lang="en-US" dirty="0">
                <a:solidFill>
                  <a:srgbClr val="000000"/>
                </a:solidFill>
                <a:latin typeface="Candara" charset="0"/>
              </a:rPr>
              <a:t>file</a:t>
            </a:r>
            <a:r>
              <a:rPr lang="en-US" dirty="0">
                <a:solidFill>
                  <a:srgbClr val="060087"/>
                </a:solidFill>
                <a:latin typeface="Candara" charset="0"/>
              </a:rPr>
              <a:t>=</a:t>
            </a:r>
            <a:r>
              <a:rPr lang="en-US" dirty="0">
                <a:solidFill>
                  <a:srgbClr val="9E0003"/>
                </a:solidFill>
                <a:latin typeface="Candara" charset="0"/>
              </a:rPr>
              <a:t>"http://</a:t>
            </a:r>
            <a:r>
              <a:rPr lang="en-US" dirty="0" err="1">
                <a:solidFill>
                  <a:srgbClr val="9E0003"/>
                </a:solidFill>
                <a:latin typeface="Candara" charset="0"/>
              </a:rPr>
              <a:t>zzlab.net</a:t>
            </a:r>
            <a:r>
              <a:rPr lang="en-US" dirty="0">
                <a:solidFill>
                  <a:srgbClr val="9E0003"/>
                </a:solidFill>
                <a:latin typeface="Candara" charset="0"/>
              </a:rPr>
              <a:t>/GAPIT/data/</a:t>
            </a:r>
            <a:r>
              <a:rPr lang="en-US" dirty="0" err="1">
                <a:solidFill>
                  <a:srgbClr val="9E0003"/>
                </a:solidFill>
                <a:latin typeface="Candara" charset="0"/>
              </a:rPr>
              <a:t>mdp_SNP_information.txt"</a:t>
            </a:r>
            <a:r>
              <a:rPr lang="en-US" dirty="0" err="1">
                <a:solidFill>
                  <a:srgbClr val="060087"/>
                </a:solidFill>
                <a:latin typeface="Candara" charset="0"/>
              </a:rPr>
              <a:t>,</a:t>
            </a:r>
            <a:r>
              <a:rPr lang="en-US" dirty="0" err="1">
                <a:solidFill>
                  <a:srgbClr val="000000"/>
                </a:solidFill>
                <a:latin typeface="Candara" charset="0"/>
              </a:rPr>
              <a:t>head</a:t>
            </a:r>
            <a:r>
              <a:rPr lang="en-US" dirty="0">
                <a:solidFill>
                  <a:srgbClr val="060087"/>
                </a:solidFill>
                <a:latin typeface="Candara" charset="0"/>
              </a:rPr>
              <a:t>=</a:t>
            </a:r>
            <a:r>
              <a:rPr lang="en-US" dirty="0">
                <a:solidFill>
                  <a:srgbClr val="B5760C"/>
                </a:solidFill>
                <a:latin typeface="Candara" charset="0"/>
              </a:rPr>
              <a:t>T</a:t>
            </a:r>
            <a:r>
              <a:rPr lang="en-US" dirty="0">
                <a:solidFill>
                  <a:srgbClr val="060087"/>
                </a:solidFill>
                <a:latin typeface="Candara" charset="0"/>
              </a:rPr>
              <a:t>)</a:t>
            </a:r>
          </a:p>
          <a:p>
            <a:r>
              <a:rPr lang="en-US" dirty="0">
                <a:solidFill>
                  <a:srgbClr val="3E3E3E"/>
                </a:solidFill>
                <a:latin typeface="Candara" charset="0"/>
              </a:rPr>
              <a:t>#</a:t>
            </a:r>
            <a:r>
              <a:rPr lang="en-US" dirty="0" err="1">
                <a:solidFill>
                  <a:srgbClr val="3E3E3E"/>
                </a:solidFill>
                <a:latin typeface="Candara" charset="0"/>
              </a:rPr>
              <a:t>myGD</a:t>
            </a:r>
            <a:r>
              <a:rPr lang="en-US" dirty="0">
                <a:solidFill>
                  <a:srgbClr val="3E3E3E"/>
                </a:solidFill>
                <a:latin typeface="Candara" charset="0"/>
              </a:rPr>
              <a:t>=</a:t>
            </a:r>
            <a:r>
              <a:rPr lang="en-US" dirty="0" err="1">
                <a:solidFill>
                  <a:srgbClr val="3E3E3E"/>
                </a:solidFill>
                <a:latin typeface="Candara" charset="0"/>
              </a:rPr>
              <a:t>read.table</a:t>
            </a:r>
            <a:r>
              <a:rPr lang="en-US" dirty="0">
                <a:solidFill>
                  <a:srgbClr val="3E3E3E"/>
                </a:solidFill>
                <a:latin typeface="Candara" charset="0"/>
              </a:rPr>
              <a:t>(file="~/Dropbox/Current/</a:t>
            </a:r>
            <a:r>
              <a:rPr lang="en-US" dirty="0" err="1">
                <a:solidFill>
                  <a:srgbClr val="3E3E3E"/>
                </a:solidFill>
                <a:latin typeface="Candara" charset="0"/>
              </a:rPr>
              <a:t>ZZLab</a:t>
            </a:r>
            <a:r>
              <a:rPr lang="en-US" dirty="0">
                <a:solidFill>
                  <a:srgbClr val="3E3E3E"/>
                </a:solidFill>
                <a:latin typeface="Candara" charset="0"/>
              </a:rPr>
              <a:t>/</a:t>
            </a:r>
            <a:r>
              <a:rPr lang="en-US" dirty="0" err="1">
                <a:solidFill>
                  <a:srgbClr val="3E3E3E"/>
                </a:solidFill>
                <a:latin typeface="Candara" charset="0"/>
              </a:rPr>
              <a:t>WSUCourse</a:t>
            </a:r>
            <a:r>
              <a:rPr lang="en-US" dirty="0">
                <a:solidFill>
                  <a:srgbClr val="3E3E3E"/>
                </a:solidFill>
                <a:latin typeface="Candara" charset="0"/>
              </a:rPr>
              <a:t>/CROPS545/Demo/</a:t>
            </a:r>
            <a:r>
              <a:rPr lang="en-US" dirty="0" err="1">
                <a:solidFill>
                  <a:srgbClr val="3E3E3E"/>
                </a:solidFill>
                <a:latin typeface="Candara" charset="0"/>
              </a:rPr>
              <a:t>mdp_numeric.txt",head</a:t>
            </a:r>
            <a:r>
              <a:rPr lang="en-US" dirty="0">
                <a:solidFill>
                  <a:srgbClr val="3E3E3E"/>
                </a:solidFill>
                <a:latin typeface="Candara" charset="0"/>
              </a:rPr>
              <a:t>=T)</a:t>
            </a:r>
          </a:p>
          <a:p>
            <a:r>
              <a:rPr lang="en-US" dirty="0">
                <a:solidFill>
                  <a:srgbClr val="3E3E3E"/>
                </a:solidFill>
                <a:latin typeface="Candara" charset="0"/>
              </a:rPr>
              <a:t>#</a:t>
            </a:r>
            <a:r>
              <a:rPr lang="en-US" dirty="0" err="1">
                <a:solidFill>
                  <a:srgbClr val="3E3E3E"/>
                </a:solidFill>
                <a:latin typeface="Candara" charset="0"/>
              </a:rPr>
              <a:t>myGM</a:t>
            </a:r>
            <a:r>
              <a:rPr lang="en-US" dirty="0">
                <a:solidFill>
                  <a:srgbClr val="3E3E3E"/>
                </a:solidFill>
                <a:latin typeface="Candara" charset="0"/>
              </a:rPr>
              <a:t>=</a:t>
            </a:r>
            <a:r>
              <a:rPr lang="en-US" dirty="0" err="1">
                <a:solidFill>
                  <a:srgbClr val="3E3E3E"/>
                </a:solidFill>
                <a:latin typeface="Candara" charset="0"/>
              </a:rPr>
              <a:t>read.table</a:t>
            </a:r>
            <a:r>
              <a:rPr lang="en-US" dirty="0">
                <a:solidFill>
                  <a:srgbClr val="3E3E3E"/>
                </a:solidFill>
                <a:latin typeface="Candara" charset="0"/>
              </a:rPr>
              <a:t>(file="~/Dropbox/Current/</a:t>
            </a:r>
            <a:r>
              <a:rPr lang="en-US" dirty="0" err="1">
                <a:solidFill>
                  <a:srgbClr val="3E3E3E"/>
                </a:solidFill>
                <a:latin typeface="Candara" charset="0"/>
              </a:rPr>
              <a:t>ZZLab</a:t>
            </a:r>
            <a:r>
              <a:rPr lang="en-US" dirty="0">
                <a:solidFill>
                  <a:srgbClr val="3E3E3E"/>
                </a:solidFill>
                <a:latin typeface="Candara" charset="0"/>
              </a:rPr>
              <a:t>/</a:t>
            </a:r>
            <a:r>
              <a:rPr lang="en-US" dirty="0" err="1">
                <a:solidFill>
                  <a:srgbClr val="3E3E3E"/>
                </a:solidFill>
                <a:latin typeface="Candara" charset="0"/>
              </a:rPr>
              <a:t>WSUCourse</a:t>
            </a:r>
            <a:r>
              <a:rPr lang="en-US" dirty="0">
                <a:solidFill>
                  <a:srgbClr val="3E3E3E"/>
                </a:solidFill>
                <a:latin typeface="Candara" charset="0"/>
              </a:rPr>
              <a:t>/CROPS545/Demo/</a:t>
            </a:r>
            <a:r>
              <a:rPr lang="en-US" dirty="0" err="1">
                <a:solidFill>
                  <a:srgbClr val="3E3E3E"/>
                </a:solidFill>
                <a:latin typeface="Candara" charset="0"/>
              </a:rPr>
              <a:t>mdp_SNP_information.txt",head</a:t>
            </a:r>
            <a:r>
              <a:rPr lang="en-US" dirty="0">
                <a:solidFill>
                  <a:srgbClr val="3E3E3E"/>
                </a:solidFill>
                <a:latin typeface="Candara" charset="0"/>
              </a:rPr>
              <a:t>=T)</a:t>
            </a:r>
          </a:p>
          <a:p>
            <a:endParaRPr lang="en-US" dirty="0">
              <a:solidFill>
                <a:srgbClr val="060087"/>
              </a:solidFill>
              <a:latin typeface="Candara" charset="0"/>
            </a:endParaRPr>
          </a:p>
          <a:p>
            <a:r>
              <a:rPr lang="en-US" dirty="0">
                <a:solidFill>
                  <a:srgbClr val="3E3E3E"/>
                </a:solidFill>
                <a:latin typeface="Candara" charset="0"/>
              </a:rPr>
              <a:t>#</a:t>
            </a:r>
            <a:r>
              <a:rPr lang="en-US" dirty="0" err="1">
                <a:solidFill>
                  <a:srgbClr val="3E3E3E"/>
                </a:solidFill>
                <a:latin typeface="Candara" charset="0"/>
              </a:rPr>
              <a:t>Simultate</a:t>
            </a:r>
            <a:r>
              <a:rPr lang="en-US" dirty="0">
                <a:solidFill>
                  <a:srgbClr val="3E3E3E"/>
                </a:solidFill>
                <a:latin typeface="Candara" charset="0"/>
              </a:rPr>
              <a:t> 10 QTN on the first half chromosomes</a:t>
            </a:r>
          </a:p>
          <a:p>
            <a:r>
              <a:rPr lang="pt-BR" dirty="0" err="1">
                <a:solidFill>
                  <a:srgbClr val="000000"/>
                </a:solidFill>
                <a:latin typeface="Candara" charset="0"/>
              </a:rPr>
              <a:t>X</a:t>
            </a:r>
            <a:r>
              <a:rPr lang="pt-BR" dirty="0">
                <a:solidFill>
                  <a:srgbClr val="060087"/>
                </a:solidFill>
                <a:latin typeface="Candara" charset="0"/>
              </a:rPr>
              <a:t>=</a:t>
            </a:r>
            <a:r>
              <a:rPr lang="pt-BR" dirty="0" err="1">
                <a:solidFill>
                  <a:srgbClr val="000000"/>
                </a:solidFill>
                <a:latin typeface="Candara" charset="0"/>
              </a:rPr>
              <a:t>myGD</a:t>
            </a:r>
            <a:r>
              <a:rPr lang="pt-BR" dirty="0">
                <a:solidFill>
                  <a:srgbClr val="060087"/>
                </a:solidFill>
                <a:latin typeface="Candara" charset="0"/>
              </a:rPr>
              <a:t>[,</a:t>
            </a:r>
            <a:r>
              <a:rPr lang="pt-BR" dirty="0">
                <a:solidFill>
                  <a:srgbClr val="0B4213"/>
                </a:solidFill>
                <a:latin typeface="Candara" charset="0"/>
              </a:rPr>
              <a:t>-1</a:t>
            </a:r>
            <a:r>
              <a:rPr lang="pt-BR" dirty="0">
                <a:solidFill>
                  <a:srgbClr val="060087"/>
                </a:solidFill>
                <a:latin typeface="Candara" charset="0"/>
              </a:rPr>
              <a:t>]</a:t>
            </a:r>
          </a:p>
          <a:p>
            <a:r>
              <a:rPr lang="pt-BR" dirty="0">
                <a:solidFill>
                  <a:srgbClr val="000000"/>
                </a:solidFill>
                <a:latin typeface="Candara" charset="0"/>
              </a:rPr>
              <a:t>index1to5</a:t>
            </a:r>
            <a:r>
              <a:rPr lang="pt-BR" dirty="0">
                <a:solidFill>
                  <a:srgbClr val="060087"/>
                </a:solidFill>
                <a:latin typeface="Candara" charset="0"/>
              </a:rPr>
              <a:t>=</a:t>
            </a:r>
            <a:r>
              <a:rPr lang="pt-BR" dirty="0" err="1">
                <a:solidFill>
                  <a:srgbClr val="000000"/>
                </a:solidFill>
                <a:latin typeface="Candara" charset="0"/>
              </a:rPr>
              <a:t>myGM</a:t>
            </a:r>
            <a:r>
              <a:rPr lang="pt-BR" dirty="0">
                <a:solidFill>
                  <a:srgbClr val="060087"/>
                </a:solidFill>
                <a:latin typeface="Candara" charset="0"/>
              </a:rPr>
              <a:t>[,</a:t>
            </a:r>
            <a:r>
              <a:rPr lang="pt-BR" dirty="0">
                <a:solidFill>
                  <a:srgbClr val="0B4213"/>
                </a:solidFill>
                <a:latin typeface="Candara" charset="0"/>
              </a:rPr>
              <a:t>2</a:t>
            </a:r>
            <a:r>
              <a:rPr lang="pt-BR" dirty="0">
                <a:solidFill>
                  <a:srgbClr val="060087"/>
                </a:solidFill>
                <a:latin typeface="Candara" charset="0"/>
              </a:rPr>
              <a:t>]&lt;</a:t>
            </a:r>
            <a:r>
              <a:rPr lang="pt-BR" dirty="0">
                <a:solidFill>
                  <a:srgbClr val="0B4213"/>
                </a:solidFill>
                <a:latin typeface="Candara" charset="0"/>
              </a:rPr>
              <a:t>6</a:t>
            </a:r>
            <a:endParaRPr lang="pt-BR" dirty="0">
              <a:solidFill>
                <a:srgbClr val="060087"/>
              </a:solidFill>
              <a:latin typeface="Candara" charset="0"/>
            </a:endParaRPr>
          </a:p>
          <a:p>
            <a:r>
              <a:rPr lang="pt-BR" dirty="0">
                <a:solidFill>
                  <a:srgbClr val="000000"/>
                </a:solidFill>
                <a:latin typeface="Candara" charset="0"/>
              </a:rPr>
              <a:t>X1to5</a:t>
            </a:r>
            <a:r>
              <a:rPr lang="pt-BR" dirty="0">
                <a:solidFill>
                  <a:srgbClr val="060087"/>
                </a:solidFill>
                <a:latin typeface="Candara" charset="0"/>
              </a:rPr>
              <a:t> = </a:t>
            </a:r>
            <a:r>
              <a:rPr lang="pt-BR" dirty="0" err="1">
                <a:solidFill>
                  <a:srgbClr val="000000"/>
                </a:solidFill>
                <a:latin typeface="Candara" charset="0"/>
              </a:rPr>
              <a:t>X</a:t>
            </a:r>
            <a:r>
              <a:rPr lang="pt-BR" dirty="0">
                <a:solidFill>
                  <a:srgbClr val="060087"/>
                </a:solidFill>
                <a:latin typeface="Candara" charset="0"/>
              </a:rPr>
              <a:t>[,</a:t>
            </a:r>
            <a:r>
              <a:rPr lang="pt-BR" dirty="0">
                <a:solidFill>
                  <a:srgbClr val="000000"/>
                </a:solidFill>
                <a:latin typeface="Candara" charset="0"/>
              </a:rPr>
              <a:t>index1to5</a:t>
            </a:r>
            <a:r>
              <a:rPr lang="pt-BR" dirty="0">
                <a:solidFill>
                  <a:srgbClr val="060087"/>
                </a:solidFill>
                <a:latin typeface="Candara" charset="0"/>
              </a:rPr>
              <a:t>]</a:t>
            </a:r>
          </a:p>
          <a:p>
            <a:r>
              <a:rPr lang="pt-BR" dirty="0">
                <a:solidFill>
                  <a:srgbClr val="000000"/>
                </a:solidFill>
                <a:latin typeface="Candara" charset="0"/>
              </a:rPr>
              <a:t>taxa</a:t>
            </a:r>
            <a:r>
              <a:rPr lang="pt-BR" dirty="0">
                <a:solidFill>
                  <a:srgbClr val="060087"/>
                </a:solidFill>
                <a:latin typeface="Candara" charset="0"/>
              </a:rPr>
              <a:t>=</a:t>
            </a:r>
            <a:r>
              <a:rPr lang="pt-BR" dirty="0" err="1">
                <a:solidFill>
                  <a:srgbClr val="000000"/>
                </a:solidFill>
                <a:latin typeface="Candara" charset="0"/>
              </a:rPr>
              <a:t>myGD</a:t>
            </a:r>
            <a:r>
              <a:rPr lang="pt-BR" dirty="0">
                <a:solidFill>
                  <a:srgbClr val="060087"/>
                </a:solidFill>
                <a:latin typeface="Candara" charset="0"/>
              </a:rPr>
              <a:t>[,</a:t>
            </a:r>
            <a:r>
              <a:rPr lang="pt-BR" dirty="0">
                <a:solidFill>
                  <a:srgbClr val="0B4213"/>
                </a:solidFill>
                <a:latin typeface="Candara" charset="0"/>
              </a:rPr>
              <a:t>1</a:t>
            </a:r>
            <a:r>
              <a:rPr lang="pt-BR" dirty="0">
                <a:solidFill>
                  <a:srgbClr val="060087"/>
                </a:solidFill>
                <a:latin typeface="Candara" charset="0"/>
              </a:rPr>
              <a:t>]</a:t>
            </a:r>
          </a:p>
          <a:p>
            <a:r>
              <a:rPr lang="is-IS" dirty="0">
                <a:solidFill>
                  <a:srgbClr val="060087"/>
                </a:solidFill>
                <a:latin typeface="Candara" charset="0"/>
              </a:rPr>
              <a:t>set.seed(</a:t>
            </a:r>
            <a:r>
              <a:rPr lang="is-IS" dirty="0">
                <a:solidFill>
                  <a:srgbClr val="0B4213"/>
                </a:solidFill>
                <a:latin typeface="Candara" charset="0"/>
              </a:rPr>
              <a:t>99164</a:t>
            </a:r>
            <a:r>
              <a:rPr lang="is-IS" dirty="0">
                <a:solidFill>
                  <a:srgbClr val="060087"/>
                </a:solidFill>
                <a:latin typeface="Candara" charset="0"/>
              </a:rPr>
              <a:t>)</a:t>
            </a:r>
          </a:p>
          <a:p>
            <a:r>
              <a:rPr lang="en-US" dirty="0" err="1">
                <a:solidFill>
                  <a:srgbClr val="000000"/>
                </a:solidFill>
                <a:latin typeface="Candara" charset="0"/>
              </a:rPr>
              <a:t>GD.candidate</a:t>
            </a:r>
            <a:r>
              <a:rPr lang="en-US" dirty="0">
                <a:solidFill>
                  <a:srgbClr val="060087"/>
                </a:solidFill>
                <a:latin typeface="Candara" charset="0"/>
              </a:rPr>
              <a:t>=</a:t>
            </a:r>
            <a:r>
              <a:rPr lang="en-US" dirty="0" err="1">
                <a:solidFill>
                  <a:srgbClr val="060087"/>
                </a:solidFill>
                <a:latin typeface="Candara" charset="0"/>
              </a:rPr>
              <a:t>cbind</a:t>
            </a:r>
            <a:r>
              <a:rPr lang="en-US" dirty="0">
                <a:solidFill>
                  <a:srgbClr val="060087"/>
                </a:solidFill>
                <a:latin typeface="Candara" charset="0"/>
              </a:rPr>
              <a:t>(</a:t>
            </a:r>
            <a:r>
              <a:rPr lang="en-US" dirty="0">
                <a:solidFill>
                  <a:srgbClr val="000000"/>
                </a:solidFill>
                <a:latin typeface="Candara" charset="0"/>
              </a:rPr>
              <a:t>taxa</a:t>
            </a:r>
            <a:r>
              <a:rPr lang="en-US" dirty="0">
                <a:solidFill>
                  <a:srgbClr val="060087"/>
                </a:solidFill>
                <a:latin typeface="Candara" charset="0"/>
              </a:rPr>
              <a:t>,</a:t>
            </a:r>
            <a:r>
              <a:rPr lang="en-US" dirty="0">
                <a:solidFill>
                  <a:srgbClr val="000000"/>
                </a:solidFill>
                <a:latin typeface="Candara" charset="0"/>
              </a:rPr>
              <a:t>X1to5</a:t>
            </a:r>
            <a:r>
              <a:rPr lang="en-US" dirty="0">
                <a:solidFill>
                  <a:srgbClr val="060087"/>
                </a:solidFill>
                <a:latin typeface="Candara" charset="0"/>
              </a:rPr>
              <a:t>)</a:t>
            </a:r>
          </a:p>
          <a:p>
            <a:r>
              <a:rPr lang="en-US" dirty="0" err="1">
                <a:solidFill>
                  <a:srgbClr val="000000"/>
                </a:solidFill>
                <a:latin typeface="Candara" charset="0"/>
              </a:rPr>
              <a:t>mySim</a:t>
            </a:r>
            <a:r>
              <a:rPr lang="en-US" dirty="0">
                <a:solidFill>
                  <a:srgbClr val="060087"/>
                </a:solidFill>
                <a:latin typeface="Candara" charset="0"/>
              </a:rPr>
              <a:t>=</a:t>
            </a:r>
            <a:r>
              <a:rPr lang="en-US" dirty="0" err="1">
                <a:solidFill>
                  <a:srgbClr val="060087"/>
                </a:solidFill>
                <a:latin typeface="Candara" charset="0"/>
              </a:rPr>
              <a:t>GAPIT.Phenotype.Simulation</a:t>
            </a:r>
            <a:r>
              <a:rPr lang="en-US" dirty="0">
                <a:solidFill>
                  <a:srgbClr val="060087"/>
                </a:solidFill>
                <a:latin typeface="Candara" charset="0"/>
              </a:rPr>
              <a:t>(</a:t>
            </a:r>
            <a:r>
              <a:rPr lang="en-US" dirty="0">
                <a:solidFill>
                  <a:srgbClr val="000000"/>
                </a:solidFill>
                <a:latin typeface="Candara" charset="0"/>
              </a:rPr>
              <a:t>GD</a:t>
            </a:r>
            <a:r>
              <a:rPr lang="en-US" dirty="0">
                <a:solidFill>
                  <a:srgbClr val="060087"/>
                </a:solidFill>
                <a:latin typeface="Candara" charset="0"/>
              </a:rPr>
              <a:t>=</a:t>
            </a:r>
            <a:r>
              <a:rPr lang="en-US" dirty="0" err="1">
                <a:solidFill>
                  <a:srgbClr val="000000"/>
                </a:solidFill>
                <a:latin typeface="Candara" charset="0"/>
              </a:rPr>
              <a:t>GD.candidate</a:t>
            </a:r>
            <a:r>
              <a:rPr lang="en-US" dirty="0" err="1">
                <a:solidFill>
                  <a:srgbClr val="060087"/>
                </a:solidFill>
                <a:latin typeface="Candara" charset="0"/>
              </a:rPr>
              <a:t>,</a:t>
            </a:r>
            <a:r>
              <a:rPr lang="en-US" dirty="0" err="1">
                <a:solidFill>
                  <a:srgbClr val="000000"/>
                </a:solidFill>
                <a:latin typeface="Candara" charset="0"/>
              </a:rPr>
              <a:t>GM</a:t>
            </a:r>
            <a:r>
              <a:rPr lang="en-US" dirty="0">
                <a:solidFill>
                  <a:srgbClr val="060087"/>
                </a:solidFill>
                <a:latin typeface="Candara" charset="0"/>
              </a:rPr>
              <a:t>=</a:t>
            </a:r>
            <a:r>
              <a:rPr lang="en-US" dirty="0" err="1">
                <a:solidFill>
                  <a:srgbClr val="000000"/>
                </a:solidFill>
                <a:latin typeface="Candara" charset="0"/>
              </a:rPr>
              <a:t>myGM</a:t>
            </a:r>
            <a:r>
              <a:rPr lang="en-US" dirty="0">
                <a:solidFill>
                  <a:srgbClr val="060087"/>
                </a:solidFill>
                <a:latin typeface="Candara" charset="0"/>
              </a:rPr>
              <a:t>[</a:t>
            </a:r>
            <a:r>
              <a:rPr lang="en-US" dirty="0">
                <a:solidFill>
                  <a:srgbClr val="000000"/>
                </a:solidFill>
                <a:latin typeface="Candara" charset="0"/>
              </a:rPr>
              <a:t>index1to5</a:t>
            </a:r>
            <a:r>
              <a:rPr lang="en-US" dirty="0">
                <a:solidFill>
                  <a:srgbClr val="060087"/>
                </a:solidFill>
                <a:latin typeface="Candara" charset="0"/>
              </a:rPr>
              <a:t>,],</a:t>
            </a:r>
            <a:r>
              <a:rPr lang="en-US" dirty="0">
                <a:solidFill>
                  <a:srgbClr val="000000"/>
                </a:solidFill>
                <a:latin typeface="Candara" charset="0"/>
              </a:rPr>
              <a:t>h2</a:t>
            </a:r>
            <a:r>
              <a:rPr lang="en-US" dirty="0">
                <a:solidFill>
                  <a:srgbClr val="060087"/>
                </a:solidFill>
                <a:latin typeface="Candara" charset="0"/>
              </a:rPr>
              <a:t>=</a:t>
            </a:r>
            <a:r>
              <a:rPr lang="en-US" dirty="0">
                <a:solidFill>
                  <a:srgbClr val="000000"/>
                </a:solidFill>
                <a:latin typeface="Candara" charset="0"/>
              </a:rPr>
              <a:t>.5</a:t>
            </a:r>
            <a:r>
              <a:rPr lang="en-US" dirty="0">
                <a:solidFill>
                  <a:srgbClr val="060087"/>
                </a:solidFill>
                <a:latin typeface="Candara" charset="0"/>
              </a:rPr>
              <a:t>,</a:t>
            </a:r>
            <a:r>
              <a:rPr lang="en-US" dirty="0">
                <a:solidFill>
                  <a:srgbClr val="000000"/>
                </a:solidFill>
                <a:latin typeface="Candara" charset="0"/>
              </a:rPr>
              <a:t>NQTN</a:t>
            </a:r>
            <a:r>
              <a:rPr lang="en-US" dirty="0">
                <a:solidFill>
                  <a:srgbClr val="060087"/>
                </a:solidFill>
                <a:latin typeface="Candara" charset="0"/>
              </a:rPr>
              <a:t>=</a:t>
            </a:r>
            <a:r>
              <a:rPr lang="en-US" dirty="0">
                <a:solidFill>
                  <a:srgbClr val="0B4213"/>
                </a:solidFill>
                <a:latin typeface="Candara" charset="0"/>
              </a:rPr>
              <a:t>10</a:t>
            </a:r>
            <a:r>
              <a:rPr lang="en-US" dirty="0">
                <a:solidFill>
                  <a:srgbClr val="060087"/>
                </a:solidFill>
                <a:latin typeface="Candara" charset="0"/>
              </a:rPr>
              <a:t>, </a:t>
            </a:r>
            <a:r>
              <a:rPr lang="en-US" dirty="0" err="1">
                <a:solidFill>
                  <a:srgbClr val="000000"/>
                </a:solidFill>
                <a:latin typeface="Candara" charset="0"/>
              </a:rPr>
              <a:t>effectunit</a:t>
            </a:r>
            <a:r>
              <a:rPr lang="en-US" dirty="0">
                <a:solidFill>
                  <a:srgbClr val="060087"/>
                </a:solidFill>
                <a:latin typeface="Candara" charset="0"/>
              </a:rPr>
              <a:t> =</a:t>
            </a:r>
            <a:r>
              <a:rPr lang="en-US" dirty="0">
                <a:solidFill>
                  <a:srgbClr val="000000"/>
                </a:solidFill>
                <a:latin typeface="Candara" charset="0"/>
              </a:rPr>
              <a:t>.95</a:t>
            </a:r>
            <a:r>
              <a:rPr lang="en-US" dirty="0">
                <a:solidFill>
                  <a:srgbClr val="060087"/>
                </a:solidFill>
                <a:latin typeface="Candara" charset="0"/>
              </a:rPr>
              <a:t>,</a:t>
            </a:r>
            <a:r>
              <a:rPr lang="en-US" dirty="0">
                <a:solidFill>
                  <a:srgbClr val="000000"/>
                </a:solidFill>
                <a:latin typeface="Candara" charset="0"/>
              </a:rPr>
              <a:t>QTNDist</a:t>
            </a:r>
            <a:r>
              <a:rPr lang="en-US" dirty="0">
                <a:solidFill>
                  <a:srgbClr val="060087"/>
                </a:solidFill>
                <a:latin typeface="Candara" charset="0"/>
              </a:rPr>
              <a:t>=</a:t>
            </a:r>
            <a:r>
              <a:rPr lang="en-US" dirty="0">
                <a:solidFill>
                  <a:srgbClr val="9E0003"/>
                </a:solidFill>
                <a:latin typeface="Candara" charset="0"/>
              </a:rPr>
              <a:t>"normal"</a:t>
            </a:r>
            <a:r>
              <a:rPr lang="en-US" dirty="0">
                <a:solidFill>
                  <a:srgbClr val="060087"/>
                </a:solidFill>
                <a:latin typeface="Candara" charset="0"/>
              </a:rPr>
              <a:t>)</a:t>
            </a:r>
          </a:p>
          <a:p>
            <a:r>
              <a:rPr lang="en-US" dirty="0" err="1">
                <a:solidFill>
                  <a:srgbClr val="060087"/>
                </a:solidFill>
                <a:latin typeface="Candara" charset="0"/>
              </a:rPr>
              <a:t>hist</a:t>
            </a:r>
            <a:r>
              <a:rPr lang="en-US" dirty="0">
                <a:solidFill>
                  <a:srgbClr val="060087"/>
                </a:solidFill>
                <a:latin typeface="Candara" charset="0"/>
              </a:rPr>
              <a:t>(</a:t>
            </a:r>
            <a:r>
              <a:rPr lang="en-US" dirty="0" err="1">
                <a:solidFill>
                  <a:srgbClr val="000000"/>
                </a:solidFill>
                <a:latin typeface="Candara" charset="0"/>
              </a:rPr>
              <a:t>mySim</a:t>
            </a:r>
            <a:r>
              <a:rPr lang="en-US" dirty="0" err="1">
                <a:solidFill>
                  <a:srgbClr val="060087"/>
                </a:solidFill>
                <a:latin typeface="Candara" charset="0"/>
              </a:rPr>
              <a:t>$</a:t>
            </a:r>
            <a:r>
              <a:rPr lang="en-US" dirty="0" err="1">
                <a:solidFill>
                  <a:srgbClr val="000000"/>
                </a:solidFill>
                <a:latin typeface="Candara" charset="0"/>
              </a:rPr>
              <a:t>effect</a:t>
            </a:r>
            <a:r>
              <a:rPr lang="en-US" dirty="0" smtClean="0">
                <a:solidFill>
                  <a:srgbClr val="060087"/>
                </a:solidFill>
                <a:latin typeface="Candara" charset="0"/>
              </a:rPr>
              <a:t>)</a:t>
            </a:r>
            <a:endParaRPr lang="en-US" dirty="0">
              <a:solidFill>
                <a:srgbClr val="060087"/>
              </a:solidFill>
              <a:latin typeface="Candara" charset="0"/>
            </a:endParaRPr>
          </a:p>
        </p:txBody>
      </p:sp>
    </p:spTree>
    <p:extLst>
      <p:ext uri="{BB962C8B-B14F-4D97-AF65-F5344CB8AC3E}">
        <p14:creationId xmlns:p14="http://schemas.microsoft.com/office/powerpoint/2010/main" val="556362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5766858" cy="1080219"/>
          </a:xfrm>
        </p:spPr>
        <p:txBody>
          <a:bodyPr>
            <a:normAutofit/>
          </a:bodyPr>
          <a:lstStyle/>
          <a:p>
            <a:r>
              <a:rPr lang="en-US" dirty="0" err="1" smtClean="0"/>
              <a:t>ttest</a:t>
            </a:r>
            <a:endParaRPr lang="en-US" dirty="0"/>
          </a:p>
        </p:txBody>
      </p:sp>
      <p:sp>
        <p:nvSpPr>
          <p:cNvPr id="5" name="Rectangle 4"/>
          <p:cNvSpPr/>
          <p:nvPr/>
        </p:nvSpPr>
        <p:spPr>
          <a:xfrm>
            <a:off x="5433122" y="706051"/>
            <a:ext cx="3710878" cy="4031873"/>
          </a:xfrm>
          <a:prstGeom prst="rect">
            <a:avLst/>
          </a:prstGeom>
        </p:spPr>
        <p:txBody>
          <a:bodyPr wrap="square">
            <a:spAutoFit/>
          </a:bodyPr>
          <a:lstStyle/>
          <a:p>
            <a:r>
              <a:rPr lang="en-US" sz="1600" dirty="0"/>
              <a:t>#GWAS by GAPIT</a:t>
            </a:r>
          </a:p>
          <a:p>
            <a:r>
              <a:rPr lang="en-US" sz="1600" dirty="0" err="1"/>
              <a:t>setwd</a:t>
            </a:r>
            <a:r>
              <a:rPr lang="en-US" sz="1600" dirty="0"/>
              <a:t>("~/Desktop/temp")</a:t>
            </a:r>
          </a:p>
          <a:p>
            <a:r>
              <a:rPr lang="en-US" sz="1600" dirty="0" err="1"/>
              <a:t>myGAPIT</a:t>
            </a:r>
            <a:r>
              <a:rPr lang="en-US" sz="1600" dirty="0"/>
              <a:t>=GAPIT(</a:t>
            </a:r>
          </a:p>
          <a:p>
            <a:r>
              <a:rPr lang="en-US" sz="1600" dirty="0"/>
              <a:t>  Y=</a:t>
            </a:r>
            <a:r>
              <a:rPr lang="en-US" sz="1600" dirty="0" err="1"/>
              <a:t>mySim$Y</a:t>
            </a:r>
            <a:r>
              <a:rPr lang="en-US" sz="1600" dirty="0"/>
              <a:t>,</a:t>
            </a:r>
          </a:p>
          <a:p>
            <a:r>
              <a:rPr lang="en-US" sz="1600" dirty="0"/>
              <a:t>  GD=</a:t>
            </a:r>
            <a:r>
              <a:rPr lang="en-US" sz="1600" dirty="0" err="1"/>
              <a:t>myGD</a:t>
            </a:r>
            <a:r>
              <a:rPr lang="en-US" sz="1600" dirty="0"/>
              <a:t>,</a:t>
            </a:r>
          </a:p>
          <a:p>
            <a:r>
              <a:rPr lang="en-US" sz="1600" dirty="0"/>
              <a:t>  GM=</a:t>
            </a:r>
            <a:r>
              <a:rPr lang="en-US" sz="1600" dirty="0" err="1"/>
              <a:t>myGM</a:t>
            </a:r>
            <a:r>
              <a:rPr lang="en-US" sz="1600" dirty="0"/>
              <a:t>,</a:t>
            </a:r>
          </a:p>
          <a:p>
            <a:r>
              <a:rPr lang="en-US" sz="1600" dirty="0"/>
              <a:t>  </a:t>
            </a:r>
            <a:r>
              <a:rPr lang="en-US" sz="1600" dirty="0" err="1"/>
              <a:t>QTN.position</a:t>
            </a:r>
            <a:r>
              <a:rPr lang="en-US" sz="1600" dirty="0"/>
              <a:t>=</a:t>
            </a:r>
            <a:r>
              <a:rPr lang="en-US" sz="1600" dirty="0" err="1"/>
              <a:t>mySim$QTN.position</a:t>
            </a:r>
            <a:r>
              <a:rPr lang="en-US" sz="1600" dirty="0"/>
              <a:t>,</a:t>
            </a:r>
          </a:p>
          <a:p>
            <a:r>
              <a:rPr lang="en-US" sz="1600" dirty="0"/>
              <a:t>  </a:t>
            </a:r>
            <a:r>
              <a:rPr lang="en-US" sz="1600" dirty="0" err="1" smtClean="0"/>
              <a:t>PCA.total</a:t>
            </a:r>
            <a:r>
              <a:rPr lang="en-US" sz="1600" dirty="0" smtClean="0"/>
              <a:t>=0,</a:t>
            </a:r>
            <a:endParaRPr lang="en-US" sz="1600" dirty="0"/>
          </a:p>
          <a:p>
            <a:r>
              <a:rPr lang="en-US" sz="1600" dirty="0"/>
              <a:t>  </a:t>
            </a:r>
            <a:r>
              <a:rPr lang="en-US" sz="1600" dirty="0" err="1"/>
              <a:t>group.from</a:t>
            </a:r>
            <a:r>
              <a:rPr lang="en-US" sz="1600" dirty="0"/>
              <a:t> = </a:t>
            </a:r>
            <a:r>
              <a:rPr lang="en-US" sz="1600" dirty="0" smtClean="0"/>
              <a:t>1,</a:t>
            </a:r>
            <a:endParaRPr lang="en-US" sz="1600" dirty="0"/>
          </a:p>
          <a:p>
            <a:r>
              <a:rPr lang="en-US" sz="1600" dirty="0"/>
              <a:t>  </a:t>
            </a:r>
            <a:r>
              <a:rPr lang="en-US" sz="1600" dirty="0" err="1"/>
              <a:t>group.to</a:t>
            </a:r>
            <a:r>
              <a:rPr lang="en-US" sz="1600" dirty="0"/>
              <a:t> = </a:t>
            </a:r>
            <a:r>
              <a:rPr lang="en-US" sz="1600" dirty="0" smtClean="0"/>
              <a:t>1,</a:t>
            </a:r>
            <a:endParaRPr lang="en-US" sz="1600" dirty="0"/>
          </a:p>
          <a:p>
            <a:r>
              <a:rPr lang="en-US" sz="1600" dirty="0"/>
              <a:t>  </a:t>
            </a:r>
            <a:r>
              <a:rPr lang="en-US" sz="1600" dirty="0" err="1"/>
              <a:t>group.by</a:t>
            </a:r>
            <a:r>
              <a:rPr lang="en-US" sz="1600" dirty="0"/>
              <a:t> = 10,</a:t>
            </a:r>
          </a:p>
          <a:p>
            <a:r>
              <a:rPr lang="en-US" sz="1600" dirty="0"/>
              <a:t>  #</a:t>
            </a:r>
            <a:r>
              <a:rPr lang="en-US" sz="1600" dirty="0" err="1"/>
              <a:t>sangwich.top</a:t>
            </a:r>
            <a:r>
              <a:rPr lang="en-US" sz="1600" dirty="0"/>
              <a:t>="MLM", #options are GLM,MLM,CMLM, </a:t>
            </a:r>
            <a:r>
              <a:rPr lang="en-US" sz="1600" dirty="0" err="1"/>
              <a:t>FaST</a:t>
            </a:r>
            <a:r>
              <a:rPr lang="en-US" sz="1600" dirty="0"/>
              <a:t> and SUPER </a:t>
            </a:r>
          </a:p>
          <a:p>
            <a:r>
              <a:rPr lang="en-US" sz="1600" dirty="0"/>
              <a:t>  #</a:t>
            </a:r>
            <a:r>
              <a:rPr lang="en-US" sz="1600" dirty="0" err="1"/>
              <a:t>sangwich.bottom</a:t>
            </a:r>
            <a:r>
              <a:rPr lang="en-US" sz="1600" dirty="0"/>
              <a:t>="SUPER", #options are GLM,MLM,CMLM, </a:t>
            </a:r>
            <a:r>
              <a:rPr lang="en-US" sz="1600" dirty="0" err="1"/>
              <a:t>FaST</a:t>
            </a:r>
            <a:r>
              <a:rPr lang="en-US" sz="1600" dirty="0"/>
              <a:t> and SUPER </a:t>
            </a:r>
          </a:p>
          <a:p>
            <a:r>
              <a:rPr lang="en-US" sz="1600" dirty="0"/>
              <a:t>  memo="</a:t>
            </a:r>
            <a:r>
              <a:rPr lang="en-US" sz="1600" dirty="0" err="1"/>
              <a:t>ttest</a:t>
            </a:r>
            <a:r>
              <a:rPr lang="en-US" sz="1600" dirty="0"/>
              <a: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112" y="4206834"/>
            <a:ext cx="2743200" cy="27432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1"/>
            <a:ext cx="5486400" cy="2426677"/>
          </a:xfrm>
          <a:prstGeom prst="rect">
            <a:avLst/>
          </a:prstGeom>
        </p:spPr>
      </p:pic>
    </p:spTree>
    <p:extLst>
      <p:ext uri="{BB962C8B-B14F-4D97-AF65-F5344CB8AC3E}">
        <p14:creationId xmlns:p14="http://schemas.microsoft.com/office/powerpoint/2010/main" val="6426376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5766858" cy="1080219"/>
          </a:xfrm>
        </p:spPr>
        <p:txBody>
          <a:bodyPr>
            <a:normAutofit/>
          </a:bodyPr>
          <a:lstStyle/>
          <a:p>
            <a:r>
              <a:rPr lang="en-US" dirty="0"/>
              <a:t>G</a:t>
            </a:r>
            <a:r>
              <a:rPr lang="en-US" dirty="0" smtClean="0"/>
              <a:t>LM</a:t>
            </a:r>
            <a:endParaRPr lang="en-US" dirty="0"/>
          </a:p>
        </p:txBody>
      </p:sp>
      <p:sp>
        <p:nvSpPr>
          <p:cNvPr id="5" name="Rectangle 4"/>
          <p:cNvSpPr/>
          <p:nvPr/>
        </p:nvSpPr>
        <p:spPr>
          <a:xfrm>
            <a:off x="5433122" y="706051"/>
            <a:ext cx="3710878" cy="4031873"/>
          </a:xfrm>
          <a:prstGeom prst="rect">
            <a:avLst/>
          </a:prstGeom>
        </p:spPr>
        <p:txBody>
          <a:bodyPr wrap="square">
            <a:spAutoFit/>
          </a:bodyPr>
          <a:lstStyle/>
          <a:p>
            <a:r>
              <a:rPr lang="en-US" sz="1600" dirty="0"/>
              <a:t>#GWAS by GAPIT</a:t>
            </a:r>
          </a:p>
          <a:p>
            <a:r>
              <a:rPr lang="en-US" sz="1600" dirty="0" err="1"/>
              <a:t>setwd</a:t>
            </a:r>
            <a:r>
              <a:rPr lang="en-US" sz="1600" dirty="0"/>
              <a:t>("~/Desktop/temp")</a:t>
            </a:r>
          </a:p>
          <a:p>
            <a:r>
              <a:rPr lang="en-US" sz="1600" dirty="0" err="1"/>
              <a:t>myGAPIT</a:t>
            </a:r>
            <a:r>
              <a:rPr lang="en-US" sz="1600" dirty="0"/>
              <a:t>=GAPIT(</a:t>
            </a:r>
          </a:p>
          <a:p>
            <a:r>
              <a:rPr lang="en-US" sz="1600" dirty="0"/>
              <a:t>  Y=</a:t>
            </a:r>
            <a:r>
              <a:rPr lang="en-US" sz="1600" dirty="0" err="1"/>
              <a:t>mySim$Y</a:t>
            </a:r>
            <a:r>
              <a:rPr lang="en-US" sz="1600" dirty="0"/>
              <a:t>,</a:t>
            </a:r>
          </a:p>
          <a:p>
            <a:r>
              <a:rPr lang="en-US" sz="1600" dirty="0"/>
              <a:t>  GD=</a:t>
            </a:r>
            <a:r>
              <a:rPr lang="en-US" sz="1600" dirty="0" err="1"/>
              <a:t>myGD</a:t>
            </a:r>
            <a:r>
              <a:rPr lang="en-US" sz="1600" dirty="0"/>
              <a:t>,</a:t>
            </a:r>
          </a:p>
          <a:p>
            <a:r>
              <a:rPr lang="en-US" sz="1600" dirty="0"/>
              <a:t>  GM=</a:t>
            </a:r>
            <a:r>
              <a:rPr lang="en-US" sz="1600" dirty="0" err="1"/>
              <a:t>myGM</a:t>
            </a:r>
            <a:r>
              <a:rPr lang="en-US" sz="1600" dirty="0"/>
              <a:t>,</a:t>
            </a:r>
          </a:p>
          <a:p>
            <a:r>
              <a:rPr lang="en-US" sz="1600" dirty="0"/>
              <a:t>  </a:t>
            </a:r>
            <a:r>
              <a:rPr lang="en-US" sz="1600" dirty="0" err="1"/>
              <a:t>QTN.position</a:t>
            </a:r>
            <a:r>
              <a:rPr lang="en-US" sz="1600" dirty="0"/>
              <a:t>=</a:t>
            </a:r>
            <a:r>
              <a:rPr lang="en-US" sz="1600" dirty="0" err="1"/>
              <a:t>mySim$QTN.position</a:t>
            </a:r>
            <a:r>
              <a:rPr lang="en-US" sz="1600" dirty="0"/>
              <a:t>,</a:t>
            </a:r>
          </a:p>
          <a:p>
            <a:r>
              <a:rPr lang="en-US" sz="1600" dirty="0"/>
              <a:t>  </a:t>
            </a:r>
            <a:r>
              <a:rPr lang="en-US" sz="1600" dirty="0" err="1" smtClean="0"/>
              <a:t>PCA.total</a:t>
            </a:r>
            <a:r>
              <a:rPr lang="en-US" sz="1600" dirty="0" smtClean="0"/>
              <a:t>=3,</a:t>
            </a:r>
            <a:endParaRPr lang="en-US" sz="1600" dirty="0"/>
          </a:p>
          <a:p>
            <a:r>
              <a:rPr lang="en-US" sz="1600" dirty="0"/>
              <a:t>  </a:t>
            </a:r>
            <a:r>
              <a:rPr lang="en-US" sz="1600" dirty="0" err="1"/>
              <a:t>group.from</a:t>
            </a:r>
            <a:r>
              <a:rPr lang="en-US" sz="1600" dirty="0"/>
              <a:t> = </a:t>
            </a:r>
            <a:r>
              <a:rPr lang="en-US" sz="1600" dirty="0" smtClean="0"/>
              <a:t>1,</a:t>
            </a:r>
            <a:endParaRPr lang="en-US" sz="1600" dirty="0"/>
          </a:p>
          <a:p>
            <a:r>
              <a:rPr lang="en-US" sz="1600" dirty="0"/>
              <a:t>  </a:t>
            </a:r>
            <a:r>
              <a:rPr lang="en-US" sz="1600" dirty="0" err="1"/>
              <a:t>group.to</a:t>
            </a:r>
            <a:r>
              <a:rPr lang="en-US" sz="1600" dirty="0"/>
              <a:t> = </a:t>
            </a:r>
            <a:r>
              <a:rPr lang="en-US" sz="1600" dirty="0" smtClean="0"/>
              <a:t>1,</a:t>
            </a:r>
            <a:endParaRPr lang="en-US" sz="1600" dirty="0"/>
          </a:p>
          <a:p>
            <a:r>
              <a:rPr lang="en-US" sz="1600" dirty="0"/>
              <a:t>  </a:t>
            </a:r>
            <a:r>
              <a:rPr lang="en-US" sz="1600" dirty="0" err="1"/>
              <a:t>group.by</a:t>
            </a:r>
            <a:r>
              <a:rPr lang="en-US" sz="1600" dirty="0"/>
              <a:t> = 10,</a:t>
            </a:r>
          </a:p>
          <a:p>
            <a:r>
              <a:rPr lang="en-US" sz="1600" dirty="0"/>
              <a:t>  #</a:t>
            </a:r>
            <a:r>
              <a:rPr lang="en-US" sz="1600" dirty="0" err="1"/>
              <a:t>sangwich.top</a:t>
            </a:r>
            <a:r>
              <a:rPr lang="en-US" sz="1600" dirty="0"/>
              <a:t>="MLM", #options are GLM,MLM,CMLM, </a:t>
            </a:r>
            <a:r>
              <a:rPr lang="en-US" sz="1600" dirty="0" err="1"/>
              <a:t>FaST</a:t>
            </a:r>
            <a:r>
              <a:rPr lang="en-US" sz="1600" dirty="0"/>
              <a:t> and SUPER </a:t>
            </a:r>
          </a:p>
          <a:p>
            <a:r>
              <a:rPr lang="en-US" sz="1600" dirty="0"/>
              <a:t>  #</a:t>
            </a:r>
            <a:r>
              <a:rPr lang="en-US" sz="1600" dirty="0" err="1"/>
              <a:t>sangwich.bottom</a:t>
            </a:r>
            <a:r>
              <a:rPr lang="en-US" sz="1600" dirty="0"/>
              <a:t>="SUPER", #options are GLM,MLM,CMLM, </a:t>
            </a:r>
            <a:r>
              <a:rPr lang="en-US" sz="1600" dirty="0" err="1"/>
              <a:t>FaST</a:t>
            </a:r>
            <a:r>
              <a:rPr lang="en-US" sz="1600" dirty="0"/>
              <a:t> and SUPER </a:t>
            </a:r>
          </a:p>
          <a:p>
            <a:r>
              <a:rPr lang="en-US" sz="1600" dirty="0"/>
              <a:t>  memo</a:t>
            </a:r>
            <a:r>
              <a:rPr lang="en-US" sz="1600" dirty="0" smtClean="0"/>
              <a:t>="GLM")</a:t>
            </a:r>
            <a:endParaRPr lang="en-US" sz="1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976" y="4114800"/>
            <a:ext cx="2743200" cy="2743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1"/>
            <a:ext cx="5486400" cy="2426677"/>
          </a:xfrm>
          <a:prstGeom prst="rect">
            <a:avLst/>
          </a:prstGeom>
        </p:spPr>
      </p:pic>
    </p:spTree>
    <p:extLst>
      <p:ext uri="{BB962C8B-B14F-4D97-AF65-F5344CB8AC3E}">
        <p14:creationId xmlns:p14="http://schemas.microsoft.com/office/powerpoint/2010/main" val="11157732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5766858" cy="1080219"/>
          </a:xfrm>
        </p:spPr>
        <p:txBody>
          <a:bodyPr>
            <a:normAutofit/>
          </a:bodyPr>
          <a:lstStyle/>
          <a:p>
            <a:r>
              <a:rPr lang="en-US" dirty="0" smtClean="0"/>
              <a:t>MLM</a:t>
            </a:r>
            <a:endParaRPr lang="en-US" dirty="0"/>
          </a:p>
        </p:txBody>
      </p:sp>
      <p:sp>
        <p:nvSpPr>
          <p:cNvPr id="5" name="Rectangle 4"/>
          <p:cNvSpPr/>
          <p:nvPr/>
        </p:nvSpPr>
        <p:spPr>
          <a:xfrm>
            <a:off x="5433122" y="706051"/>
            <a:ext cx="3710878" cy="4031873"/>
          </a:xfrm>
          <a:prstGeom prst="rect">
            <a:avLst/>
          </a:prstGeom>
        </p:spPr>
        <p:txBody>
          <a:bodyPr wrap="square">
            <a:spAutoFit/>
          </a:bodyPr>
          <a:lstStyle/>
          <a:p>
            <a:r>
              <a:rPr lang="en-US" sz="1600" dirty="0"/>
              <a:t>#GWAS by GAPIT</a:t>
            </a:r>
          </a:p>
          <a:p>
            <a:r>
              <a:rPr lang="en-US" sz="1600" dirty="0" err="1"/>
              <a:t>setwd</a:t>
            </a:r>
            <a:r>
              <a:rPr lang="en-US" sz="1600" dirty="0"/>
              <a:t>("~/Desktop/temp")</a:t>
            </a:r>
          </a:p>
          <a:p>
            <a:r>
              <a:rPr lang="en-US" sz="1600" dirty="0" err="1"/>
              <a:t>myGAPIT</a:t>
            </a:r>
            <a:r>
              <a:rPr lang="en-US" sz="1600" dirty="0"/>
              <a:t>=GAPIT(</a:t>
            </a:r>
          </a:p>
          <a:p>
            <a:r>
              <a:rPr lang="en-US" sz="1600" dirty="0"/>
              <a:t>  Y=</a:t>
            </a:r>
            <a:r>
              <a:rPr lang="en-US" sz="1600" dirty="0" err="1"/>
              <a:t>mySim$Y</a:t>
            </a:r>
            <a:r>
              <a:rPr lang="en-US" sz="1600" dirty="0"/>
              <a:t>,</a:t>
            </a:r>
          </a:p>
          <a:p>
            <a:r>
              <a:rPr lang="en-US" sz="1600" dirty="0"/>
              <a:t>  GD=</a:t>
            </a:r>
            <a:r>
              <a:rPr lang="en-US" sz="1600" dirty="0" err="1"/>
              <a:t>myGD</a:t>
            </a:r>
            <a:r>
              <a:rPr lang="en-US" sz="1600" dirty="0"/>
              <a:t>,</a:t>
            </a:r>
          </a:p>
          <a:p>
            <a:r>
              <a:rPr lang="en-US" sz="1600" dirty="0"/>
              <a:t>  GM=</a:t>
            </a:r>
            <a:r>
              <a:rPr lang="en-US" sz="1600" dirty="0" err="1"/>
              <a:t>myGM</a:t>
            </a:r>
            <a:r>
              <a:rPr lang="en-US" sz="1600" dirty="0"/>
              <a:t>,</a:t>
            </a:r>
          </a:p>
          <a:p>
            <a:r>
              <a:rPr lang="en-US" sz="1600" dirty="0"/>
              <a:t>  </a:t>
            </a:r>
            <a:r>
              <a:rPr lang="en-US" sz="1600" dirty="0" err="1"/>
              <a:t>QTN.position</a:t>
            </a:r>
            <a:r>
              <a:rPr lang="en-US" sz="1600" dirty="0"/>
              <a:t>=</a:t>
            </a:r>
            <a:r>
              <a:rPr lang="en-US" sz="1600" dirty="0" err="1"/>
              <a:t>mySim$QTN.position</a:t>
            </a:r>
            <a:r>
              <a:rPr lang="en-US" sz="1600" dirty="0"/>
              <a:t>,</a:t>
            </a:r>
          </a:p>
          <a:p>
            <a:r>
              <a:rPr lang="en-US" sz="1600" dirty="0"/>
              <a:t>  </a:t>
            </a:r>
            <a:r>
              <a:rPr lang="en-US" sz="1600" dirty="0" err="1" smtClean="0"/>
              <a:t>PCA.total</a:t>
            </a:r>
            <a:r>
              <a:rPr lang="en-US" sz="1600" dirty="0" smtClean="0"/>
              <a:t>=3,</a:t>
            </a:r>
            <a:endParaRPr lang="en-US" sz="1600" dirty="0"/>
          </a:p>
          <a:p>
            <a:r>
              <a:rPr lang="en-US" sz="1600" dirty="0"/>
              <a:t>  </a:t>
            </a:r>
            <a:r>
              <a:rPr lang="en-US" sz="1600" dirty="0" err="1"/>
              <a:t>group.from</a:t>
            </a:r>
            <a:r>
              <a:rPr lang="en-US" sz="1600" dirty="0"/>
              <a:t> = 1000,</a:t>
            </a:r>
          </a:p>
          <a:p>
            <a:r>
              <a:rPr lang="en-US" sz="1600" dirty="0"/>
              <a:t>  </a:t>
            </a:r>
            <a:r>
              <a:rPr lang="en-US" sz="1600" dirty="0" err="1"/>
              <a:t>group.to</a:t>
            </a:r>
            <a:r>
              <a:rPr lang="en-US" sz="1600" dirty="0"/>
              <a:t> = 1000,</a:t>
            </a:r>
          </a:p>
          <a:p>
            <a:r>
              <a:rPr lang="en-US" sz="1600" dirty="0"/>
              <a:t>  </a:t>
            </a:r>
            <a:r>
              <a:rPr lang="en-US" sz="1600" dirty="0" err="1"/>
              <a:t>group.by</a:t>
            </a:r>
            <a:r>
              <a:rPr lang="en-US" sz="1600" dirty="0"/>
              <a:t> = 10,</a:t>
            </a:r>
          </a:p>
          <a:p>
            <a:r>
              <a:rPr lang="en-US" sz="1600" dirty="0"/>
              <a:t>  #</a:t>
            </a:r>
            <a:r>
              <a:rPr lang="en-US" sz="1600" dirty="0" err="1"/>
              <a:t>sangwich.top</a:t>
            </a:r>
            <a:r>
              <a:rPr lang="en-US" sz="1600" dirty="0"/>
              <a:t>="MLM", #options are GLM,MLM,CMLM, </a:t>
            </a:r>
            <a:r>
              <a:rPr lang="en-US" sz="1600" dirty="0" err="1"/>
              <a:t>FaST</a:t>
            </a:r>
            <a:r>
              <a:rPr lang="en-US" sz="1600" dirty="0"/>
              <a:t> and SUPER </a:t>
            </a:r>
          </a:p>
          <a:p>
            <a:r>
              <a:rPr lang="en-US" sz="1600" dirty="0"/>
              <a:t>  #</a:t>
            </a:r>
            <a:r>
              <a:rPr lang="en-US" sz="1600" dirty="0" err="1"/>
              <a:t>sangwich.bottom</a:t>
            </a:r>
            <a:r>
              <a:rPr lang="en-US" sz="1600" dirty="0"/>
              <a:t>="SUPER", #options are GLM,MLM,CMLM, </a:t>
            </a:r>
            <a:r>
              <a:rPr lang="en-US" sz="1600" dirty="0" err="1"/>
              <a:t>FaST</a:t>
            </a:r>
            <a:r>
              <a:rPr lang="en-US" sz="1600" dirty="0"/>
              <a:t> and SUPER </a:t>
            </a:r>
          </a:p>
          <a:p>
            <a:r>
              <a:rPr lang="en-US" sz="1600" dirty="0"/>
              <a:t>  memo</a:t>
            </a:r>
            <a:r>
              <a:rPr lang="en-US" sz="1600" dirty="0" smtClean="0"/>
              <a:t>="MLM")</a:t>
            </a:r>
            <a:endParaRPr lang="en-US" sz="1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351" y="4114800"/>
            <a:ext cx="2743200" cy="2743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1"/>
            <a:ext cx="5486400" cy="2426677"/>
          </a:xfrm>
          <a:prstGeom prst="rect">
            <a:avLst/>
          </a:prstGeom>
        </p:spPr>
      </p:pic>
    </p:spTree>
    <p:extLst>
      <p:ext uri="{BB962C8B-B14F-4D97-AF65-F5344CB8AC3E}">
        <p14:creationId xmlns:p14="http://schemas.microsoft.com/office/powerpoint/2010/main" val="9731012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5766858" cy="1080219"/>
          </a:xfrm>
        </p:spPr>
        <p:txBody>
          <a:bodyPr>
            <a:normAutofit/>
          </a:bodyPr>
          <a:lstStyle/>
          <a:p>
            <a:r>
              <a:rPr lang="en-US" dirty="0" smtClean="0"/>
              <a:t>CMLM</a:t>
            </a:r>
            <a:endParaRPr lang="en-US" dirty="0"/>
          </a:p>
        </p:txBody>
      </p:sp>
      <p:sp>
        <p:nvSpPr>
          <p:cNvPr id="5" name="Rectangle 4"/>
          <p:cNvSpPr/>
          <p:nvPr/>
        </p:nvSpPr>
        <p:spPr>
          <a:xfrm>
            <a:off x="5433122" y="706051"/>
            <a:ext cx="3710878" cy="4031873"/>
          </a:xfrm>
          <a:prstGeom prst="rect">
            <a:avLst/>
          </a:prstGeom>
        </p:spPr>
        <p:txBody>
          <a:bodyPr wrap="square">
            <a:spAutoFit/>
          </a:bodyPr>
          <a:lstStyle/>
          <a:p>
            <a:r>
              <a:rPr lang="en-US" sz="1600" dirty="0"/>
              <a:t>#GWAS by GAPIT</a:t>
            </a:r>
          </a:p>
          <a:p>
            <a:r>
              <a:rPr lang="en-US" sz="1600" dirty="0" err="1"/>
              <a:t>setwd</a:t>
            </a:r>
            <a:r>
              <a:rPr lang="en-US" sz="1600" dirty="0"/>
              <a:t>("~/Desktop/temp")</a:t>
            </a:r>
          </a:p>
          <a:p>
            <a:r>
              <a:rPr lang="en-US" sz="1600" dirty="0" err="1"/>
              <a:t>myGAPIT</a:t>
            </a:r>
            <a:r>
              <a:rPr lang="en-US" sz="1600" dirty="0"/>
              <a:t>=GAPIT(</a:t>
            </a:r>
          </a:p>
          <a:p>
            <a:r>
              <a:rPr lang="en-US" sz="1600" dirty="0"/>
              <a:t>  Y=</a:t>
            </a:r>
            <a:r>
              <a:rPr lang="en-US" sz="1600" dirty="0" err="1"/>
              <a:t>mySim$Y</a:t>
            </a:r>
            <a:r>
              <a:rPr lang="en-US" sz="1600" dirty="0"/>
              <a:t>,</a:t>
            </a:r>
          </a:p>
          <a:p>
            <a:r>
              <a:rPr lang="en-US" sz="1600" dirty="0"/>
              <a:t>  GD=</a:t>
            </a:r>
            <a:r>
              <a:rPr lang="en-US" sz="1600" dirty="0" err="1"/>
              <a:t>myGD</a:t>
            </a:r>
            <a:r>
              <a:rPr lang="en-US" sz="1600" dirty="0"/>
              <a:t>,</a:t>
            </a:r>
          </a:p>
          <a:p>
            <a:r>
              <a:rPr lang="en-US" sz="1600" dirty="0"/>
              <a:t>  GM=</a:t>
            </a:r>
            <a:r>
              <a:rPr lang="en-US" sz="1600" dirty="0" err="1"/>
              <a:t>myGM</a:t>
            </a:r>
            <a:r>
              <a:rPr lang="en-US" sz="1600" dirty="0"/>
              <a:t>,</a:t>
            </a:r>
          </a:p>
          <a:p>
            <a:r>
              <a:rPr lang="en-US" sz="1600" dirty="0"/>
              <a:t>  </a:t>
            </a:r>
            <a:r>
              <a:rPr lang="en-US" sz="1600" dirty="0" err="1"/>
              <a:t>QTN.position</a:t>
            </a:r>
            <a:r>
              <a:rPr lang="en-US" sz="1600" dirty="0"/>
              <a:t>=</a:t>
            </a:r>
            <a:r>
              <a:rPr lang="en-US" sz="1600" dirty="0" err="1"/>
              <a:t>mySim$QTN.position</a:t>
            </a:r>
            <a:r>
              <a:rPr lang="en-US" sz="1600" dirty="0"/>
              <a:t>,</a:t>
            </a:r>
          </a:p>
          <a:p>
            <a:r>
              <a:rPr lang="en-US" sz="1600" dirty="0"/>
              <a:t>  </a:t>
            </a:r>
            <a:r>
              <a:rPr lang="en-US" sz="1600" dirty="0" err="1" smtClean="0"/>
              <a:t>PCA.total</a:t>
            </a:r>
            <a:r>
              <a:rPr lang="en-US" sz="1600" dirty="0" smtClean="0"/>
              <a:t>=3,</a:t>
            </a:r>
            <a:endParaRPr lang="en-US" sz="1600" dirty="0"/>
          </a:p>
          <a:p>
            <a:r>
              <a:rPr lang="en-US" sz="1600" dirty="0"/>
              <a:t>  </a:t>
            </a:r>
            <a:r>
              <a:rPr lang="en-US" sz="1600" dirty="0" err="1"/>
              <a:t>group.from</a:t>
            </a:r>
            <a:r>
              <a:rPr lang="en-US" sz="1600" dirty="0"/>
              <a:t> = </a:t>
            </a:r>
            <a:r>
              <a:rPr lang="en-US" sz="1600" dirty="0" smtClean="0"/>
              <a:t>1,</a:t>
            </a:r>
            <a:endParaRPr lang="en-US" sz="1600" dirty="0"/>
          </a:p>
          <a:p>
            <a:r>
              <a:rPr lang="en-US" sz="1600" dirty="0"/>
              <a:t>  </a:t>
            </a:r>
            <a:r>
              <a:rPr lang="en-US" sz="1600" dirty="0" err="1"/>
              <a:t>group.to</a:t>
            </a:r>
            <a:r>
              <a:rPr lang="en-US" sz="1600" dirty="0"/>
              <a:t> = 1000,</a:t>
            </a:r>
          </a:p>
          <a:p>
            <a:r>
              <a:rPr lang="en-US" sz="1600" dirty="0"/>
              <a:t>  </a:t>
            </a:r>
            <a:r>
              <a:rPr lang="en-US" sz="1600" dirty="0" err="1"/>
              <a:t>group.by</a:t>
            </a:r>
            <a:r>
              <a:rPr lang="en-US" sz="1600" dirty="0"/>
              <a:t> = 10,</a:t>
            </a:r>
          </a:p>
          <a:p>
            <a:r>
              <a:rPr lang="en-US" sz="1600" dirty="0"/>
              <a:t>  #</a:t>
            </a:r>
            <a:r>
              <a:rPr lang="en-US" sz="1600" dirty="0" err="1"/>
              <a:t>sangwich.top</a:t>
            </a:r>
            <a:r>
              <a:rPr lang="en-US" sz="1600" dirty="0"/>
              <a:t>="MLM", #options are GLM,MLM,CMLM, </a:t>
            </a:r>
            <a:r>
              <a:rPr lang="en-US" sz="1600" dirty="0" err="1"/>
              <a:t>FaST</a:t>
            </a:r>
            <a:r>
              <a:rPr lang="en-US" sz="1600" dirty="0"/>
              <a:t> and SUPER </a:t>
            </a:r>
          </a:p>
          <a:p>
            <a:r>
              <a:rPr lang="en-US" sz="1600" dirty="0"/>
              <a:t>  #</a:t>
            </a:r>
            <a:r>
              <a:rPr lang="en-US" sz="1600" dirty="0" err="1"/>
              <a:t>sangwich.bottom</a:t>
            </a:r>
            <a:r>
              <a:rPr lang="en-US" sz="1600" dirty="0"/>
              <a:t>="SUPER", #options are GLM,MLM,CMLM, </a:t>
            </a:r>
            <a:r>
              <a:rPr lang="en-US" sz="1600" dirty="0" err="1"/>
              <a:t>FaST</a:t>
            </a:r>
            <a:r>
              <a:rPr lang="en-US" sz="1600" dirty="0"/>
              <a:t> and SUPER </a:t>
            </a:r>
          </a:p>
          <a:p>
            <a:r>
              <a:rPr lang="en-US" sz="1600" dirty="0"/>
              <a:t>  memo</a:t>
            </a:r>
            <a:r>
              <a:rPr lang="en-US" sz="1600" dirty="0" smtClean="0"/>
              <a:t>="CMLM")</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1"/>
            <a:ext cx="5486400" cy="24266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4266210"/>
            <a:ext cx="2743200" cy="2743200"/>
          </a:xfrm>
          <a:prstGeom prst="rect">
            <a:avLst/>
          </a:prstGeom>
        </p:spPr>
      </p:pic>
    </p:spTree>
    <p:extLst>
      <p:ext uri="{BB962C8B-B14F-4D97-AF65-F5344CB8AC3E}">
        <p14:creationId xmlns:p14="http://schemas.microsoft.com/office/powerpoint/2010/main" val="12571175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5766858" cy="1080219"/>
          </a:xfrm>
        </p:spPr>
        <p:txBody>
          <a:bodyPr>
            <a:normAutofit/>
          </a:bodyPr>
          <a:lstStyle/>
          <a:p>
            <a:r>
              <a:rPr lang="en-US" dirty="0" smtClean="0"/>
              <a:t>SUPER</a:t>
            </a:r>
            <a:endParaRPr lang="en-US" dirty="0"/>
          </a:p>
        </p:txBody>
      </p:sp>
      <p:sp>
        <p:nvSpPr>
          <p:cNvPr id="5" name="Rectangle 4"/>
          <p:cNvSpPr/>
          <p:nvPr/>
        </p:nvSpPr>
        <p:spPr>
          <a:xfrm>
            <a:off x="5433122" y="706051"/>
            <a:ext cx="3710878" cy="4031873"/>
          </a:xfrm>
          <a:prstGeom prst="rect">
            <a:avLst/>
          </a:prstGeom>
        </p:spPr>
        <p:txBody>
          <a:bodyPr wrap="square">
            <a:spAutoFit/>
          </a:bodyPr>
          <a:lstStyle/>
          <a:p>
            <a:r>
              <a:rPr lang="en-US" sz="1600" dirty="0"/>
              <a:t>#GWAS by GAPIT</a:t>
            </a:r>
          </a:p>
          <a:p>
            <a:r>
              <a:rPr lang="en-US" sz="1600" dirty="0" err="1"/>
              <a:t>setwd</a:t>
            </a:r>
            <a:r>
              <a:rPr lang="en-US" sz="1600" dirty="0"/>
              <a:t>("~/Desktop/temp")</a:t>
            </a:r>
          </a:p>
          <a:p>
            <a:r>
              <a:rPr lang="en-US" sz="1600" dirty="0" err="1"/>
              <a:t>myGAPIT</a:t>
            </a:r>
            <a:r>
              <a:rPr lang="en-US" sz="1600" dirty="0"/>
              <a:t>=GAPIT(</a:t>
            </a:r>
          </a:p>
          <a:p>
            <a:r>
              <a:rPr lang="en-US" sz="1600" dirty="0"/>
              <a:t>  Y=</a:t>
            </a:r>
            <a:r>
              <a:rPr lang="en-US" sz="1600" dirty="0" err="1"/>
              <a:t>mySim$Y</a:t>
            </a:r>
            <a:r>
              <a:rPr lang="en-US" sz="1600" dirty="0"/>
              <a:t>,</a:t>
            </a:r>
          </a:p>
          <a:p>
            <a:r>
              <a:rPr lang="en-US" sz="1600" dirty="0"/>
              <a:t>  GD=</a:t>
            </a:r>
            <a:r>
              <a:rPr lang="en-US" sz="1600" dirty="0" err="1"/>
              <a:t>myGD</a:t>
            </a:r>
            <a:r>
              <a:rPr lang="en-US" sz="1600" dirty="0"/>
              <a:t>,</a:t>
            </a:r>
          </a:p>
          <a:p>
            <a:r>
              <a:rPr lang="en-US" sz="1600" dirty="0"/>
              <a:t>  GM=</a:t>
            </a:r>
            <a:r>
              <a:rPr lang="en-US" sz="1600" dirty="0" err="1"/>
              <a:t>myGM</a:t>
            </a:r>
            <a:r>
              <a:rPr lang="en-US" sz="1600" dirty="0"/>
              <a:t>,</a:t>
            </a:r>
          </a:p>
          <a:p>
            <a:r>
              <a:rPr lang="en-US" sz="1600" dirty="0"/>
              <a:t>  </a:t>
            </a:r>
            <a:r>
              <a:rPr lang="en-US" sz="1600" dirty="0" err="1"/>
              <a:t>QTN.position</a:t>
            </a:r>
            <a:r>
              <a:rPr lang="en-US" sz="1600" dirty="0"/>
              <a:t>=</a:t>
            </a:r>
            <a:r>
              <a:rPr lang="en-US" sz="1600" dirty="0" err="1"/>
              <a:t>mySim$QTN.position</a:t>
            </a:r>
            <a:r>
              <a:rPr lang="en-US" sz="1600" dirty="0"/>
              <a:t>,</a:t>
            </a:r>
          </a:p>
          <a:p>
            <a:r>
              <a:rPr lang="en-US" sz="1600" dirty="0"/>
              <a:t>  </a:t>
            </a:r>
            <a:r>
              <a:rPr lang="en-US" sz="1600" dirty="0" err="1" smtClean="0"/>
              <a:t>PCA.total</a:t>
            </a:r>
            <a:r>
              <a:rPr lang="en-US" sz="1600" dirty="0" smtClean="0"/>
              <a:t>=3,</a:t>
            </a:r>
            <a:endParaRPr lang="en-US" sz="1600" dirty="0"/>
          </a:p>
          <a:p>
            <a:r>
              <a:rPr lang="en-US" sz="1600" dirty="0"/>
              <a:t>  </a:t>
            </a:r>
            <a:r>
              <a:rPr lang="en-US" sz="1600" dirty="0" err="1"/>
              <a:t>group.from</a:t>
            </a:r>
            <a:r>
              <a:rPr lang="en-US" sz="1600" dirty="0"/>
              <a:t> = </a:t>
            </a:r>
            <a:r>
              <a:rPr lang="en-US" sz="1600" dirty="0" smtClean="0"/>
              <a:t>1,</a:t>
            </a:r>
            <a:endParaRPr lang="en-US" sz="1600" dirty="0"/>
          </a:p>
          <a:p>
            <a:r>
              <a:rPr lang="en-US" sz="1600" dirty="0"/>
              <a:t>  </a:t>
            </a:r>
            <a:r>
              <a:rPr lang="en-US" sz="1600" dirty="0" err="1"/>
              <a:t>group.to</a:t>
            </a:r>
            <a:r>
              <a:rPr lang="en-US" sz="1600" dirty="0"/>
              <a:t> = 1000,</a:t>
            </a:r>
          </a:p>
          <a:p>
            <a:r>
              <a:rPr lang="en-US" sz="1600" dirty="0"/>
              <a:t>  </a:t>
            </a:r>
            <a:r>
              <a:rPr lang="en-US" sz="1600" dirty="0" err="1"/>
              <a:t>group.by</a:t>
            </a:r>
            <a:r>
              <a:rPr lang="en-US" sz="1600" dirty="0"/>
              <a:t> = 10,</a:t>
            </a:r>
          </a:p>
          <a:p>
            <a:r>
              <a:rPr lang="en-US" sz="1600" dirty="0"/>
              <a:t>  </a:t>
            </a:r>
            <a:r>
              <a:rPr lang="en-US" sz="1600" dirty="0" err="1" smtClean="0"/>
              <a:t>sangwich.top</a:t>
            </a:r>
            <a:r>
              <a:rPr lang="en-US" sz="1600" dirty="0"/>
              <a:t>="MLM", #options are GLM,MLM,CMLM, </a:t>
            </a:r>
            <a:r>
              <a:rPr lang="en-US" sz="1600" dirty="0" err="1"/>
              <a:t>FaST</a:t>
            </a:r>
            <a:r>
              <a:rPr lang="en-US" sz="1600" dirty="0"/>
              <a:t> and SUPER </a:t>
            </a:r>
          </a:p>
          <a:p>
            <a:r>
              <a:rPr lang="en-US" sz="1600" dirty="0"/>
              <a:t>  </a:t>
            </a:r>
            <a:r>
              <a:rPr lang="en-US" sz="1600" dirty="0" err="1" smtClean="0"/>
              <a:t>sangwich.bottom</a:t>
            </a:r>
            <a:r>
              <a:rPr lang="en-US" sz="1600" dirty="0"/>
              <a:t>="SUPER", #options are GLM,MLM,CMLM, </a:t>
            </a:r>
            <a:r>
              <a:rPr lang="en-US" sz="1600" dirty="0" err="1"/>
              <a:t>FaST</a:t>
            </a:r>
            <a:r>
              <a:rPr lang="en-US" sz="1600" dirty="0"/>
              <a:t> and SUPER </a:t>
            </a:r>
          </a:p>
          <a:p>
            <a:r>
              <a:rPr lang="en-US" sz="1600" dirty="0"/>
              <a:t>  memo</a:t>
            </a:r>
            <a:r>
              <a:rPr lang="en-US" sz="1600" dirty="0" smtClean="0"/>
              <a:t>="SUPER")</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1"/>
            <a:ext cx="5486400" cy="24266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837" y="3823678"/>
            <a:ext cx="2743200" cy="2743200"/>
          </a:xfrm>
          <a:prstGeom prst="rect">
            <a:avLst/>
          </a:prstGeom>
        </p:spPr>
      </p:pic>
    </p:spTree>
    <p:extLst>
      <p:ext uri="{BB962C8B-B14F-4D97-AF65-F5344CB8AC3E}">
        <p14:creationId xmlns:p14="http://schemas.microsoft.com/office/powerpoint/2010/main" val="1050517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ict--river-geography-vector-stencils-library.png"/>
          <p:cNvPicPr>
            <a:picLocks noChangeAspect="1"/>
          </p:cNvPicPr>
          <p:nvPr/>
        </p:nvPicPr>
        <p:blipFill rotWithShape="1">
          <a:blip r:embed="rId2">
            <a:extLst>
              <a:ext uri="{28A0092B-C50C-407E-A947-70E740481C1C}">
                <a14:useLocalDpi xmlns:a14="http://schemas.microsoft.com/office/drawing/2010/main" val="0"/>
              </a:ext>
            </a:extLst>
          </a:blip>
          <a:srcRect l="16732" t="11777" r="16589" b="10501"/>
          <a:stretch/>
        </p:blipFill>
        <p:spPr>
          <a:xfrm>
            <a:off x="1094443" y="-17470"/>
            <a:ext cx="7650458" cy="6857998"/>
          </a:xfrm>
          <a:prstGeom prst="rect">
            <a:avLst/>
          </a:prstGeom>
        </p:spPr>
      </p:pic>
      <p:sp>
        <p:nvSpPr>
          <p:cNvPr id="34" name="TextBox 4"/>
          <p:cNvSpPr txBox="1">
            <a:spLocks noChangeArrowheads="1"/>
          </p:cNvSpPr>
          <p:nvPr/>
        </p:nvSpPr>
        <p:spPr bwMode="auto">
          <a:xfrm>
            <a:off x="3178472" y="2878622"/>
            <a:ext cx="5793114"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6000" dirty="0" smtClean="0">
                <a:solidFill>
                  <a:schemeClr val="accent2"/>
                </a:solidFill>
              </a:rPr>
              <a:t>GWAS Stream</a:t>
            </a:r>
            <a:endParaRPr lang="en-US" sz="6000" dirty="0">
              <a:solidFill>
                <a:schemeClr val="accent2"/>
              </a:solidFill>
            </a:endParaRPr>
          </a:p>
        </p:txBody>
      </p:sp>
      <p:pic>
        <p:nvPicPr>
          <p:cNvPr id="17" name="Picture 16" descr="Screen Shot 2015-11-14 at 6.34.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246" y="3423469"/>
            <a:ext cx="1371600" cy="1708879"/>
          </a:xfrm>
          <a:prstGeom prst="rect">
            <a:avLst/>
          </a:prstGeom>
        </p:spPr>
      </p:pic>
      <p:sp>
        <p:nvSpPr>
          <p:cNvPr id="40" name="TextBox 4"/>
          <p:cNvSpPr txBox="1">
            <a:spLocks noChangeArrowheads="1"/>
          </p:cNvSpPr>
          <p:nvPr/>
        </p:nvSpPr>
        <p:spPr bwMode="auto">
          <a:xfrm>
            <a:off x="3687197" y="4638955"/>
            <a:ext cx="1359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smtClean="0">
                <a:solidFill>
                  <a:srgbClr val="FF0000"/>
                </a:solidFill>
              </a:rPr>
              <a:t>GCTA</a:t>
            </a:r>
            <a:endParaRPr lang="en-US" dirty="0">
              <a:solidFill>
                <a:srgbClr val="FF0000"/>
              </a:solidFill>
            </a:endParaRPr>
          </a:p>
        </p:txBody>
      </p:sp>
      <p:pic>
        <p:nvPicPr>
          <p:cNvPr id="5" name="Picture 4" descr="Alkes Price.jpeg"/>
          <p:cNvPicPr>
            <a:picLocks noChangeAspect="1"/>
          </p:cNvPicPr>
          <p:nvPr/>
        </p:nvPicPr>
        <p:blipFill rotWithShape="1">
          <a:blip r:embed="rId4">
            <a:extLst>
              <a:ext uri="{28A0092B-C50C-407E-A947-70E740481C1C}">
                <a14:useLocalDpi xmlns:a14="http://schemas.microsoft.com/office/drawing/2010/main" val="0"/>
              </a:ext>
            </a:extLst>
          </a:blip>
          <a:srcRect l="13308" t="23406" r="59430" b="30054"/>
          <a:stretch/>
        </p:blipFill>
        <p:spPr>
          <a:xfrm>
            <a:off x="4549537" y="-17470"/>
            <a:ext cx="1371600" cy="1756099"/>
          </a:xfrm>
          <a:prstGeom prst="rect">
            <a:avLst/>
          </a:prstGeom>
        </p:spPr>
      </p:pic>
      <p:pic>
        <p:nvPicPr>
          <p:cNvPr id="2" name="Picture 1" descr="Gulnara R Svishcheva.jpg"/>
          <p:cNvPicPr>
            <a:picLocks noChangeAspect="1"/>
          </p:cNvPicPr>
          <p:nvPr/>
        </p:nvPicPr>
        <p:blipFill rotWithShape="1">
          <a:blip r:embed="rId5">
            <a:extLst>
              <a:ext uri="{28A0092B-C50C-407E-A947-70E740481C1C}">
                <a14:useLocalDpi xmlns:a14="http://schemas.microsoft.com/office/drawing/2010/main" val="0"/>
              </a:ext>
            </a:extLst>
          </a:blip>
          <a:srcRect l="-1" t="1055" r="47671" b="32181"/>
          <a:stretch/>
        </p:blipFill>
        <p:spPr>
          <a:xfrm>
            <a:off x="2746483" y="5108110"/>
            <a:ext cx="1371600" cy="1749890"/>
          </a:xfrm>
          <a:prstGeom prst="rect">
            <a:avLst/>
          </a:prstGeom>
        </p:spPr>
      </p:pic>
      <p:pic>
        <p:nvPicPr>
          <p:cNvPr id="3" name="Picture 2" descr="Christoph Lipper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75" y="4130163"/>
            <a:ext cx="1371600" cy="1371600"/>
          </a:xfrm>
          <a:prstGeom prst="rect">
            <a:avLst/>
          </a:prstGeom>
        </p:spPr>
      </p:pic>
      <p:pic>
        <p:nvPicPr>
          <p:cNvPr id="6" name="Picture 5" descr="Hyun Min Kang, Ph.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2898" y="258638"/>
            <a:ext cx="1371600" cy="1647825"/>
          </a:xfrm>
          <a:prstGeom prst="rect">
            <a:avLst/>
          </a:prstGeom>
        </p:spPr>
      </p:pic>
      <p:pic>
        <p:nvPicPr>
          <p:cNvPr id="8" name="Picture 7" descr="Jennifer Listgarten.jpg"/>
          <p:cNvPicPr>
            <a:picLocks noChangeAspect="1"/>
          </p:cNvPicPr>
          <p:nvPr/>
        </p:nvPicPr>
        <p:blipFill rotWithShape="1">
          <a:blip r:embed="rId8">
            <a:extLst>
              <a:ext uri="{28A0092B-C50C-407E-A947-70E740481C1C}">
                <a14:useLocalDpi xmlns:a14="http://schemas.microsoft.com/office/drawing/2010/main" val="0"/>
              </a:ext>
            </a:extLst>
          </a:blip>
          <a:srcRect l="12215" t="5122" r="17844" b="4261"/>
          <a:stretch/>
        </p:blipFill>
        <p:spPr>
          <a:xfrm>
            <a:off x="2078244" y="2269915"/>
            <a:ext cx="1371600" cy="1777066"/>
          </a:xfrm>
          <a:prstGeom prst="rect">
            <a:avLst/>
          </a:prstGeom>
        </p:spPr>
      </p:pic>
      <p:pic>
        <p:nvPicPr>
          <p:cNvPr id="10" name="Picture 9" descr="Keyan Zhao.jpg"/>
          <p:cNvPicPr>
            <a:picLocks noChangeAspect="1"/>
          </p:cNvPicPr>
          <p:nvPr/>
        </p:nvPicPr>
        <p:blipFill rotWithShape="1">
          <a:blip r:embed="rId9">
            <a:extLst>
              <a:ext uri="{28A0092B-C50C-407E-A947-70E740481C1C}">
                <a14:useLocalDpi xmlns:a14="http://schemas.microsoft.com/office/drawing/2010/main" val="0"/>
              </a:ext>
            </a:extLst>
          </a:blip>
          <a:srcRect l="9851" b="12072"/>
          <a:stretch/>
        </p:blipFill>
        <p:spPr>
          <a:xfrm>
            <a:off x="2823738" y="-17470"/>
            <a:ext cx="1236484" cy="1809036"/>
          </a:xfrm>
          <a:prstGeom prst="rect">
            <a:avLst/>
          </a:prstGeom>
        </p:spPr>
      </p:pic>
      <p:pic>
        <p:nvPicPr>
          <p:cNvPr id="11" name="Picture 10" descr="Xiang Zhou.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7525" y="4560869"/>
            <a:ext cx="1371600" cy="1775637"/>
          </a:xfrm>
          <a:prstGeom prst="rect">
            <a:avLst/>
          </a:prstGeom>
        </p:spPr>
      </p:pic>
      <p:pic>
        <p:nvPicPr>
          <p:cNvPr id="16" name="Picture 15" descr="Hyun Min Kang, Ph.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76" y="720303"/>
            <a:ext cx="1371600" cy="1647825"/>
          </a:xfrm>
          <a:prstGeom prst="rect">
            <a:avLst/>
          </a:prstGeom>
        </p:spPr>
      </p:pic>
      <p:sp>
        <p:nvSpPr>
          <p:cNvPr id="21" name="TextBox 4"/>
          <p:cNvSpPr txBox="1">
            <a:spLocks noChangeArrowheads="1"/>
          </p:cNvSpPr>
          <p:nvPr/>
        </p:nvSpPr>
        <p:spPr bwMode="auto">
          <a:xfrm>
            <a:off x="4707766" y="1276964"/>
            <a:ext cx="100439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smtClean="0">
                <a:solidFill>
                  <a:srgbClr val="FF0000"/>
                </a:solidFill>
              </a:rPr>
              <a:t>PC</a:t>
            </a:r>
            <a:endParaRPr lang="en-US" dirty="0">
              <a:solidFill>
                <a:srgbClr val="FF0000"/>
              </a:solidFill>
            </a:endParaRPr>
          </a:p>
        </p:txBody>
      </p:sp>
      <p:sp>
        <p:nvSpPr>
          <p:cNvPr id="22" name="TextBox 4"/>
          <p:cNvSpPr txBox="1">
            <a:spLocks noChangeArrowheads="1"/>
          </p:cNvSpPr>
          <p:nvPr/>
        </p:nvSpPr>
        <p:spPr bwMode="auto">
          <a:xfrm>
            <a:off x="2872294" y="1329901"/>
            <a:ext cx="118792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smtClean="0">
                <a:solidFill>
                  <a:srgbClr val="FF0000"/>
                </a:solidFill>
              </a:rPr>
              <a:t>PC+K</a:t>
            </a:r>
            <a:endParaRPr lang="en-US" dirty="0">
              <a:solidFill>
                <a:srgbClr val="FF0000"/>
              </a:solidFill>
            </a:endParaRPr>
          </a:p>
        </p:txBody>
      </p:sp>
      <p:sp>
        <p:nvSpPr>
          <p:cNvPr id="27" name="TextBox 4"/>
          <p:cNvSpPr txBox="1">
            <a:spLocks noChangeArrowheads="1"/>
          </p:cNvSpPr>
          <p:nvPr/>
        </p:nvSpPr>
        <p:spPr bwMode="auto">
          <a:xfrm>
            <a:off x="2154793" y="3597338"/>
            <a:ext cx="1359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smtClean="0">
                <a:solidFill>
                  <a:srgbClr val="FF0000"/>
                </a:solidFill>
              </a:rPr>
              <a:t>SELECT</a:t>
            </a:r>
            <a:endParaRPr lang="en-US" dirty="0">
              <a:solidFill>
                <a:srgbClr val="FF0000"/>
              </a:solidFill>
            </a:endParaRPr>
          </a:p>
        </p:txBody>
      </p:sp>
      <p:sp>
        <p:nvSpPr>
          <p:cNvPr id="28" name="TextBox 4"/>
          <p:cNvSpPr txBox="1">
            <a:spLocks noChangeArrowheads="1"/>
          </p:cNvSpPr>
          <p:nvPr/>
        </p:nvSpPr>
        <p:spPr bwMode="auto">
          <a:xfrm>
            <a:off x="1432898" y="1399405"/>
            <a:ext cx="1359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smtClean="0">
                <a:solidFill>
                  <a:srgbClr val="FF0000"/>
                </a:solidFill>
              </a:rPr>
              <a:t>EMMA</a:t>
            </a:r>
            <a:endParaRPr lang="en-US" dirty="0">
              <a:solidFill>
                <a:srgbClr val="FF0000"/>
              </a:solidFill>
            </a:endParaRPr>
          </a:p>
        </p:txBody>
      </p:sp>
      <p:sp>
        <p:nvSpPr>
          <p:cNvPr id="29" name="TextBox 4"/>
          <p:cNvSpPr txBox="1">
            <a:spLocks noChangeArrowheads="1"/>
          </p:cNvSpPr>
          <p:nvPr/>
        </p:nvSpPr>
        <p:spPr bwMode="auto">
          <a:xfrm>
            <a:off x="-292527" y="5448688"/>
            <a:ext cx="1722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eaLnBrk="1" hangingPunct="1"/>
            <a:r>
              <a:rPr lang="en-US" dirty="0" smtClean="0">
                <a:solidFill>
                  <a:srgbClr val="FF0000"/>
                </a:solidFill>
              </a:rPr>
              <a:t>FST-LMM</a:t>
            </a:r>
            <a:endParaRPr lang="en-US" dirty="0">
              <a:solidFill>
                <a:srgbClr val="FF0000"/>
              </a:solidFill>
            </a:endParaRPr>
          </a:p>
        </p:txBody>
      </p:sp>
      <p:sp>
        <p:nvSpPr>
          <p:cNvPr id="30" name="TextBox 4"/>
          <p:cNvSpPr txBox="1">
            <a:spLocks noChangeArrowheads="1"/>
          </p:cNvSpPr>
          <p:nvPr/>
        </p:nvSpPr>
        <p:spPr bwMode="auto">
          <a:xfrm>
            <a:off x="148965" y="1906463"/>
            <a:ext cx="1359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err="1" smtClean="0">
                <a:solidFill>
                  <a:srgbClr val="FF0000"/>
                </a:solidFill>
              </a:rPr>
              <a:t>EMMAx</a:t>
            </a:r>
            <a:endParaRPr lang="en-US" dirty="0">
              <a:solidFill>
                <a:srgbClr val="FF0000"/>
              </a:solidFill>
            </a:endParaRPr>
          </a:p>
        </p:txBody>
      </p:sp>
      <p:sp>
        <p:nvSpPr>
          <p:cNvPr id="32" name="TextBox 4"/>
          <p:cNvSpPr txBox="1">
            <a:spLocks noChangeArrowheads="1"/>
          </p:cNvSpPr>
          <p:nvPr/>
        </p:nvSpPr>
        <p:spPr bwMode="auto">
          <a:xfrm>
            <a:off x="1378524" y="5874841"/>
            <a:ext cx="1359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smtClean="0">
                <a:solidFill>
                  <a:srgbClr val="FF0000"/>
                </a:solidFill>
              </a:rPr>
              <a:t>GEMMA</a:t>
            </a:r>
            <a:endParaRPr lang="en-US" dirty="0">
              <a:solidFill>
                <a:srgbClr val="FF0000"/>
              </a:solidFill>
            </a:endParaRPr>
          </a:p>
        </p:txBody>
      </p:sp>
      <p:sp>
        <p:nvSpPr>
          <p:cNvPr id="33" name="TextBox 4"/>
          <p:cNvSpPr txBox="1">
            <a:spLocks noChangeArrowheads="1"/>
          </p:cNvSpPr>
          <p:nvPr/>
        </p:nvSpPr>
        <p:spPr bwMode="auto">
          <a:xfrm>
            <a:off x="2661019" y="6396576"/>
            <a:ext cx="15545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err="1" smtClean="0">
                <a:solidFill>
                  <a:srgbClr val="FF0000"/>
                </a:solidFill>
              </a:rPr>
              <a:t>GenAbel</a:t>
            </a:r>
            <a:endParaRPr lang="en-US" dirty="0">
              <a:solidFill>
                <a:srgbClr val="FF0000"/>
              </a:solidFill>
            </a:endParaRPr>
          </a:p>
        </p:txBody>
      </p:sp>
      <p:pic>
        <p:nvPicPr>
          <p:cNvPr id="12" name="Picture 11" descr="DSC_8602.jpg"/>
          <p:cNvPicPr>
            <a:picLocks noChangeAspect="1"/>
          </p:cNvPicPr>
          <p:nvPr/>
        </p:nvPicPr>
        <p:blipFill rotWithShape="1">
          <a:blip r:embed="rId11" cstate="print">
            <a:extLst>
              <a:ext uri="{28A0092B-C50C-407E-A947-70E740481C1C}">
                <a14:useLocalDpi xmlns:a14="http://schemas.microsoft.com/office/drawing/2010/main" val="0"/>
              </a:ext>
            </a:extLst>
          </a:blip>
          <a:srcRect l="33542" t="16310" r="31277" b="15587"/>
          <a:stretch/>
        </p:blipFill>
        <p:spPr>
          <a:xfrm>
            <a:off x="77776" y="2368128"/>
            <a:ext cx="1371600" cy="1765437"/>
          </a:xfrm>
          <a:prstGeom prst="rect">
            <a:avLst/>
          </a:prstGeom>
        </p:spPr>
      </p:pic>
      <p:sp>
        <p:nvSpPr>
          <p:cNvPr id="31" name="TextBox 4"/>
          <p:cNvSpPr txBox="1">
            <a:spLocks noChangeArrowheads="1"/>
          </p:cNvSpPr>
          <p:nvPr/>
        </p:nvSpPr>
        <p:spPr bwMode="auto">
          <a:xfrm>
            <a:off x="71189" y="3720551"/>
            <a:ext cx="1359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smtClean="0">
                <a:solidFill>
                  <a:srgbClr val="FF0000"/>
                </a:solidFill>
              </a:rPr>
              <a:t>P3D</a:t>
            </a:r>
            <a:endParaRPr lang="en-US" dirty="0">
              <a:solidFill>
                <a:srgbClr val="FF0000"/>
              </a:solidFill>
            </a:endParaRPr>
          </a:p>
        </p:txBody>
      </p:sp>
      <p:pic>
        <p:nvPicPr>
          <p:cNvPr id="18" name="Picture 17" descr="Vincent Segura.jpg"/>
          <p:cNvPicPr>
            <a:picLocks noChangeAspect="1"/>
          </p:cNvPicPr>
          <p:nvPr/>
        </p:nvPicPr>
        <p:blipFill rotWithShape="1">
          <a:blip r:embed="rId12">
            <a:extLst>
              <a:ext uri="{28A0092B-C50C-407E-A947-70E740481C1C}">
                <a14:useLocalDpi xmlns:a14="http://schemas.microsoft.com/office/drawing/2010/main" val="0"/>
              </a:ext>
            </a:extLst>
          </a:blip>
          <a:srcRect t="10663"/>
          <a:stretch/>
        </p:blipFill>
        <p:spPr>
          <a:xfrm>
            <a:off x="3449844" y="1738629"/>
            <a:ext cx="1371600" cy="1636710"/>
          </a:xfrm>
          <a:prstGeom prst="rect">
            <a:avLst/>
          </a:prstGeom>
        </p:spPr>
      </p:pic>
      <p:sp>
        <p:nvSpPr>
          <p:cNvPr id="25" name="TextBox 4"/>
          <p:cNvSpPr txBox="1">
            <a:spLocks noChangeArrowheads="1"/>
          </p:cNvSpPr>
          <p:nvPr/>
        </p:nvSpPr>
        <p:spPr bwMode="auto">
          <a:xfrm>
            <a:off x="3510814" y="2911526"/>
            <a:ext cx="1359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smtClean="0">
                <a:solidFill>
                  <a:srgbClr val="FF0000"/>
                </a:solidFill>
              </a:rPr>
              <a:t>MLMM</a:t>
            </a:r>
            <a:endParaRPr lang="en-US" dirty="0">
              <a:solidFill>
                <a:srgbClr val="FF0000"/>
              </a:solidFill>
            </a:endParaRPr>
          </a:p>
        </p:txBody>
      </p:sp>
      <p:pic>
        <p:nvPicPr>
          <p:cNvPr id="7" name="Picture 6" descr="Image.ashx.png"/>
          <p:cNvPicPr>
            <a:picLocks noChangeAspect="1"/>
          </p:cNvPicPr>
          <p:nvPr/>
        </p:nvPicPr>
        <p:blipFill rotWithShape="1">
          <a:blip r:embed="rId13">
            <a:extLst>
              <a:ext uri="{28A0092B-C50C-407E-A947-70E740481C1C}">
                <a14:useLocalDpi xmlns:a14="http://schemas.microsoft.com/office/drawing/2010/main" val="0"/>
              </a:ext>
            </a:extLst>
          </a:blip>
          <a:srcRect l="21061" r="25743" b="46261"/>
          <a:stretch/>
        </p:blipFill>
        <p:spPr>
          <a:xfrm>
            <a:off x="6149737" y="1039075"/>
            <a:ext cx="1371600" cy="1734776"/>
          </a:xfrm>
          <a:prstGeom prst="rect">
            <a:avLst/>
          </a:prstGeom>
        </p:spPr>
      </p:pic>
      <p:pic>
        <p:nvPicPr>
          <p:cNvPr id="9" name="Picture 8" descr="Jonathan Pritchard.jpg"/>
          <p:cNvPicPr>
            <a:picLocks noChangeAspect="1"/>
          </p:cNvPicPr>
          <p:nvPr/>
        </p:nvPicPr>
        <p:blipFill rotWithShape="1">
          <a:blip r:embed="rId14">
            <a:extLst>
              <a:ext uri="{28A0092B-C50C-407E-A947-70E740481C1C}">
                <a14:useLocalDpi xmlns:a14="http://schemas.microsoft.com/office/drawing/2010/main" val="0"/>
              </a:ext>
            </a:extLst>
          </a:blip>
          <a:srcRect l="30292" t="6196" r="10481" b="20953"/>
          <a:stretch/>
        </p:blipFill>
        <p:spPr>
          <a:xfrm>
            <a:off x="7521337" y="-41699"/>
            <a:ext cx="1671219" cy="1371600"/>
          </a:xfrm>
          <a:prstGeom prst="rect">
            <a:avLst/>
          </a:prstGeom>
        </p:spPr>
      </p:pic>
      <p:sp>
        <p:nvSpPr>
          <p:cNvPr id="19" name="TextBox 4"/>
          <p:cNvSpPr txBox="1">
            <a:spLocks noChangeArrowheads="1"/>
          </p:cNvSpPr>
          <p:nvPr/>
        </p:nvSpPr>
        <p:spPr bwMode="auto">
          <a:xfrm>
            <a:off x="8120494" y="892465"/>
            <a:ext cx="100439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smtClean="0">
                <a:solidFill>
                  <a:srgbClr val="FF0000"/>
                </a:solidFill>
              </a:rPr>
              <a:t>Q</a:t>
            </a:r>
            <a:endParaRPr lang="en-US" dirty="0">
              <a:solidFill>
                <a:srgbClr val="FF0000"/>
              </a:solidFill>
            </a:endParaRPr>
          </a:p>
        </p:txBody>
      </p:sp>
      <p:sp>
        <p:nvSpPr>
          <p:cNvPr id="20" name="TextBox 4"/>
          <p:cNvSpPr txBox="1">
            <a:spLocks noChangeArrowheads="1"/>
          </p:cNvSpPr>
          <p:nvPr/>
        </p:nvSpPr>
        <p:spPr bwMode="auto">
          <a:xfrm>
            <a:off x="6516944" y="2292089"/>
            <a:ext cx="100439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smtClean="0">
                <a:solidFill>
                  <a:srgbClr val="FF0000"/>
                </a:solidFill>
              </a:rPr>
              <a:t>Q+K</a:t>
            </a:r>
            <a:endParaRPr lang="en-US" dirty="0">
              <a:solidFill>
                <a:srgbClr val="FF0000"/>
              </a:solidFill>
            </a:endParaRPr>
          </a:p>
        </p:txBody>
      </p:sp>
      <p:pic>
        <p:nvPicPr>
          <p:cNvPr id="35" name="Picture 34" descr="DSC_8602.jpg"/>
          <p:cNvPicPr>
            <a:picLocks noChangeAspect="1"/>
          </p:cNvPicPr>
          <p:nvPr/>
        </p:nvPicPr>
        <p:blipFill rotWithShape="1">
          <a:blip r:embed="rId11" cstate="print">
            <a:extLst>
              <a:ext uri="{28A0092B-C50C-407E-A947-70E740481C1C}">
                <a14:useLocalDpi xmlns:a14="http://schemas.microsoft.com/office/drawing/2010/main" val="0"/>
              </a:ext>
            </a:extLst>
          </a:blip>
          <a:srcRect l="33542" t="16311" r="31277" b="19260"/>
          <a:stretch/>
        </p:blipFill>
        <p:spPr>
          <a:xfrm>
            <a:off x="4826525" y="1738629"/>
            <a:ext cx="1371600" cy="1670195"/>
          </a:xfrm>
          <a:prstGeom prst="rect">
            <a:avLst/>
          </a:prstGeom>
        </p:spPr>
      </p:pic>
      <p:sp>
        <p:nvSpPr>
          <p:cNvPr id="23" name="TextBox 4"/>
          <p:cNvSpPr txBox="1">
            <a:spLocks noChangeArrowheads="1"/>
          </p:cNvSpPr>
          <p:nvPr/>
        </p:nvSpPr>
        <p:spPr bwMode="auto">
          <a:xfrm>
            <a:off x="4918361" y="2947159"/>
            <a:ext cx="118792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smtClean="0">
                <a:solidFill>
                  <a:srgbClr val="FF0000"/>
                </a:solidFill>
              </a:rPr>
              <a:t>CMLM</a:t>
            </a:r>
            <a:endParaRPr lang="en-US" dirty="0">
              <a:solidFill>
                <a:srgbClr val="FF0000"/>
              </a:solidFill>
            </a:endParaRPr>
          </a:p>
        </p:txBody>
      </p:sp>
      <p:pic>
        <p:nvPicPr>
          <p:cNvPr id="14" name="Picture 2" descr="20081107-PB020037x"/>
          <p:cNvPicPr>
            <a:picLocks noChangeAspect="1" noChangeArrowheads="1"/>
          </p:cNvPicPr>
          <p:nvPr/>
        </p:nvPicPr>
        <p:blipFill>
          <a:blip r:embed="rId15" cstate="print"/>
          <a:srcRect/>
          <a:stretch>
            <a:fillRect/>
          </a:stretch>
        </p:blipFill>
        <p:spPr bwMode="auto">
          <a:xfrm>
            <a:off x="5028381" y="3513595"/>
            <a:ext cx="1299838" cy="1828800"/>
          </a:xfrm>
          <a:prstGeom prst="rect">
            <a:avLst/>
          </a:prstGeom>
          <a:noFill/>
          <a:ln w="9525">
            <a:noFill/>
            <a:miter lim="800000"/>
            <a:headEnd/>
            <a:tailEnd/>
          </a:ln>
        </p:spPr>
      </p:pic>
      <p:sp>
        <p:nvSpPr>
          <p:cNvPr id="24" name="TextBox 4"/>
          <p:cNvSpPr txBox="1">
            <a:spLocks noChangeArrowheads="1"/>
          </p:cNvSpPr>
          <p:nvPr/>
        </p:nvSpPr>
        <p:spPr bwMode="auto">
          <a:xfrm>
            <a:off x="5028381" y="4866073"/>
            <a:ext cx="13591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smtClean="0">
                <a:solidFill>
                  <a:srgbClr val="FF0000"/>
                </a:solidFill>
              </a:rPr>
              <a:t>ECMLM</a:t>
            </a:r>
            <a:endParaRPr lang="en-US" dirty="0">
              <a:solidFill>
                <a:srgbClr val="FF0000"/>
              </a:solidFill>
            </a:endParaRPr>
          </a:p>
        </p:txBody>
      </p:sp>
      <p:sp>
        <p:nvSpPr>
          <p:cNvPr id="39" name="Rectangle 38"/>
          <p:cNvSpPr/>
          <p:nvPr/>
        </p:nvSpPr>
        <p:spPr>
          <a:xfrm>
            <a:off x="-10661" y="-41699"/>
            <a:ext cx="9192556" cy="6893214"/>
          </a:xfrm>
          <a:prstGeom prst="rect">
            <a:avLst/>
          </a:prstGeom>
          <a:solidFill>
            <a:schemeClr val="bg1">
              <a:alpha val="72000"/>
            </a:schemeClr>
          </a:solidFill>
          <a:ln>
            <a:noFill/>
          </a:ln>
          <a:effectLst/>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descr="Xiaolei Liu.jp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392027" y="4707795"/>
            <a:ext cx="1359375" cy="1828800"/>
          </a:xfrm>
          <a:prstGeom prst="rect">
            <a:avLst/>
          </a:prstGeom>
        </p:spPr>
      </p:pic>
      <p:sp>
        <p:nvSpPr>
          <p:cNvPr id="37" name="TextBox 4"/>
          <p:cNvSpPr txBox="1">
            <a:spLocks noChangeArrowheads="1"/>
          </p:cNvSpPr>
          <p:nvPr/>
        </p:nvSpPr>
        <p:spPr bwMode="auto">
          <a:xfrm>
            <a:off x="6223038" y="6086026"/>
            <a:ext cx="16788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smtClean="0">
                <a:solidFill>
                  <a:srgbClr val="FF0000"/>
                </a:solidFill>
              </a:rPr>
              <a:t>FarmCPU</a:t>
            </a:r>
            <a:endParaRPr lang="en-US" dirty="0">
              <a:solidFill>
                <a:srgbClr val="FF0000"/>
              </a:solidFill>
            </a:endParaRPr>
          </a:p>
        </p:txBody>
      </p:sp>
      <p:pic>
        <p:nvPicPr>
          <p:cNvPr id="13" name="Picture 12"/>
          <p:cNvPicPr>
            <a:picLocks noChangeAspect="1"/>
          </p:cNvPicPr>
          <p:nvPr/>
        </p:nvPicPr>
        <p:blipFill>
          <a:blip r:embed="rId17"/>
          <a:stretch>
            <a:fillRect/>
          </a:stretch>
        </p:blipFill>
        <p:spPr>
          <a:xfrm>
            <a:off x="7772400" y="5050342"/>
            <a:ext cx="1371600" cy="1807658"/>
          </a:xfrm>
          <a:prstGeom prst="rect">
            <a:avLst/>
          </a:prstGeom>
        </p:spPr>
      </p:pic>
      <p:sp>
        <p:nvSpPr>
          <p:cNvPr id="38" name="TextBox 4"/>
          <p:cNvSpPr txBox="1">
            <a:spLocks noChangeArrowheads="1"/>
          </p:cNvSpPr>
          <p:nvPr/>
        </p:nvSpPr>
        <p:spPr bwMode="auto">
          <a:xfrm>
            <a:off x="7772400" y="6455764"/>
            <a:ext cx="137015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dirty="0" smtClean="0">
                <a:solidFill>
                  <a:srgbClr val="FF0000"/>
                </a:solidFill>
              </a:rPr>
              <a:t>BLINK</a:t>
            </a:r>
            <a:endParaRPr lang="en-US" dirty="0">
              <a:solidFill>
                <a:srgbClr val="FF0000"/>
              </a:solidFill>
            </a:endParaRPr>
          </a:p>
        </p:txBody>
      </p:sp>
    </p:spTree>
    <p:extLst>
      <p:ext uri="{BB962C8B-B14F-4D97-AF65-F5344CB8AC3E}">
        <p14:creationId xmlns:p14="http://schemas.microsoft.com/office/powerpoint/2010/main" val="10321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1" grpId="0"/>
      <p:bldP spid="22" grpId="0"/>
      <p:bldP spid="27" grpId="0"/>
      <p:bldP spid="28" grpId="0"/>
      <p:bldP spid="29" grpId="0"/>
      <p:bldP spid="30" grpId="0"/>
      <p:bldP spid="32" grpId="0"/>
      <p:bldP spid="33" grpId="0"/>
      <p:bldP spid="31" grpId="0"/>
      <p:bldP spid="25" grpId="0"/>
      <p:bldP spid="20" grpId="0"/>
      <p:bldP spid="23" grpId="0"/>
      <p:bldP spid="24" grpId="0"/>
      <p:bldP spid="39" grpId="0" animBg="1"/>
      <p:bldP spid="37" grpId="0"/>
      <p:bldP spid="3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5766858" cy="1080219"/>
          </a:xfrm>
        </p:spPr>
        <p:txBody>
          <a:bodyPr>
            <a:normAutofit/>
          </a:bodyPr>
          <a:lstStyle/>
          <a:p>
            <a:r>
              <a:rPr lang="en-US" dirty="0" smtClean="0"/>
              <a:t>FarmCPU</a:t>
            </a:r>
            <a:endParaRPr lang="en-US" dirty="0"/>
          </a:p>
        </p:txBody>
      </p:sp>
      <p:sp>
        <p:nvSpPr>
          <p:cNvPr id="5" name="Rectangle 4"/>
          <p:cNvSpPr/>
          <p:nvPr/>
        </p:nvSpPr>
        <p:spPr>
          <a:xfrm>
            <a:off x="5395022" y="2287173"/>
            <a:ext cx="3710878" cy="3600986"/>
          </a:xfrm>
          <a:prstGeom prst="rect">
            <a:avLst/>
          </a:prstGeom>
        </p:spPr>
        <p:txBody>
          <a:bodyPr wrap="square">
            <a:spAutoFit/>
          </a:bodyPr>
          <a:lstStyle/>
          <a:p>
            <a:r>
              <a:rPr lang="en-US" sz="900" dirty="0"/>
              <a:t> #Compare </a:t>
            </a:r>
            <a:r>
              <a:rPr lang="en-US" sz="900" dirty="0" err="1"/>
              <a:t>FarmCPU#Installation</a:t>
            </a:r>
            <a:r>
              <a:rPr lang="en-US" sz="900" dirty="0"/>
              <a:t> of required R package (once for a computer, details see FarmCPU user manual.)</a:t>
            </a:r>
          </a:p>
          <a:p>
            <a:r>
              <a:rPr lang="en-US" sz="900" dirty="0"/>
              <a:t>#  </a:t>
            </a:r>
            <a:r>
              <a:rPr lang="en-US" sz="900" dirty="0" err="1"/>
              <a:t>install.packages</a:t>
            </a:r>
            <a:r>
              <a:rPr lang="en-US" sz="900" dirty="0"/>
              <a:t>("</a:t>
            </a:r>
            <a:r>
              <a:rPr lang="en-US" sz="900" dirty="0" err="1"/>
              <a:t>bigmemory</a:t>
            </a:r>
            <a:r>
              <a:rPr lang="en-US" sz="900" dirty="0"/>
              <a:t>")</a:t>
            </a:r>
          </a:p>
          <a:p>
            <a:r>
              <a:rPr lang="en-US" sz="900" dirty="0"/>
              <a:t>#  </a:t>
            </a:r>
            <a:r>
              <a:rPr lang="en-US" sz="900" dirty="0" err="1"/>
              <a:t>install.packages</a:t>
            </a:r>
            <a:r>
              <a:rPr lang="en-US" sz="900" dirty="0"/>
              <a:t>("</a:t>
            </a:r>
            <a:r>
              <a:rPr lang="en-US" sz="900" dirty="0" err="1"/>
              <a:t>biganalytics</a:t>
            </a:r>
            <a:r>
              <a:rPr lang="en-US" sz="900" dirty="0"/>
              <a:t>")</a:t>
            </a:r>
          </a:p>
          <a:p>
            <a:r>
              <a:rPr lang="en-US" sz="900" dirty="0"/>
              <a:t>#Import library (each time to start R)</a:t>
            </a:r>
          </a:p>
          <a:p>
            <a:r>
              <a:rPr lang="en-US" sz="900" dirty="0"/>
              <a:t>library(</a:t>
            </a:r>
            <a:r>
              <a:rPr lang="en-US" sz="900" dirty="0" err="1"/>
              <a:t>bigmemory</a:t>
            </a:r>
            <a:r>
              <a:rPr lang="en-US" sz="900" dirty="0"/>
              <a:t>)</a:t>
            </a:r>
          </a:p>
          <a:p>
            <a:r>
              <a:rPr lang="en-US" sz="900" dirty="0"/>
              <a:t>library(</a:t>
            </a:r>
            <a:r>
              <a:rPr lang="en-US" sz="900" dirty="0" err="1"/>
              <a:t>biganalytics</a:t>
            </a:r>
            <a:r>
              <a:rPr lang="en-US" sz="900" dirty="0"/>
              <a:t>)</a:t>
            </a:r>
          </a:p>
          <a:p>
            <a:r>
              <a:rPr lang="en-US" sz="900" dirty="0"/>
              <a:t>require(compiler) #for </a:t>
            </a:r>
            <a:r>
              <a:rPr lang="en-US" sz="900" dirty="0" err="1"/>
              <a:t>cmpfun</a:t>
            </a:r>
            <a:endParaRPr lang="en-US" sz="900" dirty="0"/>
          </a:p>
          <a:p>
            <a:r>
              <a:rPr lang="en-US" sz="900" dirty="0"/>
              <a:t>source("http://</a:t>
            </a:r>
            <a:r>
              <a:rPr lang="en-US" sz="900" dirty="0" err="1"/>
              <a:t>www.zzlab.net</a:t>
            </a:r>
            <a:r>
              <a:rPr lang="en-US" sz="900" dirty="0"/>
              <a:t>/FarmCPU/</a:t>
            </a:r>
            <a:r>
              <a:rPr lang="en-US" sz="900" dirty="0" err="1"/>
              <a:t>FarmCPU_functions.txt</a:t>
            </a:r>
            <a:r>
              <a:rPr lang="en-US" sz="900" dirty="0"/>
              <a:t>")#web source code</a:t>
            </a:r>
          </a:p>
          <a:p>
            <a:endParaRPr lang="en-US" sz="900" dirty="0" smtClean="0"/>
          </a:p>
          <a:p>
            <a:r>
              <a:rPr lang="de-DE" sz="900" dirty="0" err="1"/>
              <a:t>myFarmCPU</a:t>
            </a:r>
            <a:r>
              <a:rPr lang="en-US" sz="900" dirty="0" smtClean="0"/>
              <a:t>= </a:t>
            </a:r>
            <a:r>
              <a:rPr lang="en-US" sz="900" dirty="0"/>
              <a:t>FarmCPU(</a:t>
            </a:r>
          </a:p>
          <a:p>
            <a:r>
              <a:rPr lang="en-US" sz="900" dirty="0"/>
              <a:t>    Y=</a:t>
            </a:r>
            <a:r>
              <a:rPr lang="en-US" sz="900" dirty="0" err="1"/>
              <a:t>mySim$Y</a:t>
            </a:r>
            <a:r>
              <a:rPr lang="en-US" sz="900" dirty="0"/>
              <a:t>,</a:t>
            </a:r>
          </a:p>
          <a:p>
            <a:r>
              <a:rPr lang="de-DE" sz="900" dirty="0"/>
              <a:t>    GD=</a:t>
            </a:r>
            <a:r>
              <a:rPr lang="de-DE" sz="900" dirty="0" err="1"/>
              <a:t>myGD</a:t>
            </a:r>
            <a:r>
              <a:rPr lang="de-DE" sz="900" dirty="0"/>
              <a:t>,</a:t>
            </a:r>
          </a:p>
          <a:p>
            <a:r>
              <a:rPr lang="de-DE" sz="900" dirty="0"/>
              <a:t>    GM=</a:t>
            </a:r>
            <a:r>
              <a:rPr lang="de-DE" sz="900" dirty="0" err="1"/>
              <a:t>myGM</a:t>
            </a:r>
            <a:r>
              <a:rPr lang="de-DE" sz="900" dirty="0"/>
              <a:t> ) </a:t>
            </a:r>
            <a:endParaRPr lang="de-DE" sz="900" dirty="0" smtClean="0"/>
          </a:p>
          <a:p>
            <a:endParaRPr lang="de-DE" sz="900" dirty="0"/>
          </a:p>
          <a:p>
            <a:r>
              <a:rPr lang="de-DE" sz="1200" dirty="0" err="1"/>
              <a:t>myP</a:t>
            </a:r>
            <a:r>
              <a:rPr lang="de-DE" sz="1200" dirty="0"/>
              <a:t>=</a:t>
            </a:r>
            <a:r>
              <a:rPr lang="de-DE" sz="1200" dirty="0" err="1"/>
              <a:t>as.numeric</a:t>
            </a:r>
            <a:r>
              <a:rPr lang="de-DE" sz="1200" dirty="0"/>
              <a:t>(</a:t>
            </a:r>
            <a:r>
              <a:rPr lang="de-DE" sz="1200" dirty="0" err="1"/>
              <a:t>myFarmCPU$GWAS$P.value</a:t>
            </a:r>
            <a:r>
              <a:rPr lang="de-DE" sz="1200" dirty="0"/>
              <a:t>)</a:t>
            </a:r>
          </a:p>
          <a:p>
            <a:r>
              <a:rPr lang="de-DE" sz="1200" dirty="0" err="1"/>
              <a:t>myGI.MP</a:t>
            </a:r>
            <a:r>
              <a:rPr lang="de-DE" sz="1200" dirty="0"/>
              <a:t>=</a:t>
            </a:r>
            <a:r>
              <a:rPr lang="de-DE" sz="1200" dirty="0" err="1"/>
              <a:t>cbind</a:t>
            </a:r>
            <a:r>
              <a:rPr lang="de-DE" sz="1200" dirty="0"/>
              <a:t>(</a:t>
            </a:r>
            <a:r>
              <a:rPr lang="de-DE" sz="1200" dirty="0" err="1"/>
              <a:t>myGM</a:t>
            </a:r>
            <a:r>
              <a:rPr lang="de-DE" sz="1200" dirty="0"/>
              <a:t>[,-1],</a:t>
            </a:r>
            <a:r>
              <a:rPr lang="de-DE" sz="1200" dirty="0" err="1"/>
              <a:t>myP</a:t>
            </a:r>
            <a:r>
              <a:rPr lang="de-DE" sz="1200" dirty="0"/>
              <a:t>)</a:t>
            </a:r>
          </a:p>
          <a:p>
            <a:r>
              <a:rPr lang="de-DE" sz="1200" dirty="0" err="1"/>
              <a:t>GAPIT.Manhattan</a:t>
            </a:r>
            <a:r>
              <a:rPr lang="de-DE" sz="1200" dirty="0"/>
              <a:t>(GI.MP=</a:t>
            </a:r>
            <a:r>
              <a:rPr lang="de-DE" sz="1200" dirty="0" err="1"/>
              <a:t>myGI.MP,seqQTN</a:t>
            </a:r>
            <a:r>
              <a:rPr lang="de-DE" sz="1200" dirty="0"/>
              <a:t>=</a:t>
            </a:r>
            <a:r>
              <a:rPr lang="de-DE" sz="1200" dirty="0" err="1"/>
              <a:t>mySim$QTN.position</a:t>
            </a:r>
            <a:r>
              <a:rPr lang="de-DE" sz="1200" dirty="0"/>
              <a:t>)</a:t>
            </a:r>
          </a:p>
          <a:p>
            <a:r>
              <a:rPr lang="de-DE" sz="1200" dirty="0"/>
              <a:t>GAPIT.QQ(</a:t>
            </a:r>
            <a:r>
              <a:rPr lang="de-DE" sz="1200" dirty="0" err="1"/>
              <a:t>myP</a:t>
            </a:r>
            <a:r>
              <a:rPr lang="de-DE" sz="1200" dirty="0"/>
              <a:t>)</a:t>
            </a:r>
          </a:p>
          <a:p>
            <a:endParaRPr lang="en-US" sz="1200" dirty="0" smtClean="0"/>
          </a:p>
          <a:p>
            <a:endParaRPr lang="en-US" sz="1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1"/>
            <a:ext cx="5486400" cy="242667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911" y="4114800"/>
            <a:ext cx="2743200" cy="2743200"/>
          </a:xfrm>
          <a:prstGeom prst="rect">
            <a:avLst/>
          </a:prstGeom>
        </p:spPr>
      </p:pic>
    </p:spTree>
    <p:extLst>
      <p:ext uri="{BB962C8B-B14F-4D97-AF65-F5344CB8AC3E}">
        <p14:creationId xmlns:p14="http://schemas.microsoft.com/office/powerpoint/2010/main" val="18247704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5766858" cy="1080219"/>
          </a:xfrm>
        </p:spPr>
        <p:txBody>
          <a:bodyPr>
            <a:normAutofit/>
          </a:bodyPr>
          <a:lstStyle/>
          <a:p>
            <a:r>
              <a:rPr lang="en-US" dirty="0" smtClean="0"/>
              <a:t>BLINK</a:t>
            </a:r>
            <a:endParaRPr lang="en-US" dirty="0"/>
          </a:p>
        </p:txBody>
      </p:sp>
      <p:sp>
        <p:nvSpPr>
          <p:cNvPr id="5" name="Rectangle 4"/>
          <p:cNvSpPr/>
          <p:nvPr/>
        </p:nvSpPr>
        <p:spPr>
          <a:xfrm>
            <a:off x="5433122" y="706051"/>
            <a:ext cx="3710878" cy="2862322"/>
          </a:xfrm>
          <a:prstGeom prst="rect">
            <a:avLst/>
          </a:prstGeom>
        </p:spPr>
        <p:txBody>
          <a:bodyPr wrap="square">
            <a:spAutoFit/>
          </a:bodyPr>
          <a:lstStyle/>
          <a:p>
            <a:endParaRPr lang="en-US" sz="900" dirty="0"/>
          </a:p>
          <a:p>
            <a:r>
              <a:rPr lang="en-US" sz="900" dirty="0" err="1"/>
              <a:t>myY</a:t>
            </a:r>
            <a:r>
              <a:rPr lang="en-US" sz="900" dirty="0"/>
              <a:t>=</a:t>
            </a:r>
            <a:r>
              <a:rPr lang="en-US" sz="900" dirty="0" err="1"/>
              <a:t>mySim$Y</a:t>
            </a:r>
            <a:endParaRPr lang="en-US" sz="900" dirty="0"/>
          </a:p>
          <a:p>
            <a:r>
              <a:rPr lang="en-US" sz="900" dirty="0" err="1"/>
              <a:t>colnames</a:t>
            </a:r>
            <a:r>
              <a:rPr lang="en-US" sz="900" dirty="0"/>
              <a:t>(</a:t>
            </a:r>
            <a:r>
              <a:rPr lang="en-US" sz="900" dirty="0" err="1"/>
              <a:t>myY</a:t>
            </a:r>
            <a:r>
              <a:rPr lang="en-US" sz="900" dirty="0"/>
              <a:t>)=c("taxa", "</a:t>
            </a:r>
            <a:r>
              <a:rPr lang="en-US" sz="900" dirty="0" err="1"/>
              <a:t>SimPheno</a:t>
            </a:r>
            <a:r>
              <a:rPr lang="en-US" sz="900" dirty="0"/>
              <a:t>")</a:t>
            </a:r>
          </a:p>
          <a:p>
            <a:r>
              <a:rPr lang="en-US" sz="900" dirty="0" err="1"/>
              <a:t>setwd</a:t>
            </a:r>
            <a:r>
              <a:rPr lang="en-US" sz="900" dirty="0"/>
              <a:t>("~/Desktop/temp")</a:t>
            </a:r>
          </a:p>
          <a:p>
            <a:r>
              <a:rPr lang="pt-BR" sz="900" dirty="0"/>
              <a:t>myGD1=</a:t>
            </a:r>
            <a:r>
              <a:rPr lang="pt-BR" sz="900" dirty="0" err="1"/>
              <a:t>t</a:t>
            </a:r>
            <a:r>
              <a:rPr lang="pt-BR" sz="900" dirty="0"/>
              <a:t>(</a:t>
            </a:r>
            <a:r>
              <a:rPr lang="pt-BR" sz="900" dirty="0" err="1"/>
              <a:t>myGD</a:t>
            </a:r>
            <a:r>
              <a:rPr lang="pt-BR" sz="900" dirty="0"/>
              <a:t>[,-1])</a:t>
            </a:r>
          </a:p>
          <a:p>
            <a:r>
              <a:rPr lang="pt-BR" sz="900" dirty="0" err="1"/>
              <a:t>write.table</a:t>
            </a:r>
            <a:r>
              <a:rPr lang="pt-BR" sz="900" dirty="0"/>
              <a:t>(</a:t>
            </a:r>
            <a:r>
              <a:rPr lang="pt-BR" sz="900" dirty="0" err="1"/>
              <a:t>myY,file</a:t>
            </a:r>
            <a:r>
              <a:rPr lang="pt-BR" sz="900" dirty="0"/>
              <a:t>="myData.</a:t>
            </a:r>
            <a:r>
              <a:rPr lang="pt-BR" sz="900" dirty="0" err="1"/>
              <a:t>txt</a:t>
            </a:r>
            <a:r>
              <a:rPr lang="pt-BR" sz="900" dirty="0"/>
              <a:t>",</a:t>
            </a:r>
            <a:r>
              <a:rPr lang="pt-BR" sz="900" dirty="0" err="1"/>
              <a:t>quote</a:t>
            </a:r>
            <a:r>
              <a:rPr lang="pt-BR" sz="900" dirty="0"/>
              <a:t>=</a:t>
            </a:r>
            <a:r>
              <a:rPr lang="pt-BR" sz="900" dirty="0" err="1"/>
              <a:t>F,row.name</a:t>
            </a:r>
            <a:r>
              <a:rPr lang="pt-BR" sz="900" dirty="0"/>
              <a:t>=</a:t>
            </a:r>
            <a:r>
              <a:rPr lang="pt-BR" sz="900" dirty="0" err="1"/>
              <a:t>F,col.name</a:t>
            </a:r>
            <a:r>
              <a:rPr lang="pt-BR" sz="900" dirty="0"/>
              <a:t>=</a:t>
            </a:r>
            <a:r>
              <a:rPr lang="pt-BR" sz="900" dirty="0" err="1"/>
              <a:t>T,sep</a:t>
            </a:r>
            <a:r>
              <a:rPr lang="pt-BR" sz="900" dirty="0"/>
              <a:t>="\</a:t>
            </a:r>
            <a:r>
              <a:rPr lang="pt-BR" sz="900" dirty="0" err="1"/>
              <a:t>t</a:t>
            </a:r>
            <a:r>
              <a:rPr lang="pt-BR" sz="900" dirty="0"/>
              <a:t>")</a:t>
            </a:r>
          </a:p>
          <a:p>
            <a:r>
              <a:rPr lang="pt-BR" sz="900" dirty="0" err="1"/>
              <a:t>write.table</a:t>
            </a:r>
            <a:r>
              <a:rPr lang="pt-BR" sz="900" dirty="0"/>
              <a:t>(myGD1,file="myData.</a:t>
            </a:r>
            <a:r>
              <a:rPr lang="pt-BR" sz="900" dirty="0" err="1"/>
              <a:t>dat</a:t>
            </a:r>
            <a:r>
              <a:rPr lang="pt-BR" sz="900" dirty="0"/>
              <a:t>",</a:t>
            </a:r>
            <a:r>
              <a:rPr lang="pt-BR" sz="900" dirty="0" err="1"/>
              <a:t>quote</a:t>
            </a:r>
            <a:r>
              <a:rPr lang="pt-BR" sz="900" dirty="0"/>
              <a:t>=</a:t>
            </a:r>
            <a:r>
              <a:rPr lang="pt-BR" sz="900" dirty="0" err="1"/>
              <a:t>F,row.name</a:t>
            </a:r>
            <a:r>
              <a:rPr lang="pt-BR" sz="900" dirty="0"/>
              <a:t>=</a:t>
            </a:r>
            <a:r>
              <a:rPr lang="pt-BR" sz="900" dirty="0" err="1"/>
              <a:t>F,col.name</a:t>
            </a:r>
            <a:r>
              <a:rPr lang="pt-BR" sz="900" dirty="0"/>
              <a:t>=</a:t>
            </a:r>
            <a:r>
              <a:rPr lang="pt-BR" sz="900" dirty="0" err="1"/>
              <a:t>F,sep</a:t>
            </a:r>
            <a:r>
              <a:rPr lang="pt-BR" sz="900" dirty="0"/>
              <a:t>="\</a:t>
            </a:r>
            <a:r>
              <a:rPr lang="pt-BR" sz="900" dirty="0" err="1"/>
              <a:t>t</a:t>
            </a:r>
            <a:r>
              <a:rPr lang="pt-BR" sz="900" dirty="0"/>
              <a:t>")</a:t>
            </a:r>
          </a:p>
          <a:p>
            <a:r>
              <a:rPr lang="pt-BR" sz="900" dirty="0" err="1"/>
              <a:t>write.table</a:t>
            </a:r>
            <a:r>
              <a:rPr lang="pt-BR" sz="900" dirty="0"/>
              <a:t>(</a:t>
            </a:r>
            <a:r>
              <a:rPr lang="pt-BR" sz="900" dirty="0" err="1"/>
              <a:t>myGM,file</a:t>
            </a:r>
            <a:r>
              <a:rPr lang="pt-BR" sz="900" dirty="0"/>
              <a:t>="myData.</a:t>
            </a:r>
            <a:r>
              <a:rPr lang="pt-BR" sz="900" dirty="0" err="1"/>
              <a:t>map</a:t>
            </a:r>
            <a:r>
              <a:rPr lang="pt-BR" sz="900" dirty="0"/>
              <a:t>",</a:t>
            </a:r>
            <a:r>
              <a:rPr lang="pt-BR" sz="900" dirty="0" err="1"/>
              <a:t>quote</a:t>
            </a:r>
            <a:r>
              <a:rPr lang="pt-BR" sz="900" dirty="0"/>
              <a:t>=</a:t>
            </a:r>
            <a:r>
              <a:rPr lang="pt-BR" sz="900" dirty="0" err="1"/>
              <a:t>F,row.name</a:t>
            </a:r>
            <a:r>
              <a:rPr lang="pt-BR" sz="900" dirty="0"/>
              <a:t>=</a:t>
            </a:r>
            <a:r>
              <a:rPr lang="pt-BR" sz="900" dirty="0" err="1"/>
              <a:t>F,col.name</a:t>
            </a:r>
            <a:r>
              <a:rPr lang="pt-BR" sz="900" dirty="0"/>
              <a:t>=</a:t>
            </a:r>
            <a:r>
              <a:rPr lang="pt-BR" sz="900" dirty="0" err="1"/>
              <a:t>T,sep</a:t>
            </a:r>
            <a:r>
              <a:rPr lang="pt-BR" sz="900" dirty="0"/>
              <a:t>="\</a:t>
            </a:r>
            <a:r>
              <a:rPr lang="pt-BR" sz="900" dirty="0" err="1"/>
              <a:t>t</a:t>
            </a:r>
            <a:r>
              <a:rPr lang="pt-BR" sz="900" dirty="0"/>
              <a:t>")</a:t>
            </a:r>
          </a:p>
          <a:p>
            <a:r>
              <a:rPr lang="pt-BR" sz="900" dirty="0"/>
              <a:t>#</a:t>
            </a:r>
            <a:r>
              <a:rPr lang="pt-BR" sz="900" dirty="0" err="1"/>
              <a:t>run</a:t>
            </a:r>
            <a:r>
              <a:rPr lang="pt-BR" sz="900" dirty="0"/>
              <a:t> </a:t>
            </a:r>
            <a:r>
              <a:rPr lang="pt-BR" sz="900" dirty="0" err="1"/>
              <a:t>blink</a:t>
            </a:r>
            <a:endParaRPr lang="pt-BR" sz="900" dirty="0"/>
          </a:p>
          <a:p>
            <a:r>
              <a:rPr lang="pt-BR" sz="900" dirty="0"/>
              <a:t>system("~/Desktop/</a:t>
            </a:r>
            <a:r>
              <a:rPr lang="pt-BR" sz="900" dirty="0" err="1"/>
              <a:t>temp</a:t>
            </a:r>
            <a:r>
              <a:rPr lang="pt-BR" sz="900" dirty="0"/>
              <a:t>/</a:t>
            </a:r>
            <a:r>
              <a:rPr lang="pt-BR" sz="900" dirty="0" err="1"/>
              <a:t>blink</a:t>
            </a:r>
            <a:r>
              <a:rPr lang="pt-BR" sz="900" dirty="0"/>
              <a:t> --file </a:t>
            </a:r>
            <a:r>
              <a:rPr lang="pt-BR" sz="900" dirty="0" err="1"/>
              <a:t>myData</a:t>
            </a:r>
            <a:r>
              <a:rPr lang="pt-BR" sz="900" dirty="0"/>
              <a:t> --</a:t>
            </a:r>
            <a:r>
              <a:rPr lang="pt-BR" sz="900" dirty="0" err="1"/>
              <a:t>max_loop</a:t>
            </a:r>
            <a:r>
              <a:rPr lang="pt-BR" sz="900" dirty="0"/>
              <a:t> 10 --</a:t>
            </a:r>
            <a:r>
              <a:rPr lang="pt-BR" sz="900" dirty="0" err="1"/>
              <a:t>numeric</a:t>
            </a:r>
            <a:r>
              <a:rPr lang="pt-BR" sz="900" dirty="0"/>
              <a:t> --</a:t>
            </a:r>
            <a:r>
              <a:rPr lang="pt-BR" sz="900" dirty="0" err="1"/>
              <a:t>gwas</a:t>
            </a:r>
            <a:r>
              <a:rPr lang="pt-BR" sz="900" dirty="0"/>
              <a:t>")</a:t>
            </a:r>
          </a:p>
          <a:p>
            <a:r>
              <a:rPr lang="pt-BR" sz="900" dirty="0"/>
              <a:t>#</a:t>
            </a:r>
            <a:r>
              <a:rPr lang="pt-BR" sz="900" dirty="0" err="1"/>
              <a:t>Extract</a:t>
            </a:r>
            <a:r>
              <a:rPr lang="pt-BR" sz="900" dirty="0"/>
              <a:t> </a:t>
            </a:r>
            <a:r>
              <a:rPr lang="pt-BR" sz="900" dirty="0" err="1"/>
              <a:t>p</a:t>
            </a:r>
            <a:r>
              <a:rPr lang="pt-BR" sz="900" dirty="0"/>
              <a:t> </a:t>
            </a:r>
            <a:r>
              <a:rPr lang="pt-BR" sz="900" dirty="0" err="1"/>
              <a:t>values</a:t>
            </a:r>
            <a:endParaRPr lang="pt-BR" sz="900" dirty="0"/>
          </a:p>
          <a:p>
            <a:r>
              <a:rPr lang="pt-BR" sz="900" dirty="0" err="1"/>
              <a:t>result</a:t>
            </a:r>
            <a:r>
              <a:rPr lang="pt-BR" sz="900" dirty="0"/>
              <a:t>&lt;- </a:t>
            </a:r>
            <a:r>
              <a:rPr lang="pt-BR" sz="900" dirty="0" err="1"/>
              <a:t>read.table</a:t>
            </a:r>
            <a:r>
              <a:rPr lang="pt-BR" sz="900" dirty="0"/>
              <a:t>("</a:t>
            </a:r>
            <a:r>
              <a:rPr lang="pt-BR" sz="900" dirty="0" err="1"/>
              <a:t>SimPheno_GWAS_result.txt</a:t>
            </a:r>
            <a:r>
              <a:rPr lang="pt-BR" sz="900" dirty="0"/>
              <a:t>", </a:t>
            </a:r>
            <a:r>
              <a:rPr lang="pt-BR" sz="900" dirty="0" err="1"/>
              <a:t>head</a:t>
            </a:r>
            <a:r>
              <a:rPr lang="pt-BR" sz="900" dirty="0"/>
              <a:t> = TRUE)</a:t>
            </a:r>
          </a:p>
          <a:p>
            <a:r>
              <a:rPr lang="pt-BR" sz="900" dirty="0" err="1"/>
              <a:t>myP</a:t>
            </a:r>
            <a:r>
              <a:rPr lang="pt-BR" sz="900" dirty="0"/>
              <a:t>=</a:t>
            </a:r>
            <a:r>
              <a:rPr lang="pt-BR" sz="900" dirty="0" err="1"/>
              <a:t>as.numeric</a:t>
            </a:r>
            <a:r>
              <a:rPr lang="pt-BR" sz="900" dirty="0"/>
              <a:t>(</a:t>
            </a:r>
            <a:r>
              <a:rPr lang="pt-BR" sz="900" dirty="0" err="1"/>
              <a:t>result</a:t>
            </a:r>
            <a:r>
              <a:rPr lang="pt-BR" sz="900" dirty="0"/>
              <a:t>[,5])</a:t>
            </a:r>
          </a:p>
          <a:p>
            <a:r>
              <a:rPr lang="pt-BR" sz="900" dirty="0" err="1"/>
              <a:t>myGI.MP</a:t>
            </a:r>
            <a:r>
              <a:rPr lang="pt-BR" sz="900" dirty="0"/>
              <a:t>=</a:t>
            </a:r>
            <a:r>
              <a:rPr lang="pt-BR" sz="900" dirty="0" err="1"/>
              <a:t>cbind</a:t>
            </a:r>
            <a:r>
              <a:rPr lang="pt-BR" sz="900" dirty="0"/>
              <a:t>(</a:t>
            </a:r>
            <a:r>
              <a:rPr lang="pt-BR" sz="900" dirty="0" err="1"/>
              <a:t>myGM</a:t>
            </a:r>
            <a:r>
              <a:rPr lang="pt-BR" sz="900" dirty="0"/>
              <a:t>[,-1],</a:t>
            </a:r>
            <a:r>
              <a:rPr lang="pt-BR" sz="900" dirty="0" err="1"/>
              <a:t>myP</a:t>
            </a:r>
            <a:r>
              <a:rPr lang="pt-BR" sz="900" dirty="0"/>
              <a:t>)</a:t>
            </a:r>
          </a:p>
          <a:p>
            <a:r>
              <a:rPr lang="pt-BR" sz="900" dirty="0" err="1"/>
              <a:t>GAPIT.Manhattan</a:t>
            </a:r>
            <a:r>
              <a:rPr lang="pt-BR" sz="900" dirty="0"/>
              <a:t>(GI.MP=</a:t>
            </a:r>
            <a:r>
              <a:rPr lang="pt-BR" sz="900" dirty="0" err="1"/>
              <a:t>myGI.MP,seqQTN</a:t>
            </a:r>
            <a:r>
              <a:rPr lang="pt-BR" sz="900" dirty="0"/>
              <a:t>=</a:t>
            </a:r>
            <a:r>
              <a:rPr lang="pt-BR" sz="900" dirty="0" err="1"/>
              <a:t>mySim$QTN.position</a:t>
            </a:r>
            <a:r>
              <a:rPr lang="pt-BR" sz="900" dirty="0"/>
              <a:t>)</a:t>
            </a:r>
          </a:p>
          <a:p>
            <a:r>
              <a:rPr lang="pt-BR" sz="900" dirty="0"/>
              <a:t>GAPIT.QQ(</a:t>
            </a:r>
            <a:r>
              <a:rPr lang="pt-BR" sz="900" dirty="0" err="1"/>
              <a:t>myP</a:t>
            </a:r>
            <a:r>
              <a:rPr lang="pt-BR" sz="900" dirty="0"/>
              <a:t>)</a:t>
            </a:r>
            <a:endParaRPr lang="en-US" sz="1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1"/>
            <a:ext cx="5486400" cy="24266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800" y="4114800"/>
            <a:ext cx="2743200" cy="2743200"/>
          </a:xfrm>
          <a:prstGeom prst="rect">
            <a:avLst/>
          </a:prstGeom>
        </p:spPr>
      </p:pic>
    </p:spTree>
    <p:extLst>
      <p:ext uri="{BB962C8B-B14F-4D97-AF65-F5344CB8AC3E}">
        <p14:creationId xmlns:p14="http://schemas.microsoft.com/office/powerpoint/2010/main" val="1063785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p:cNvSpPr/>
          <p:nvPr/>
        </p:nvSpPr>
        <p:spPr>
          <a:xfrm>
            <a:off x="4617514" y="450741"/>
            <a:ext cx="2733608" cy="5580267"/>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2191230" y="448968"/>
            <a:ext cx="2401625" cy="5580267"/>
          </a:xfrm>
          <a:prstGeom prst="rect">
            <a:avLst/>
          </a:prstGeom>
          <a:solidFill>
            <a:srgbClr val="3366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654293" y="6062696"/>
            <a:ext cx="8364622"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654293" y="474624"/>
            <a:ext cx="0" cy="558807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6200000">
            <a:off x="-1414652" y="2397474"/>
            <a:ext cx="3445723" cy="584776"/>
          </a:xfrm>
          <a:prstGeom prst="rect">
            <a:avLst/>
          </a:prstGeom>
          <a:noFill/>
        </p:spPr>
        <p:txBody>
          <a:bodyPr wrap="square" rtlCol="0">
            <a:spAutoFit/>
          </a:bodyPr>
          <a:lstStyle/>
          <a:p>
            <a:r>
              <a:rPr lang="en-US" sz="3200" dirty="0" smtClean="0"/>
              <a:t>Computing speed</a:t>
            </a:r>
            <a:endParaRPr lang="en-US" sz="3200" dirty="0"/>
          </a:p>
        </p:txBody>
      </p:sp>
      <p:sp>
        <p:nvSpPr>
          <p:cNvPr id="13" name="TextBox 12"/>
          <p:cNvSpPr txBox="1"/>
          <p:nvPr/>
        </p:nvSpPr>
        <p:spPr>
          <a:xfrm>
            <a:off x="3143663" y="6054891"/>
            <a:ext cx="3851398" cy="584776"/>
          </a:xfrm>
          <a:prstGeom prst="rect">
            <a:avLst/>
          </a:prstGeom>
          <a:noFill/>
        </p:spPr>
        <p:txBody>
          <a:bodyPr wrap="square" rtlCol="0">
            <a:spAutoFit/>
          </a:bodyPr>
          <a:lstStyle/>
          <a:p>
            <a:r>
              <a:rPr lang="en-US" sz="3200" dirty="0" smtClean="0"/>
              <a:t>Power | type I error</a:t>
            </a:r>
            <a:endParaRPr lang="en-US" sz="3200" dirty="0"/>
          </a:p>
        </p:txBody>
      </p:sp>
      <p:sp>
        <p:nvSpPr>
          <p:cNvPr id="14" name="TextBox 13"/>
          <p:cNvSpPr txBox="1"/>
          <p:nvPr/>
        </p:nvSpPr>
        <p:spPr>
          <a:xfrm>
            <a:off x="1194676" y="1061085"/>
            <a:ext cx="1026333" cy="523220"/>
          </a:xfrm>
          <a:prstGeom prst="rect">
            <a:avLst/>
          </a:prstGeom>
          <a:noFill/>
        </p:spPr>
        <p:txBody>
          <a:bodyPr wrap="square" rtlCol="0">
            <a:spAutoFit/>
          </a:bodyPr>
          <a:lstStyle/>
          <a:p>
            <a:pPr algn="ctr"/>
            <a:r>
              <a:rPr lang="en-US" sz="2800" dirty="0" smtClean="0"/>
              <a:t>GLM</a:t>
            </a:r>
            <a:endParaRPr lang="en-US" sz="2800" dirty="0"/>
          </a:p>
        </p:txBody>
      </p:sp>
      <p:sp>
        <p:nvSpPr>
          <p:cNvPr id="15" name="TextBox 14"/>
          <p:cNvSpPr txBox="1"/>
          <p:nvPr/>
        </p:nvSpPr>
        <p:spPr>
          <a:xfrm>
            <a:off x="654293" y="474624"/>
            <a:ext cx="1133084" cy="584776"/>
          </a:xfrm>
          <a:prstGeom prst="rect">
            <a:avLst/>
          </a:prstGeom>
          <a:noFill/>
        </p:spPr>
        <p:txBody>
          <a:bodyPr wrap="square" rtlCol="0">
            <a:spAutoFit/>
          </a:bodyPr>
          <a:lstStyle/>
          <a:p>
            <a:pPr algn="ctr"/>
            <a:r>
              <a:rPr lang="en-US" sz="3200" dirty="0"/>
              <a:t>t</a:t>
            </a:r>
            <a:r>
              <a:rPr lang="en-US" sz="3200" dirty="0" smtClean="0"/>
              <a:t> test</a:t>
            </a:r>
            <a:endParaRPr lang="en-US" sz="3200" dirty="0"/>
          </a:p>
        </p:txBody>
      </p:sp>
      <p:sp>
        <p:nvSpPr>
          <p:cNvPr id="16" name="TextBox 15"/>
          <p:cNvSpPr txBox="1"/>
          <p:nvPr/>
        </p:nvSpPr>
        <p:spPr>
          <a:xfrm>
            <a:off x="2643333" y="5362471"/>
            <a:ext cx="1133084" cy="523220"/>
          </a:xfrm>
          <a:prstGeom prst="rect">
            <a:avLst/>
          </a:prstGeom>
          <a:noFill/>
        </p:spPr>
        <p:txBody>
          <a:bodyPr wrap="square" rtlCol="0">
            <a:spAutoFit/>
          </a:bodyPr>
          <a:lstStyle/>
          <a:p>
            <a:pPr algn="ctr"/>
            <a:r>
              <a:rPr lang="en-US" sz="2800" dirty="0"/>
              <a:t>M</a:t>
            </a:r>
            <a:r>
              <a:rPr lang="en-US" sz="2800" dirty="0" smtClean="0"/>
              <a:t>LM</a:t>
            </a:r>
            <a:endParaRPr lang="en-US" sz="2800" dirty="0"/>
          </a:p>
        </p:txBody>
      </p:sp>
      <p:sp>
        <p:nvSpPr>
          <p:cNvPr id="18" name="TextBox 17"/>
          <p:cNvSpPr txBox="1"/>
          <p:nvPr/>
        </p:nvSpPr>
        <p:spPr>
          <a:xfrm>
            <a:off x="2425237" y="4777695"/>
            <a:ext cx="1582613" cy="523220"/>
          </a:xfrm>
          <a:prstGeom prst="rect">
            <a:avLst/>
          </a:prstGeom>
          <a:noFill/>
        </p:spPr>
        <p:txBody>
          <a:bodyPr wrap="square" rtlCol="0">
            <a:spAutoFit/>
          </a:bodyPr>
          <a:lstStyle/>
          <a:p>
            <a:pPr algn="ctr"/>
            <a:r>
              <a:rPr lang="en-US" sz="2800" dirty="0" smtClean="0"/>
              <a:t>EMMA</a:t>
            </a:r>
            <a:endParaRPr lang="en-US" sz="2800" dirty="0"/>
          </a:p>
        </p:txBody>
      </p:sp>
      <p:sp>
        <p:nvSpPr>
          <p:cNvPr id="20" name="TextBox 19"/>
          <p:cNvSpPr txBox="1"/>
          <p:nvPr/>
        </p:nvSpPr>
        <p:spPr>
          <a:xfrm>
            <a:off x="2191230" y="4192919"/>
            <a:ext cx="2361582" cy="523220"/>
          </a:xfrm>
          <a:prstGeom prst="rect">
            <a:avLst/>
          </a:prstGeom>
          <a:noFill/>
        </p:spPr>
        <p:txBody>
          <a:bodyPr wrap="square" rtlCol="0">
            <a:spAutoFit/>
          </a:bodyPr>
          <a:lstStyle/>
          <a:p>
            <a:pPr algn="ctr"/>
            <a:r>
              <a:rPr lang="en-US" sz="2800" dirty="0" smtClean="0"/>
              <a:t>P3D/EMMAX</a:t>
            </a:r>
            <a:endParaRPr lang="en-US" sz="2800" dirty="0"/>
          </a:p>
        </p:txBody>
      </p:sp>
      <p:sp>
        <p:nvSpPr>
          <p:cNvPr id="22" name="TextBox 21"/>
          <p:cNvSpPr txBox="1"/>
          <p:nvPr/>
        </p:nvSpPr>
        <p:spPr>
          <a:xfrm>
            <a:off x="2425237" y="3551334"/>
            <a:ext cx="1713469" cy="523220"/>
          </a:xfrm>
          <a:prstGeom prst="rect">
            <a:avLst/>
          </a:prstGeom>
          <a:noFill/>
        </p:spPr>
        <p:txBody>
          <a:bodyPr wrap="square" rtlCol="0">
            <a:spAutoFit/>
          </a:bodyPr>
          <a:lstStyle/>
          <a:p>
            <a:pPr algn="ctr"/>
            <a:r>
              <a:rPr lang="en-US" sz="2800" dirty="0" smtClean="0"/>
              <a:t>GEMMA</a:t>
            </a:r>
            <a:endParaRPr lang="en-US" sz="2800" dirty="0"/>
          </a:p>
        </p:txBody>
      </p:sp>
      <p:sp>
        <p:nvSpPr>
          <p:cNvPr id="24" name="TextBox 23"/>
          <p:cNvSpPr txBox="1"/>
          <p:nvPr/>
        </p:nvSpPr>
        <p:spPr>
          <a:xfrm>
            <a:off x="2191230" y="2405572"/>
            <a:ext cx="2361582" cy="523220"/>
          </a:xfrm>
          <a:prstGeom prst="rect">
            <a:avLst/>
          </a:prstGeom>
          <a:noFill/>
        </p:spPr>
        <p:txBody>
          <a:bodyPr wrap="square" rtlCol="0">
            <a:spAutoFit/>
          </a:bodyPr>
          <a:lstStyle/>
          <a:p>
            <a:pPr algn="ctr"/>
            <a:r>
              <a:rPr lang="en-US" sz="2800" dirty="0" err="1" smtClean="0"/>
              <a:t>FaST</a:t>
            </a:r>
            <a:r>
              <a:rPr lang="en-US" sz="2800" dirty="0" smtClean="0"/>
              <a:t>-LMM</a:t>
            </a:r>
            <a:endParaRPr lang="en-US" sz="2800" dirty="0"/>
          </a:p>
        </p:txBody>
      </p:sp>
      <p:sp>
        <p:nvSpPr>
          <p:cNvPr id="25" name="TextBox 24"/>
          <p:cNvSpPr txBox="1"/>
          <p:nvPr/>
        </p:nvSpPr>
        <p:spPr>
          <a:xfrm>
            <a:off x="2425237" y="1604552"/>
            <a:ext cx="1893440" cy="523220"/>
          </a:xfrm>
          <a:prstGeom prst="rect">
            <a:avLst/>
          </a:prstGeom>
          <a:noFill/>
        </p:spPr>
        <p:txBody>
          <a:bodyPr wrap="square" rtlCol="0">
            <a:spAutoFit/>
          </a:bodyPr>
          <a:lstStyle/>
          <a:p>
            <a:pPr algn="ctr"/>
            <a:r>
              <a:rPr lang="en-US" sz="2800" dirty="0" err="1" smtClean="0"/>
              <a:t>GenABEL</a:t>
            </a:r>
            <a:endParaRPr lang="en-US" sz="2800" dirty="0"/>
          </a:p>
        </p:txBody>
      </p:sp>
      <p:sp>
        <p:nvSpPr>
          <p:cNvPr id="26" name="TextBox 25"/>
          <p:cNvSpPr txBox="1"/>
          <p:nvPr/>
        </p:nvSpPr>
        <p:spPr>
          <a:xfrm>
            <a:off x="4527153" y="2871791"/>
            <a:ext cx="1297459" cy="523220"/>
          </a:xfrm>
          <a:prstGeom prst="rect">
            <a:avLst/>
          </a:prstGeom>
          <a:noFill/>
        </p:spPr>
        <p:txBody>
          <a:bodyPr wrap="square" rtlCol="0">
            <a:spAutoFit/>
          </a:bodyPr>
          <a:lstStyle/>
          <a:p>
            <a:pPr algn="ctr"/>
            <a:r>
              <a:rPr lang="en-US" sz="2800" dirty="0" smtClean="0"/>
              <a:t>CMLM</a:t>
            </a:r>
            <a:endParaRPr lang="en-US" sz="2800" dirty="0"/>
          </a:p>
        </p:txBody>
      </p:sp>
      <p:sp>
        <p:nvSpPr>
          <p:cNvPr id="27" name="TextBox 26"/>
          <p:cNvSpPr txBox="1"/>
          <p:nvPr/>
        </p:nvSpPr>
        <p:spPr>
          <a:xfrm>
            <a:off x="5930292" y="4782258"/>
            <a:ext cx="1558746" cy="523220"/>
          </a:xfrm>
          <a:prstGeom prst="rect">
            <a:avLst/>
          </a:prstGeom>
          <a:noFill/>
        </p:spPr>
        <p:txBody>
          <a:bodyPr wrap="square" rtlCol="0">
            <a:spAutoFit/>
          </a:bodyPr>
          <a:lstStyle/>
          <a:p>
            <a:pPr algn="ctr"/>
            <a:r>
              <a:rPr lang="en-US" sz="2800" dirty="0" smtClean="0"/>
              <a:t>MLMM</a:t>
            </a:r>
            <a:endParaRPr lang="en-US" sz="2800" dirty="0"/>
          </a:p>
        </p:txBody>
      </p:sp>
      <p:sp>
        <p:nvSpPr>
          <p:cNvPr id="19" name="TextBox 18"/>
          <p:cNvSpPr txBox="1"/>
          <p:nvPr/>
        </p:nvSpPr>
        <p:spPr>
          <a:xfrm>
            <a:off x="4821631" y="3366773"/>
            <a:ext cx="1742801" cy="523220"/>
          </a:xfrm>
          <a:prstGeom prst="rect">
            <a:avLst/>
          </a:prstGeom>
          <a:noFill/>
        </p:spPr>
        <p:txBody>
          <a:bodyPr wrap="square" rtlCol="0">
            <a:spAutoFit/>
          </a:bodyPr>
          <a:lstStyle/>
          <a:p>
            <a:pPr algn="ctr"/>
            <a:r>
              <a:rPr lang="en-US" sz="2800" dirty="0" smtClean="0"/>
              <a:t>ECMLM</a:t>
            </a:r>
            <a:endParaRPr lang="en-US" sz="2800" dirty="0"/>
          </a:p>
        </p:txBody>
      </p:sp>
      <p:sp>
        <p:nvSpPr>
          <p:cNvPr id="21" name="TextBox 20"/>
          <p:cNvSpPr txBox="1"/>
          <p:nvPr/>
        </p:nvSpPr>
        <p:spPr>
          <a:xfrm>
            <a:off x="5084791" y="3887407"/>
            <a:ext cx="1479642" cy="523220"/>
          </a:xfrm>
          <a:prstGeom prst="rect">
            <a:avLst/>
          </a:prstGeom>
          <a:noFill/>
        </p:spPr>
        <p:txBody>
          <a:bodyPr wrap="square" rtlCol="0">
            <a:spAutoFit/>
          </a:bodyPr>
          <a:lstStyle/>
          <a:p>
            <a:pPr algn="ctr"/>
            <a:r>
              <a:rPr lang="en-US" sz="2800" dirty="0" smtClean="0"/>
              <a:t>Select</a:t>
            </a:r>
            <a:endParaRPr lang="en-US" sz="2800" dirty="0"/>
          </a:p>
        </p:txBody>
      </p:sp>
      <p:sp>
        <p:nvSpPr>
          <p:cNvPr id="23" name="TextBox 22"/>
          <p:cNvSpPr txBox="1"/>
          <p:nvPr/>
        </p:nvSpPr>
        <p:spPr>
          <a:xfrm>
            <a:off x="5451274" y="4350496"/>
            <a:ext cx="1479642" cy="523220"/>
          </a:xfrm>
          <a:prstGeom prst="rect">
            <a:avLst/>
          </a:prstGeom>
          <a:noFill/>
        </p:spPr>
        <p:txBody>
          <a:bodyPr wrap="square" rtlCol="0">
            <a:spAutoFit/>
          </a:bodyPr>
          <a:lstStyle/>
          <a:p>
            <a:pPr algn="ctr"/>
            <a:r>
              <a:rPr lang="en-US" sz="2800" dirty="0" smtClean="0"/>
              <a:t>SUPER</a:t>
            </a:r>
            <a:endParaRPr lang="en-US" sz="2800" dirty="0"/>
          </a:p>
        </p:txBody>
      </p:sp>
      <p:sp>
        <p:nvSpPr>
          <p:cNvPr id="29" name="TextBox 28"/>
          <p:cNvSpPr txBox="1"/>
          <p:nvPr/>
        </p:nvSpPr>
        <p:spPr>
          <a:xfrm>
            <a:off x="2221009" y="447358"/>
            <a:ext cx="2371845" cy="830997"/>
          </a:xfrm>
          <a:prstGeom prst="rect">
            <a:avLst/>
          </a:prstGeom>
          <a:noFill/>
        </p:spPr>
        <p:txBody>
          <a:bodyPr wrap="square" rtlCol="0">
            <a:spAutoFit/>
          </a:bodyPr>
          <a:lstStyle/>
          <a:p>
            <a:pPr algn="ctr"/>
            <a:r>
              <a:rPr lang="en-US" sz="2400" dirty="0" smtClean="0">
                <a:solidFill>
                  <a:schemeClr val="bg1"/>
                </a:solidFill>
              </a:rPr>
              <a:t>Speed improvement</a:t>
            </a:r>
            <a:endParaRPr lang="en-US" sz="2400" dirty="0">
              <a:solidFill>
                <a:schemeClr val="bg1"/>
              </a:solidFill>
            </a:endParaRPr>
          </a:p>
        </p:txBody>
      </p:sp>
      <p:sp>
        <p:nvSpPr>
          <p:cNvPr id="30" name="TextBox 29"/>
          <p:cNvSpPr txBox="1"/>
          <p:nvPr/>
        </p:nvSpPr>
        <p:spPr>
          <a:xfrm>
            <a:off x="4592855" y="450741"/>
            <a:ext cx="2758266" cy="830997"/>
          </a:xfrm>
          <a:prstGeom prst="rect">
            <a:avLst/>
          </a:prstGeom>
          <a:noFill/>
        </p:spPr>
        <p:txBody>
          <a:bodyPr wrap="square" rtlCol="0">
            <a:spAutoFit/>
          </a:bodyPr>
          <a:lstStyle/>
          <a:p>
            <a:pPr algn="ctr"/>
            <a:r>
              <a:rPr lang="en-US" sz="2400" dirty="0" smtClean="0">
                <a:solidFill>
                  <a:schemeClr val="bg1"/>
                </a:solidFill>
              </a:rPr>
              <a:t>Power </a:t>
            </a:r>
          </a:p>
          <a:p>
            <a:pPr algn="ctr"/>
            <a:r>
              <a:rPr lang="en-US" sz="2400" dirty="0" smtClean="0">
                <a:solidFill>
                  <a:schemeClr val="bg1"/>
                </a:solidFill>
              </a:rPr>
              <a:t>improvement</a:t>
            </a:r>
            <a:endParaRPr lang="en-US" sz="2400" dirty="0">
              <a:solidFill>
                <a:schemeClr val="bg1"/>
              </a:solidFill>
            </a:endParaRPr>
          </a:p>
        </p:txBody>
      </p:sp>
    </p:spTree>
    <p:extLst>
      <p:ext uri="{BB962C8B-B14F-4D97-AF65-F5344CB8AC3E}">
        <p14:creationId xmlns:p14="http://schemas.microsoft.com/office/powerpoint/2010/main" val="98705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animBg="1"/>
      <p:bldP spid="14" grpId="0"/>
      <p:bldP spid="15" grpId="0"/>
      <p:bldP spid="16" grpId="0"/>
      <p:bldP spid="18" grpId="0"/>
      <p:bldP spid="20" grpId="0"/>
      <p:bldP spid="22" grpId="0"/>
      <p:bldP spid="24" grpId="0"/>
      <p:bldP spid="25" grpId="0"/>
      <p:bldP spid="26" grpId="0"/>
      <p:bldP spid="27" grpId="0"/>
      <p:bldP spid="19" grpId="0"/>
      <p:bldP spid="21" grpId="0"/>
      <p:bldP spid="23" grpId="0"/>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3857"/>
            <a:ext cx="8229600" cy="871907"/>
          </a:xfrm>
        </p:spPr>
        <p:txBody>
          <a:bodyPr/>
          <a:lstStyle/>
          <a:p>
            <a:r>
              <a:rPr lang="en-US" dirty="0" smtClean="0">
                <a:solidFill>
                  <a:schemeClr val="accent2"/>
                </a:solidFill>
              </a:rPr>
              <a:t>Usage of Software Packages</a:t>
            </a:r>
            <a:endParaRPr lang="en-US" dirty="0">
              <a:solidFill>
                <a:schemeClr val="accent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263957081"/>
              </p:ext>
            </p:extLst>
          </p:nvPr>
        </p:nvGraphicFramePr>
        <p:xfrm>
          <a:off x="224119" y="1210235"/>
          <a:ext cx="8606115" cy="5353582"/>
        </p:xfrm>
        <a:graphic>
          <a:graphicData uri="http://schemas.openxmlformats.org/drawingml/2006/table">
            <a:tbl>
              <a:tblPr/>
              <a:tblGrid>
                <a:gridCol w="1038669"/>
                <a:gridCol w="2473022"/>
                <a:gridCol w="2473022"/>
                <a:gridCol w="939748"/>
                <a:gridCol w="890287"/>
                <a:gridCol w="791367"/>
              </a:tblGrid>
              <a:tr h="337530">
                <a:tc>
                  <a:txBody>
                    <a:bodyPr/>
                    <a:lstStyle/>
                    <a:p>
                      <a:pPr algn="ctr" fontAlgn="ctr"/>
                      <a:r>
                        <a:rPr lang="en-US" sz="1600" b="1" i="0" u="none" strike="noStrike" dirty="0">
                          <a:solidFill>
                            <a:srgbClr val="000000"/>
                          </a:solidFill>
                          <a:effectLst/>
                          <a:latin typeface="Times New Roman"/>
                        </a:rPr>
                        <a:t>Software</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just" fontAlgn="ctr"/>
                      <a:r>
                        <a:rPr lang="en-US" sz="1600" b="1" i="0" u="none" strike="noStrike" dirty="0">
                          <a:solidFill>
                            <a:srgbClr val="000000"/>
                          </a:solidFill>
                          <a:effectLst/>
                          <a:latin typeface="Times New Roman"/>
                        </a:rPr>
                        <a:t>Leading Authors</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just" fontAlgn="ctr"/>
                      <a:r>
                        <a:rPr lang="en-US" sz="1600" b="1" i="0" u="none" strike="noStrike">
                          <a:solidFill>
                            <a:srgbClr val="000000"/>
                          </a:solidFill>
                          <a:effectLst/>
                          <a:latin typeface="Times New Roman"/>
                        </a:rPr>
                        <a:t>Corresponding authors</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Times New Roman"/>
                        </a:rPr>
                        <a:t>Language</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n-US" sz="1600" b="1" i="0" u="none" strike="noStrike">
                          <a:solidFill>
                            <a:srgbClr val="000000"/>
                          </a:solidFill>
                          <a:effectLst/>
                          <a:latin typeface="Times New Roman"/>
                        </a:rPr>
                        <a:t>Released</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n-US" sz="1600" b="1" i="0" u="none" strike="noStrike" dirty="0">
                          <a:solidFill>
                            <a:srgbClr val="000000"/>
                          </a:solidFill>
                          <a:effectLst/>
                          <a:latin typeface="Times New Roman"/>
                        </a:rPr>
                        <a:t>Citation</a:t>
                      </a: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7530">
                <a:tc>
                  <a:txBody>
                    <a:bodyPr/>
                    <a:lstStyle/>
                    <a:p>
                      <a:pPr algn="ctr" fontAlgn="ctr"/>
                      <a:r>
                        <a:rPr lang="en-US" sz="1600" b="0" i="0" u="none" strike="noStrike" dirty="0">
                          <a:solidFill>
                            <a:srgbClr val="000000"/>
                          </a:solidFill>
                          <a:effectLst/>
                          <a:latin typeface="Times New Roman"/>
                        </a:rPr>
                        <a:t>PUMA</a:t>
                      </a:r>
                    </a:p>
                  </a:txBody>
                  <a:tcPr marL="12700" marR="12700" marT="12700" marB="0" anchor="ctr">
                    <a:lnL>
                      <a:noFill/>
                    </a:lnL>
                    <a:lnR>
                      <a:noFill/>
                    </a:lnR>
                    <a:lnT w="12700" cap="flat" cmpd="sng" algn="ctr">
                      <a:solidFill>
                        <a:scrgbClr r="0" g="0" b="0"/>
                      </a:solidFill>
                      <a:prstDash val="solid"/>
                      <a:round/>
                      <a:headEnd type="none" w="med" len="med"/>
                      <a:tailEnd type="none" w="med" len="med"/>
                    </a:lnT>
                    <a:lnB>
                      <a:noFill/>
                    </a:lnB>
                  </a:tcPr>
                </a:tc>
                <a:tc>
                  <a:txBody>
                    <a:bodyPr/>
                    <a:lstStyle/>
                    <a:p>
                      <a:pPr algn="just" fontAlgn="ctr"/>
                      <a:r>
                        <a:rPr lang="en-US" sz="1600" b="0" i="0" u="none" strike="noStrike" dirty="0">
                          <a:solidFill>
                            <a:srgbClr val="000000"/>
                          </a:solidFill>
                          <a:effectLst/>
                          <a:latin typeface="Times New Roman"/>
                        </a:rPr>
                        <a:t>Gabriel E. Hoffman</a:t>
                      </a:r>
                    </a:p>
                  </a:txBody>
                  <a:tcPr marL="12700" marR="12700" marT="12700" marB="0" anchor="ctr">
                    <a:lnL>
                      <a:noFill/>
                    </a:lnL>
                    <a:lnR>
                      <a:noFill/>
                    </a:lnR>
                    <a:lnT w="12700" cap="flat" cmpd="sng" algn="ctr">
                      <a:solidFill>
                        <a:scrgbClr r="0" g="0" b="0"/>
                      </a:solidFill>
                      <a:prstDash val="solid"/>
                      <a:round/>
                      <a:headEnd type="none" w="med" len="med"/>
                      <a:tailEnd type="none" w="med" len="med"/>
                    </a:lnT>
                    <a:lnB>
                      <a:noFill/>
                    </a:lnB>
                  </a:tcPr>
                </a:tc>
                <a:tc>
                  <a:txBody>
                    <a:bodyPr/>
                    <a:lstStyle/>
                    <a:p>
                      <a:pPr algn="just" fontAlgn="ctr"/>
                      <a:r>
                        <a:rPr lang="en-US" sz="1600" b="0" i="0" u="none" strike="noStrike" dirty="0">
                          <a:solidFill>
                            <a:srgbClr val="000000"/>
                          </a:solidFill>
                          <a:effectLst/>
                          <a:latin typeface="Times New Roman"/>
                        </a:rPr>
                        <a:t>Jason G. </a:t>
                      </a:r>
                      <a:r>
                        <a:rPr lang="en-US" sz="1600" b="0" i="0" u="none" strike="noStrike" dirty="0" err="1">
                          <a:solidFill>
                            <a:srgbClr val="000000"/>
                          </a:solidFill>
                          <a:effectLst/>
                          <a:latin typeface="Times New Roman"/>
                        </a:rPr>
                        <a:t>Mezey</a:t>
                      </a:r>
                      <a:endParaRPr lang="en-US" sz="1600" b="0" i="0" u="none" strike="noStrike" dirty="0">
                        <a:solidFill>
                          <a:srgbClr val="000000"/>
                        </a:solidFill>
                        <a:effectLst/>
                        <a:latin typeface="Times New Roman"/>
                      </a:endParaRPr>
                    </a:p>
                  </a:txBody>
                  <a:tcPr marL="12700" marR="12700" marT="12700" marB="0" anchor="ctr">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ctr"/>
                      <a:r>
                        <a:rPr lang="en-US" sz="1600" b="0" i="0" u="none" strike="noStrike" dirty="0">
                          <a:solidFill>
                            <a:srgbClr val="000000"/>
                          </a:solidFill>
                          <a:effectLst/>
                          <a:latin typeface="Times New Roman"/>
                        </a:rPr>
                        <a:t>C++</a:t>
                      </a:r>
                    </a:p>
                  </a:txBody>
                  <a:tcPr marL="12700" marR="12700" marT="12700" marB="0" anchor="ctr">
                    <a:lnL>
                      <a:noFill/>
                    </a:lnL>
                    <a:lnR>
                      <a:noFill/>
                    </a:lnR>
                    <a:lnT w="12700" cap="flat" cmpd="sng" algn="ctr">
                      <a:solidFill>
                        <a:scrgbClr r="0" g="0" b="0"/>
                      </a:solidFill>
                      <a:prstDash val="solid"/>
                      <a:round/>
                      <a:headEnd type="none" w="med" len="med"/>
                      <a:tailEnd type="none" w="med" len="med"/>
                    </a:lnT>
                    <a:lnB>
                      <a:noFill/>
                    </a:lnB>
                  </a:tcPr>
                </a:tc>
                <a:tc>
                  <a:txBody>
                    <a:bodyPr/>
                    <a:lstStyle/>
                    <a:p>
                      <a:pPr algn="r" fontAlgn="ctr"/>
                      <a:r>
                        <a:rPr lang="en-US" sz="1600" b="0" i="0" u="none" strike="noStrike">
                          <a:solidFill>
                            <a:srgbClr val="000000"/>
                          </a:solidFill>
                          <a:effectLst/>
                          <a:latin typeface="Times New Roman"/>
                        </a:rPr>
                        <a:t>2013</a:t>
                      </a:r>
                    </a:p>
                  </a:txBody>
                  <a:tcPr marL="12700" marR="12700" marT="12700" marB="0" anchor="ctr">
                    <a:lnL>
                      <a:noFill/>
                    </a:lnL>
                    <a:lnR>
                      <a:noFill/>
                    </a:lnR>
                    <a:lnT w="12700" cap="flat" cmpd="sng" algn="ctr">
                      <a:solidFill>
                        <a:scrgbClr r="0" g="0" b="0"/>
                      </a:solidFill>
                      <a:prstDash val="solid"/>
                      <a:round/>
                      <a:headEnd type="none" w="med" len="med"/>
                      <a:tailEnd type="none" w="med" len="med"/>
                    </a:lnT>
                    <a:lnB>
                      <a:noFill/>
                    </a:lnB>
                  </a:tcPr>
                </a:tc>
                <a:tc>
                  <a:txBody>
                    <a:bodyPr/>
                    <a:lstStyle/>
                    <a:p>
                      <a:pPr algn="r" fontAlgn="ctr"/>
                      <a:r>
                        <a:rPr lang="en-US" sz="1600" b="0" i="0" u="none" strike="noStrike" dirty="0" smtClean="0">
                          <a:solidFill>
                            <a:srgbClr val="000000"/>
                          </a:solidFill>
                          <a:effectLst/>
                          <a:latin typeface="Times New Roman"/>
                        </a:rPr>
                        <a:t>8</a:t>
                      </a:r>
                      <a:endParaRPr lang="en-US" sz="1600" b="0" i="0" u="none" strike="noStrike" dirty="0">
                        <a:solidFill>
                          <a:srgbClr val="000000"/>
                        </a:solidFill>
                        <a:effectLst/>
                        <a:latin typeface="Times New Roman"/>
                      </a:endParaRPr>
                    </a:p>
                  </a:txBody>
                  <a:tcPr marL="12700" marR="12700" marT="12700" marB="0" anchor="ctr">
                    <a:lnL>
                      <a:noFill/>
                    </a:lnL>
                    <a:lnR>
                      <a:noFill/>
                    </a:lnR>
                    <a:lnT w="12700" cap="flat" cmpd="sng" algn="ctr">
                      <a:solidFill>
                        <a:scrgbClr r="0" g="0" b="0"/>
                      </a:solidFill>
                      <a:prstDash val="solid"/>
                      <a:round/>
                      <a:headEnd type="none" w="med" len="med"/>
                      <a:tailEnd type="none" w="med" len="med"/>
                    </a:lnT>
                    <a:lnB>
                      <a:noFill/>
                    </a:lnB>
                  </a:tcPr>
                </a:tc>
              </a:tr>
              <a:tr h="657526">
                <a:tc>
                  <a:txBody>
                    <a:bodyPr/>
                    <a:lstStyle/>
                    <a:p>
                      <a:pPr algn="ctr" fontAlgn="ctr"/>
                      <a:r>
                        <a:rPr lang="en-US" sz="1600" b="0" i="0" u="none" strike="noStrike" dirty="0">
                          <a:solidFill>
                            <a:srgbClr val="000000"/>
                          </a:solidFill>
                          <a:effectLst/>
                          <a:latin typeface="Times New Roman"/>
                        </a:rPr>
                        <a:t>TATES</a:t>
                      </a:r>
                    </a:p>
                  </a:txBody>
                  <a:tcPr marL="12700" marR="12700" marT="12700" marB="0" anchor="ctr">
                    <a:lnL>
                      <a:noFill/>
                    </a:lnL>
                    <a:lnR>
                      <a:noFill/>
                    </a:lnR>
                    <a:lnT>
                      <a:noFill/>
                    </a:lnT>
                    <a:lnB>
                      <a:noFill/>
                    </a:lnB>
                    <a:solidFill>
                      <a:schemeClr val="bg1">
                        <a:lumMod val="85000"/>
                      </a:schemeClr>
                    </a:solidFill>
                  </a:tcPr>
                </a:tc>
                <a:tc>
                  <a:txBody>
                    <a:bodyPr/>
                    <a:lstStyle/>
                    <a:p>
                      <a:pPr algn="just" fontAlgn="ctr"/>
                      <a:r>
                        <a:rPr lang="en-US" sz="1600" b="0" i="0" u="none" strike="noStrike" dirty="0">
                          <a:solidFill>
                            <a:srgbClr val="000000"/>
                          </a:solidFill>
                          <a:effectLst/>
                          <a:latin typeface="Times New Roman"/>
                        </a:rPr>
                        <a:t>Sophie van der </a:t>
                      </a:r>
                      <a:r>
                        <a:rPr lang="en-US" sz="1600" b="0" i="0" u="none" strike="noStrike" dirty="0" err="1">
                          <a:solidFill>
                            <a:srgbClr val="000000"/>
                          </a:solidFill>
                          <a:effectLst/>
                          <a:latin typeface="Times New Roman"/>
                        </a:rPr>
                        <a:t>Sluis</a:t>
                      </a:r>
                      <a:endParaRPr lang="en-US" sz="1600" b="0" i="0" u="none" strike="noStrike" dirty="0">
                        <a:solidFill>
                          <a:srgbClr val="000000"/>
                        </a:solidFill>
                        <a:effectLst/>
                        <a:latin typeface="Times New Roman"/>
                      </a:endParaRPr>
                    </a:p>
                  </a:txBody>
                  <a:tcPr marL="12700" marR="12700" marT="12700" marB="0" anchor="ctr">
                    <a:lnL>
                      <a:noFill/>
                    </a:lnL>
                    <a:lnR>
                      <a:noFill/>
                    </a:lnR>
                    <a:lnT>
                      <a:noFill/>
                    </a:lnT>
                    <a:lnB>
                      <a:noFill/>
                    </a:lnB>
                    <a:solidFill>
                      <a:schemeClr val="bg1">
                        <a:lumMod val="85000"/>
                      </a:schemeClr>
                    </a:solidFill>
                  </a:tcPr>
                </a:tc>
                <a:tc>
                  <a:txBody>
                    <a:bodyPr/>
                    <a:lstStyle/>
                    <a:p>
                      <a:pPr algn="just" fontAlgn="ctr"/>
                      <a:r>
                        <a:rPr lang="en-US" sz="1600" b="0" i="0" u="none" strike="noStrike" dirty="0">
                          <a:solidFill>
                            <a:srgbClr val="000000"/>
                          </a:solidFill>
                          <a:effectLst/>
                          <a:latin typeface="Times New Roman"/>
                        </a:rPr>
                        <a:t>Sophie van der </a:t>
                      </a:r>
                      <a:r>
                        <a:rPr lang="en-US" sz="1600" b="0" i="0" u="none" strike="noStrike" dirty="0" err="1">
                          <a:solidFill>
                            <a:srgbClr val="000000"/>
                          </a:solidFill>
                          <a:effectLst/>
                          <a:latin typeface="Times New Roman"/>
                        </a:rPr>
                        <a:t>Sluis</a:t>
                      </a:r>
                      <a:endParaRPr lang="en-US" sz="1600" b="0" i="0" u="none" strike="noStrike" dirty="0">
                        <a:solidFill>
                          <a:srgbClr val="000000"/>
                        </a:solidFill>
                        <a:effectLst/>
                        <a:latin typeface="Times New Roman"/>
                      </a:endParaRPr>
                    </a:p>
                  </a:txBody>
                  <a:tcPr marL="12700" marR="12700" marT="12700" marB="0" anchor="ctr">
                    <a:lnL>
                      <a:noFill/>
                    </a:lnL>
                    <a:lnR>
                      <a:noFill/>
                    </a:lnR>
                    <a:lnT>
                      <a:noFill/>
                    </a:lnT>
                    <a:lnB>
                      <a:noFill/>
                    </a:lnB>
                    <a:solidFill>
                      <a:schemeClr val="bg1">
                        <a:lumMod val="85000"/>
                      </a:schemeClr>
                    </a:solidFill>
                  </a:tcPr>
                </a:tc>
                <a:tc>
                  <a:txBody>
                    <a:bodyPr/>
                    <a:lstStyle/>
                    <a:p>
                      <a:pPr algn="ctr" fontAlgn="ctr"/>
                      <a:r>
                        <a:rPr lang="en-US" sz="1600" b="0" i="0" u="none" strike="noStrike">
                          <a:solidFill>
                            <a:srgbClr val="000000"/>
                          </a:solidFill>
                          <a:effectLst/>
                          <a:latin typeface="Times New Roman"/>
                        </a:rPr>
                        <a:t>Fortran</a:t>
                      </a:r>
                    </a:p>
                  </a:txBody>
                  <a:tcPr marL="12700" marR="12700" marT="12700" marB="0" anchor="ctr">
                    <a:lnL>
                      <a:noFill/>
                    </a:lnL>
                    <a:lnR>
                      <a:noFill/>
                    </a:lnR>
                    <a:lnT>
                      <a:noFill/>
                    </a:lnT>
                    <a:lnB>
                      <a:noFill/>
                    </a:lnB>
                    <a:solidFill>
                      <a:schemeClr val="bg1">
                        <a:lumMod val="85000"/>
                      </a:schemeClr>
                    </a:solidFill>
                  </a:tcPr>
                </a:tc>
                <a:tc>
                  <a:txBody>
                    <a:bodyPr/>
                    <a:lstStyle/>
                    <a:p>
                      <a:pPr algn="r" fontAlgn="ctr"/>
                      <a:r>
                        <a:rPr lang="en-US" sz="1600" b="0" i="0" u="none" strike="noStrike">
                          <a:solidFill>
                            <a:srgbClr val="000000"/>
                          </a:solidFill>
                          <a:effectLst/>
                          <a:latin typeface="Times New Roman"/>
                        </a:rPr>
                        <a:t>2013</a:t>
                      </a:r>
                    </a:p>
                  </a:txBody>
                  <a:tcPr marL="12700" marR="12700" marT="12700" marB="0" anchor="ctr">
                    <a:lnL>
                      <a:noFill/>
                    </a:lnL>
                    <a:lnR>
                      <a:noFill/>
                    </a:lnR>
                    <a:lnT>
                      <a:noFill/>
                    </a:lnT>
                    <a:lnB>
                      <a:noFill/>
                    </a:lnB>
                    <a:solidFill>
                      <a:schemeClr val="bg1">
                        <a:lumMod val="85000"/>
                      </a:schemeClr>
                    </a:solidFill>
                  </a:tcPr>
                </a:tc>
                <a:tc>
                  <a:txBody>
                    <a:bodyPr/>
                    <a:lstStyle/>
                    <a:p>
                      <a:pPr algn="r" fontAlgn="ctr"/>
                      <a:r>
                        <a:rPr lang="en-US" sz="1600" b="0" i="0" u="none" strike="noStrike" dirty="0" smtClean="0">
                          <a:solidFill>
                            <a:srgbClr val="000000"/>
                          </a:solidFill>
                          <a:effectLst/>
                          <a:latin typeface="Times New Roman"/>
                        </a:rPr>
                        <a:t>20</a:t>
                      </a:r>
                      <a:endParaRPr lang="en-US" sz="1600" b="0" i="0" u="none" strike="noStrike" dirty="0">
                        <a:solidFill>
                          <a:srgbClr val="000000"/>
                        </a:solidFill>
                        <a:effectLst/>
                        <a:latin typeface="Times New Roman"/>
                      </a:endParaRPr>
                    </a:p>
                  </a:txBody>
                  <a:tcPr marL="12700" marR="12700" marT="12700" marB="0" anchor="ctr">
                    <a:lnL>
                      <a:noFill/>
                    </a:lnL>
                    <a:lnR>
                      <a:noFill/>
                    </a:lnR>
                    <a:lnT>
                      <a:noFill/>
                    </a:lnT>
                    <a:lnB>
                      <a:noFill/>
                    </a:lnB>
                    <a:solidFill>
                      <a:schemeClr val="bg1">
                        <a:lumMod val="85000"/>
                      </a:schemeClr>
                    </a:solidFill>
                  </a:tcPr>
                </a:tc>
              </a:tr>
              <a:tr h="337530">
                <a:tc>
                  <a:txBody>
                    <a:bodyPr/>
                    <a:lstStyle/>
                    <a:p>
                      <a:pPr algn="ctr" fontAlgn="ctr"/>
                      <a:r>
                        <a:rPr lang="en-US" sz="1600" b="0" i="0" u="none" strike="noStrike">
                          <a:solidFill>
                            <a:srgbClr val="000000"/>
                          </a:solidFill>
                          <a:effectLst/>
                          <a:latin typeface="Times New Roman"/>
                        </a:rPr>
                        <a:t>GAPIT</a:t>
                      </a:r>
                    </a:p>
                  </a:txBody>
                  <a:tcPr marL="12700" marR="12700" marT="12700" marB="0" anchor="ctr">
                    <a:lnL>
                      <a:noFill/>
                    </a:lnL>
                    <a:lnR>
                      <a:noFill/>
                    </a:lnR>
                    <a:lnT>
                      <a:noFill/>
                    </a:lnT>
                    <a:lnB>
                      <a:noFill/>
                    </a:lnB>
                  </a:tcPr>
                </a:tc>
                <a:tc>
                  <a:txBody>
                    <a:bodyPr/>
                    <a:lstStyle/>
                    <a:p>
                      <a:pPr algn="just" fontAlgn="ctr"/>
                      <a:r>
                        <a:rPr lang="en-US" sz="1600" b="0" i="0" u="none" strike="noStrike">
                          <a:solidFill>
                            <a:srgbClr val="000000"/>
                          </a:solidFill>
                          <a:effectLst/>
                          <a:latin typeface="Times New Roman"/>
                        </a:rPr>
                        <a:t>Lipka AE</a:t>
                      </a:r>
                    </a:p>
                  </a:txBody>
                  <a:tcPr marL="12700" marR="12700" marT="12700" marB="0" anchor="ctr">
                    <a:lnL>
                      <a:noFill/>
                    </a:lnL>
                    <a:lnR>
                      <a:noFill/>
                    </a:lnR>
                    <a:lnT>
                      <a:noFill/>
                    </a:lnT>
                    <a:lnB>
                      <a:noFill/>
                    </a:lnB>
                  </a:tcPr>
                </a:tc>
                <a:tc>
                  <a:txBody>
                    <a:bodyPr/>
                    <a:lstStyle/>
                    <a:p>
                      <a:pPr algn="just" fontAlgn="ctr"/>
                      <a:r>
                        <a:rPr lang="en-US" sz="1600" b="0" i="0" u="none" strike="noStrike">
                          <a:solidFill>
                            <a:srgbClr val="000000"/>
                          </a:solidFill>
                          <a:effectLst/>
                          <a:latin typeface="Times New Roman"/>
                        </a:rPr>
                        <a:t>Zhang Z</a:t>
                      </a:r>
                    </a:p>
                  </a:txBody>
                  <a:tcPr marL="12700" marR="12700" marT="12700" marB="0" anchor="ctr">
                    <a:lnL>
                      <a:noFill/>
                    </a:lnL>
                    <a:lnR>
                      <a:noFill/>
                    </a:lnR>
                    <a:lnT>
                      <a:noFill/>
                    </a:lnT>
                    <a:lnB>
                      <a:noFill/>
                    </a:lnB>
                  </a:tcPr>
                </a:tc>
                <a:tc>
                  <a:txBody>
                    <a:bodyPr/>
                    <a:lstStyle/>
                    <a:p>
                      <a:pPr algn="ctr" fontAlgn="ctr"/>
                      <a:r>
                        <a:rPr lang="en-US" sz="1600" b="0" i="0" u="none" strike="noStrike">
                          <a:solidFill>
                            <a:srgbClr val="000000"/>
                          </a:solidFill>
                          <a:effectLst/>
                          <a:latin typeface="Times New Roman"/>
                        </a:rPr>
                        <a:t>R</a:t>
                      </a:r>
                    </a:p>
                  </a:txBody>
                  <a:tcPr marL="12700" marR="12700" marT="12700" marB="0" anchor="ctr">
                    <a:lnL>
                      <a:noFill/>
                    </a:lnL>
                    <a:lnR>
                      <a:noFill/>
                    </a:lnR>
                    <a:lnT>
                      <a:noFill/>
                    </a:lnT>
                    <a:lnB>
                      <a:noFill/>
                    </a:lnB>
                  </a:tcPr>
                </a:tc>
                <a:tc>
                  <a:txBody>
                    <a:bodyPr/>
                    <a:lstStyle/>
                    <a:p>
                      <a:pPr algn="r" fontAlgn="ctr"/>
                      <a:r>
                        <a:rPr lang="en-US" sz="1600" b="0" i="0" u="none" strike="noStrike">
                          <a:solidFill>
                            <a:srgbClr val="000000"/>
                          </a:solidFill>
                          <a:effectLst/>
                          <a:latin typeface="Times New Roman"/>
                        </a:rPr>
                        <a:t>2012</a:t>
                      </a:r>
                    </a:p>
                  </a:txBody>
                  <a:tcPr marL="12700" marR="12700" marT="12700" marB="0" anchor="ctr">
                    <a:lnL>
                      <a:noFill/>
                    </a:lnL>
                    <a:lnR>
                      <a:noFill/>
                    </a:lnR>
                    <a:lnT>
                      <a:noFill/>
                    </a:lnT>
                    <a:lnB>
                      <a:noFill/>
                    </a:lnB>
                  </a:tcPr>
                </a:tc>
                <a:tc>
                  <a:txBody>
                    <a:bodyPr/>
                    <a:lstStyle/>
                    <a:p>
                      <a:pPr algn="r" fontAlgn="ctr"/>
                      <a:r>
                        <a:rPr lang="en-US" sz="1600" b="0" i="0" u="none" strike="noStrike" dirty="0" smtClean="0">
                          <a:solidFill>
                            <a:srgbClr val="000000"/>
                          </a:solidFill>
                          <a:effectLst/>
                          <a:latin typeface="Times New Roman"/>
                        </a:rPr>
                        <a:t>106</a:t>
                      </a:r>
                      <a:endParaRPr lang="en-US" sz="1600" b="0" i="0" u="none" strike="noStrike" dirty="0">
                        <a:solidFill>
                          <a:srgbClr val="000000"/>
                        </a:solidFill>
                        <a:effectLst/>
                        <a:latin typeface="Times New Roman"/>
                      </a:endParaRPr>
                    </a:p>
                  </a:txBody>
                  <a:tcPr marL="12700" marR="12700" marT="12700" marB="0" anchor="ctr">
                    <a:lnL>
                      <a:noFill/>
                    </a:lnL>
                    <a:lnR>
                      <a:noFill/>
                    </a:lnR>
                    <a:lnT>
                      <a:noFill/>
                    </a:lnT>
                    <a:lnB>
                      <a:noFill/>
                    </a:lnB>
                  </a:tcPr>
                </a:tc>
              </a:tr>
              <a:tr h="337530">
                <a:tc>
                  <a:txBody>
                    <a:bodyPr/>
                    <a:lstStyle/>
                    <a:p>
                      <a:pPr algn="ctr" fontAlgn="ctr"/>
                      <a:r>
                        <a:rPr lang="en-US" sz="1600" b="0" i="0" u="none" strike="noStrike" dirty="0">
                          <a:solidFill>
                            <a:srgbClr val="000000"/>
                          </a:solidFill>
                          <a:effectLst/>
                          <a:latin typeface="Times New Roman"/>
                        </a:rPr>
                        <a:t>MLMM</a:t>
                      </a:r>
                    </a:p>
                  </a:txBody>
                  <a:tcPr marL="12700" marR="12700" marT="12700" marB="0" anchor="ctr">
                    <a:lnL>
                      <a:noFill/>
                    </a:lnL>
                    <a:lnR>
                      <a:noFill/>
                    </a:lnR>
                    <a:lnT>
                      <a:noFill/>
                    </a:lnT>
                    <a:lnB>
                      <a:noFill/>
                    </a:lnB>
                    <a:solidFill>
                      <a:schemeClr val="bg1">
                        <a:lumMod val="85000"/>
                      </a:schemeClr>
                    </a:solidFill>
                  </a:tcPr>
                </a:tc>
                <a:tc>
                  <a:txBody>
                    <a:bodyPr/>
                    <a:lstStyle/>
                    <a:p>
                      <a:pPr algn="just" fontAlgn="ctr"/>
                      <a:r>
                        <a:rPr lang="en-US" sz="1600" b="0" i="0" u="none" strike="noStrike">
                          <a:solidFill>
                            <a:srgbClr val="000000"/>
                          </a:solidFill>
                          <a:effectLst/>
                          <a:latin typeface="Times New Roman"/>
                        </a:rPr>
                        <a:t>Vincent S</a:t>
                      </a:r>
                    </a:p>
                  </a:txBody>
                  <a:tcPr marL="12700" marR="12700" marT="12700" marB="0" anchor="ctr">
                    <a:lnL>
                      <a:noFill/>
                    </a:lnL>
                    <a:lnR>
                      <a:noFill/>
                    </a:lnR>
                    <a:lnT>
                      <a:noFill/>
                    </a:lnT>
                    <a:lnB>
                      <a:noFill/>
                    </a:lnB>
                    <a:solidFill>
                      <a:schemeClr val="bg1">
                        <a:lumMod val="85000"/>
                      </a:schemeClr>
                    </a:solidFill>
                  </a:tcPr>
                </a:tc>
                <a:tc>
                  <a:txBody>
                    <a:bodyPr/>
                    <a:lstStyle/>
                    <a:p>
                      <a:pPr algn="just" fontAlgn="ctr"/>
                      <a:r>
                        <a:rPr lang="en-US" sz="1600" b="0" i="0" u="none" strike="noStrike">
                          <a:solidFill>
                            <a:srgbClr val="000000"/>
                          </a:solidFill>
                          <a:effectLst/>
                          <a:latin typeface="Times New Roman"/>
                        </a:rPr>
                        <a:t>Nordborg M</a:t>
                      </a:r>
                    </a:p>
                  </a:txBody>
                  <a:tcPr marL="12700" marR="12700" marT="12700" marB="0" anchor="ctr">
                    <a:lnL>
                      <a:noFill/>
                    </a:lnL>
                    <a:lnR>
                      <a:noFill/>
                    </a:lnR>
                    <a:lnT>
                      <a:noFill/>
                    </a:lnT>
                    <a:lnB>
                      <a:noFill/>
                    </a:lnB>
                    <a:solidFill>
                      <a:schemeClr val="bg1">
                        <a:lumMod val="85000"/>
                      </a:schemeClr>
                    </a:solidFill>
                  </a:tcPr>
                </a:tc>
                <a:tc>
                  <a:txBody>
                    <a:bodyPr/>
                    <a:lstStyle/>
                    <a:p>
                      <a:pPr algn="ctr" fontAlgn="ctr"/>
                      <a:r>
                        <a:rPr lang="en-US" sz="1600" b="0" i="0" u="none" strike="noStrike">
                          <a:solidFill>
                            <a:srgbClr val="000000"/>
                          </a:solidFill>
                          <a:effectLst/>
                          <a:latin typeface="Times New Roman"/>
                        </a:rPr>
                        <a:t>R/python</a:t>
                      </a:r>
                    </a:p>
                  </a:txBody>
                  <a:tcPr marL="12700" marR="12700" marT="12700" marB="0" anchor="ctr">
                    <a:lnL>
                      <a:noFill/>
                    </a:lnL>
                    <a:lnR>
                      <a:noFill/>
                    </a:lnR>
                    <a:lnT>
                      <a:noFill/>
                    </a:lnT>
                    <a:lnB>
                      <a:noFill/>
                    </a:lnB>
                    <a:solidFill>
                      <a:schemeClr val="bg1">
                        <a:lumMod val="85000"/>
                      </a:schemeClr>
                    </a:solidFill>
                  </a:tcPr>
                </a:tc>
                <a:tc>
                  <a:txBody>
                    <a:bodyPr/>
                    <a:lstStyle/>
                    <a:p>
                      <a:pPr algn="r" fontAlgn="ctr"/>
                      <a:r>
                        <a:rPr lang="en-US" sz="1600" b="0" i="0" u="none" strike="noStrike" dirty="0">
                          <a:solidFill>
                            <a:srgbClr val="000000"/>
                          </a:solidFill>
                          <a:effectLst/>
                          <a:latin typeface="Times New Roman"/>
                        </a:rPr>
                        <a:t>2012</a:t>
                      </a:r>
                    </a:p>
                  </a:txBody>
                  <a:tcPr marL="12700" marR="12700" marT="12700" marB="0" anchor="ctr">
                    <a:lnL>
                      <a:noFill/>
                    </a:lnL>
                    <a:lnR>
                      <a:noFill/>
                    </a:lnR>
                    <a:lnT>
                      <a:noFill/>
                    </a:lnT>
                    <a:lnB>
                      <a:noFill/>
                    </a:lnB>
                    <a:solidFill>
                      <a:schemeClr val="bg1">
                        <a:lumMod val="85000"/>
                      </a:schemeClr>
                    </a:solidFill>
                  </a:tcPr>
                </a:tc>
                <a:tc>
                  <a:txBody>
                    <a:bodyPr/>
                    <a:lstStyle/>
                    <a:p>
                      <a:pPr algn="r" fontAlgn="ctr"/>
                      <a:r>
                        <a:rPr lang="en-US" sz="1600" b="0" i="0" u="none" strike="noStrike">
                          <a:solidFill>
                            <a:srgbClr val="000000"/>
                          </a:solidFill>
                          <a:effectLst/>
                          <a:latin typeface="Times New Roman"/>
                        </a:rPr>
                        <a:t>69</a:t>
                      </a:r>
                    </a:p>
                  </a:txBody>
                  <a:tcPr marL="12700" marR="12700" marT="12700" marB="0" anchor="ctr">
                    <a:lnL>
                      <a:noFill/>
                    </a:lnL>
                    <a:lnR>
                      <a:noFill/>
                    </a:lnR>
                    <a:lnT>
                      <a:noFill/>
                    </a:lnT>
                    <a:lnB>
                      <a:noFill/>
                    </a:lnB>
                    <a:solidFill>
                      <a:schemeClr val="bg1">
                        <a:lumMod val="85000"/>
                      </a:schemeClr>
                    </a:solidFill>
                  </a:tcPr>
                </a:tc>
              </a:tr>
              <a:tr h="337530">
                <a:tc>
                  <a:txBody>
                    <a:bodyPr/>
                    <a:lstStyle/>
                    <a:p>
                      <a:pPr algn="ctr" fontAlgn="ctr"/>
                      <a:r>
                        <a:rPr lang="en-US" sz="1600" b="0" i="0" u="none" strike="noStrike">
                          <a:solidFill>
                            <a:srgbClr val="000000"/>
                          </a:solidFill>
                          <a:effectLst/>
                          <a:latin typeface="Times New Roman"/>
                        </a:rPr>
                        <a:t>GEMMA</a:t>
                      </a:r>
                    </a:p>
                  </a:txBody>
                  <a:tcPr marL="12700" marR="12700" marT="12700" marB="0" anchor="ctr">
                    <a:lnL>
                      <a:noFill/>
                    </a:lnL>
                    <a:lnR>
                      <a:noFill/>
                    </a:lnR>
                    <a:lnT>
                      <a:noFill/>
                    </a:lnT>
                    <a:lnB>
                      <a:noFill/>
                    </a:lnB>
                  </a:tcPr>
                </a:tc>
                <a:tc>
                  <a:txBody>
                    <a:bodyPr/>
                    <a:lstStyle/>
                    <a:p>
                      <a:pPr algn="just" fontAlgn="ctr"/>
                      <a:r>
                        <a:rPr lang="en-US" sz="1600" b="0" i="0" u="none" strike="noStrike">
                          <a:solidFill>
                            <a:srgbClr val="000000"/>
                          </a:solidFill>
                          <a:effectLst/>
                          <a:latin typeface="Times New Roman"/>
                        </a:rPr>
                        <a:t>Zhou X</a:t>
                      </a:r>
                    </a:p>
                  </a:txBody>
                  <a:tcPr marL="12700" marR="12700" marT="12700" marB="0" anchor="ctr">
                    <a:lnL>
                      <a:noFill/>
                    </a:lnL>
                    <a:lnR>
                      <a:noFill/>
                    </a:lnR>
                    <a:lnT>
                      <a:noFill/>
                    </a:lnT>
                    <a:lnB>
                      <a:noFill/>
                    </a:lnB>
                  </a:tcPr>
                </a:tc>
                <a:tc>
                  <a:txBody>
                    <a:bodyPr/>
                    <a:lstStyle/>
                    <a:p>
                      <a:pPr algn="just" fontAlgn="ctr"/>
                      <a:r>
                        <a:rPr lang="en-US" sz="1600" b="0" i="0" u="none" strike="noStrike">
                          <a:solidFill>
                            <a:srgbClr val="000000"/>
                          </a:solidFill>
                          <a:effectLst/>
                          <a:latin typeface="Times New Roman"/>
                        </a:rPr>
                        <a:t>Stephens M</a:t>
                      </a:r>
                    </a:p>
                  </a:txBody>
                  <a:tcPr marL="12700" marR="12700" marT="12700" marB="0" anchor="ctr">
                    <a:lnL>
                      <a:noFill/>
                    </a:lnL>
                    <a:lnR>
                      <a:noFill/>
                    </a:lnR>
                    <a:lnT>
                      <a:noFill/>
                    </a:lnT>
                    <a:lnB>
                      <a:noFill/>
                    </a:lnB>
                  </a:tcPr>
                </a:tc>
                <a:tc>
                  <a:txBody>
                    <a:bodyPr/>
                    <a:lstStyle/>
                    <a:p>
                      <a:pPr algn="ctr" fontAlgn="ctr"/>
                      <a:r>
                        <a:rPr lang="en-US" sz="1600" b="0" i="0" u="none" strike="noStrike">
                          <a:solidFill>
                            <a:srgbClr val="000000"/>
                          </a:solidFill>
                          <a:effectLst/>
                          <a:latin typeface="Times New Roman"/>
                        </a:rPr>
                        <a:t>C++</a:t>
                      </a:r>
                    </a:p>
                  </a:txBody>
                  <a:tcPr marL="12700" marR="12700" marT="12700" marB="0" anchor="ctr">
                    <a:lnL>
                      <a:noFill/>
                    </a:lnL>
                    <a:lnR>
                      <a:noFill/>
                    </a:lnR>
                    <a:lnT>
                      <a:noFill/>
                    </a:lnT>
                    <a:lnB>
                      <a:noFill/>
                    </a:lnB>
                  </a:tcPr>
                </a:tc>
                <a:tc>
                  <a:txBody>
                    <a:bodyPr/>
                    <a:lstStyle/>
                    <a:p>
                      <a:pPr algn="r" fontAlgn="ctr"/>
                      <a:r>
                        <a:rPr lang="en-US" sz="1600" b="0" i="0" u="none" strike="noStrike">
                          <a:solidFill>
                            <a:srgbClr val="000000"/>
                          </a:solidFill>
                          <a:effectLst/>
                          <a:latin typeface="Times New Roman"/>
                        </a:rPr>
                        <a:t>2012</a:t>
                      </a:r>
                    </a:p>
                  </a:txBody>
                  <a:tcPr marL="12700" marR="12700" marT="12700" marB="0" anchor="ctr">
                    <a:lnL>
                      <a:noFill/>
                    </a:lnL>
                    <a:lnR>
                      <a:noFill/>
                    </a:lnR>
                    <a:lnT>
                      <a:noFill/>
                    </a:lnT>
                    <a:lnB>
                      <a:noFill/>
                    </a:lnB>
                  </a:tcPr>
                </a:tc>
                <a:tc>
                  <a:txBody>
                    <a:bodyPr/>
                    <a:lstStyle/>
                    <a:p>
                      <a:pPr algn="r" fontAlgn="ctr"/>
                      <a:r>
                        <a:rPr lang="en-US" sz="1600" b="0" i="0" u="none" strike="noStrike">
                          <a:solidFill>
                            <a:srgbClr val="000000"/>
                          </a:solidFill>
                          <a:effectLst/>
                          <a:latin typeface="Times New Roman"/>
                        </a:rPr>
                        <a:t>88</a:t>
                      </a:r>
                    </a:p>
                  </a:txBody>
                  <a:tcPr marL="12700" marR="12700" marT="12700" marB="0" anchor="ctr">
                    <a:lnL>
                      <a:noFill/>
                    </a:lnL>
                    <a:lnR>
                      <a:noFill/>
                    </a:lnR>
                    <a:lnT>
                      <a:noFill/>
                    </a:lnT>
                    <a:lnB>
                      <a:noFill/>
                    </a:lnB>
                  </a:tcPr>
                </a:tc>
              </a:tr>
              <a:tr h="337530">
                <a:tc>
                  <a:txBody>
                    <a:bodyPr/>
                    <a:lstStyle/>
                    <a:p>
                      <a:pPr algn="ctr" fontAlgn="ctr"/>
                      <a:r>
                        <a:rPr lang="en-US" sz="1600" b="0" i="0" u="none" strike="noStrike">
                          <a:solidFill>
                            <a:srgbClr val="000000"/>
                          </a:solidFill>
                          <a:effectLst/>
                          <a:latin typeface="Times New Roman"/>
                        </a:rPr>
                        <a:t>FastLMM</a:t>
                      </a:r>
                    </a:p>
                  </a:txBody>
                  <a:tcPr marL="12700" marR="12700" marT="12700" marB="0" anchor="ctr">
                    <a:lnL>
                      <a:noFill/>
                    </a:lnL>
                    <a:lnR>
                      <a:noFill/>
                    </a:lnR>
                    <a:lnT>
                      <a:noFill/>
                    </a:lnT>
                    <a:lnB>
                      <a:noFill/>
                    </a:lnB>
                    <a:solidFill>
                      <a:schemeClr val="bg1">
                        <a:lumMod val="85000"/>
                      </a:schemeClr>
                    </a:solidFill>
                  </a:tcPr>
                </a:tc>
                <a:tc>
                  <a:txBody>
                    <a:bodyPr/>
                    <a:lstStyle/>
                    <a:p>
                      <a:pPr algn="just" fontAlgn="ctr"/>
                      <a:r>
                        <a:rPr lang="en-US" sz="1600" b="0" i="0" u="none" strike="noStrike">
                          <a:solidFill>
                            <a:srgbClr val="000000"/>
                          </a:solidFill>
                          <a:effectLst/>
                          <a:latin typeface="Times New Roman"/>
                        </a:rPr>
                        <a:t>Christoph L, Listgarten J, Heckerman D</a:t>
                      </a:r>
                    </a:p>
                  </a:txBody>
                  <a:tcPr marL="12700" marR="12700" marT="12700" marB="0" anchor="ctr">
                    <a:lnL>
                      <a:noFill/>
                    </a:lnL>
                    <a:lnR>
                      <a:noFill/>
                    </a:lnR>
                    <a:lnT>
                      <a:noFill/>
                    </a:lnT>
                    <a:lnB>
                      <a:noFill/>
                    </a:lnB>
                    <a:solidFill>
                      <a:schemeClr val="bg1">
                        <a:lumMod val="85000"/>
                      </a:schemeClr>
                    </a:solidFill>
                  </a:tcPr>
                </a:tc>
                <a:tc>
                  <a:txBody>
                    <a:bodyPr/>
                    <a:lstStyle/>
                    <a:p>
                      <a:pPr algn="just" fontAlgn="ctr"/>
                      <a:r>
                        <a:rPr lang="en-US" sz="1600" b="0" i="0" u="none" strike="noStrike">
                          <a:solidFill>
                            <a:srgbClr val="000000"/>
                          </a:solidFill>
                          <a:effectLst/>
                          <a:latin typeface="Times New Roman"/>
                        </a:rPr>
                        <a:t>Christoph L, Listgarten J, Heckerman D</a:t>
                      </a:r>
                    </a:p>
                  </a:txBody>
                  <a:tcPr marL="12700" marR="12700" marT="12700" marB="0" anchor="ctr">
                    <a:lnL>
                      <a:noFill/>
                    </a:lnL>
                    <a:lnR>
                      <a:noFill/>
                    </a:lnR>
                    <a:lnT>
                      <a:noFill/>
                    </a:lnT>
                    <a:lnB>
                      <a:noFill/>
                    </a:lnB>
                    <a:solidFill>
                      <a:schemeClr val="bg1">
                        <a:lumMod val="85000"/>
                      </a:schemeClr>
                    </a:solidFill>
                  </a:tcPr>
                </a:tc>
                <a:tc>
                  <a:txBody>
                    <a:bodyPr/>
                    <a:lstStyle/>
                    <a:p>
                      <a:pPr algn="ctr" fontAlgn="ctr"/>
                      <a:r>
                        <a:rPr lang="en-US" sz="1600" b="0" i="0" u="none" strike="noStrike">
                          <a:solidFill>
                            <a:srgbClr val="000000"/>
                          </a:solidFill>
                          <a:effectLst/>
                          <a:latin typeface="Times New Roman"/>
                        </a:rPr>
                        <a:t>C++</a:t>
                      </a:r>
                    </a:p>
                  </a:txBody>
                  <a:tcPr marL="12700" marR="12700" marT="12700" marB="0" anchor="ctr">
                    <a:lnL>
                      <a:noFill/>
                    </a:lnL>
                    <a:lnR>
                      <a:noFill/>
                    </a:lnR>
                    <a:lnT>
                      <a:noFill/>
                    </a:lnT>
                    <a:lnB>
                      <a:noFill/>
                    </a:lnB>
                    <a:solidFill>
                      <a:schemeClr val="bg1">
                        <a:lumMod val="85000"/>
                      </a:schemeClr>
                    </a:solidFill>
                  </a:tcPr>
                </a:tc>
                <a:tc>
                  <a:txBody>
                    <a:bodyPr/>
                    <a:lstStyle/>
                    <a:p>
                      <a:pPr algn="r" fontAlgn="ctr"/>
                      <a:r>
                        <a:rPr lang="en-US" sz="1600" b="0" i="0" u="none" strike="noStrike">
                          <a:solidFill>
                            <a:srgbClr val="000000"/>
                          </a:solidFill>
                          <a:effectLst/>
                          <a:latin typeface="Times New Roman"/>
                        </a:rPr>
                        <a:t>2011</a:t>
                      </a:r>
                    </a:p>
                  </a:txBody>
                  <a:tcPr marL="12700" marR="12700" marT="12700" marB="0" anchor="ctr">
                    <a:lnL>
                      <a:noFill/>
                    </a:lnL>
                    <a:lnR>
                      <a:noFill/>
                    </a:lnR>
                    <a:lnT>
                      <a:noFill/>
                    </a:lnT>
                    <a:lnB>
                      <a:noFill/>
                    </a:lnB>
                    <a:solidFill>
                      <a:schemeClr val="bg1">
                        <a:lumMod val="85000"/>
                      </a:schemeClr>
                    </a:solidFill>
                  </a:tcPr>
                </a:tc>
                <a:tc>
                  <a:txBody>
                    <a:bodyPr/>
                    <a:lstStyle/>
                    <a:p>
                      <a:pPr algn="r" fontAlgn="ctr"/>
                      <a:r>
                        <a:rPr lang="en-US" sz="1600" b="0" i="0" u="none" strike="noStrike">
                          <a:solidFill>
                            <a:srgbClr val="000000"/>
                          </a:solidFill>
                          <a:effectLst/>
                          <a:latin typeface="Times New Roman"/>
                        </a:rPr>
                        <a:t>104</a:t>
                      </a:r>
                    </a:p>
                  </a:txBody>
                  <a:tcPr marL="12700" marR="12700" marT="12700" marB="0" anchor="ctr">
                    <a:lnL>
                      <a:noFill/>
                    </a:lnL>
                    <a:lnR>
                      <a:noFill/>
                    </a:lnR>
                    <a:lnT>
                      <a:noFill/>
                    </a:lnT>
                    <a:lnB>
                      <a:noFill/>
                    </a:lnB>
                    <a:solidFill>
                      <a:schemeClr val="bg1">
                        <a:lumMod val="85000"/>
                      </a:schemeClr>
                    </a:solidFill>
                  </a:tcPr>
                </a:tc>
              </a:tr>
              <a:tr h="657526">
                <a:tc>
                  <a:txBody>
                    <a:bodyPr/>
                    <a:lstStyle/>
                    <a:p>
                      <a:pPr algn="ctr" fontAlgn="ctr"/>
                      <a:r>
                        <a:rPr lang="en-US" sz="1600" b="0" i="0" u="none" strike="noStrike">
                          <a:solidFill>
                            <a:srgbClr val="000000"/>
                          </a:solidFill>
                          <a:effectLst/>
                          <a:latin typeface="Times New Roman"/>
                        </a:rPr>
                        <a:t>Qxpak</a:t>
                      </a:r>
                    </a:p>
                  </a:txBody>
                  <a:tcPr marL="12700" marR="12700" marT="12700" marB="0" anchor="ctr">
                    <a:lnL>
                      <a:noFill/>
                    </a:lnL>
                    <a:lnR>
                      <a:noFill/>
                    </a:lnR>
                    <a:lnT>
                      <a:noFill/>
                    </a:lnT>
                    <a:lnB>
                      <a:noFill/>
                    </a:lnB>
                  </a:tcPr>
                </a:tc>
                <a:tc>
                  <a:txBody>
                    <a:bodyPr/>
                    <a:lstStyle/>
                    <a:p>
                      <a:pPr algn="just" fontAlgn="ctr"/>
                      <a:r>
                        <a:rPr lang="en-US" sz="1600" b="0" i="0" u="none" strike="noStrike">
                          <a:solidFill>
                            <a:srgbClr val="000000"/>
                          </a:solidFill>
                          <a:effectLst/>
                          <a:latin typeface="Times New Roman"/>
                        </a:rPr>
                        <a:t>M. Pérez-Enciso</a:t>
                      </a:r>
                    </a:p>
                  </a:txBody>
                  <a:tcPr marL="12700" marR="12700" marT="12700" marB="0" anchor="ctr">
                    <a:lnL>
                      <a:noFill/>
                    </a:lnL>
                    <a:lnR>
                      <a:noFill/>
                    </a:lnR>
                    <a:lnT>
                      <a:noFill/>
                    </a:lnT>
                    <a:lnB>
                      <a:noFill/>
                    </a:lnB>
                  </a:tcPr>
                </a:tc>
                <a:tc>
                  <a:txBody>
                    <a:bodyPr/>
                    <a:lstStyle/>
                    <a:p>
                      <a:pPr algn="just" fontAlgn="ctr"/>
                      <a:r>
                        <a:rPr lang="en-US" sz="1600" b="0" i="0" u="none" strike="noStrike">
                          <a:solidFill>
                            <a:srgbClr val="000000"/>
                          </a:solidFill>
                          <a:effectLst/>
                          <a:latin typeface="Times New Roman"/>
                        </a:rPr>
                        <a:t>M. Pérez-Enciso</a:t>
                      </a:r>
                    </a:p>
                  </a:txBody>
                  <a:tcPr marL="12700" marR="12700" marT="12700" marB="0" anchor="ctr">
                    <a:lnL>
                      <a:noFill/>
                    </a:lnL>
                    <a:lnR>
                      <a:noFill/>
                    </a:lnR>
                    <a:lnT>
                      <a:noFill/>
                    </a:lnT>
                    <a:lnB>
                      <a:noFill/>
                    </a:lnB>
                  </a:tcPr>
                </a:tc>
                <a:tc>
                  <a:txBody>
                    <a:bodyPr/>
                    <a:lstStyle/>
                    <a:p>
                      <a:pPr algn="ctr" fontAlgn="ctr"/>
                      <a:r>
                        <a:rPr lang="en-US" sz="1600" b="0" i="0" u="none" strike="noStrike">
                          <a:solidFill>
                            <a:srgbClr val="000000"/>
                          </a:solidFill>
                          <a:effectLst/>
                          <a:latin typeface="Times New Roman"/>
                        </a:rPr>
                        <a:t>Fortran</a:t>
                      </a:r>
                    </a:p>
                  </a:txBody>
                  <a:tcPr marL="12700" marR="12700" marT="12700" marB="0" anchor="ctr">
                    <a:lnL>
                      <a:noFill/>
                    </a:lnL>
                    <a:lnR>
                      <a:noFill/>
                    </a:lnR>
                    <a:lnT>
                      <a:noFill/>
                    </a:lnT>
                    <a:lnB>
                      <a:noFill/>
                    </a:lnB>
                  </a:tcPr>
                </a:tc>
                <a:tc>
                  <a:txBody>
                    <a:bodyPr/>
                    <a:lstStyle/>
                    <a:p>
                      <a:pPr algn="r" fontAlgn="ctr"/>
                      <a:r>
                        <a:rPr lang="en-US" sz="1600" b="0" i="0" u="none" strike="noStrike">
                          <a:solidFill>
                            <a:srgbClr val="000000"/>
                          </a:solidFill>
                          <a:effectLst/>
                          <a:latin typeface="Times New Roman"/>
                        </a:rPr>
                        <a:t>2004</a:t>
                      </a:r>
                    </a:p>
                  </a:txBody>
                  <a:tcPr marL="12700" marR="12700" marT="12700" marB="0" anchor="ctr">
                    <a:lnL>
                      <a:noFill/>
                    </a:lnL>
                    <a:lnR>
                      <a:noFill/>
                    </a:lnR>
                    <a:lnT>
                      <a:noFill/>
                    </a:lnT>
                    <a:lnB>
                      <a:noFill/>
                    </a:lnB>
                  </a:tcPr>
                </a:tc>
                <a:tc>
                  <a:txBody>
                    <a:bodyPr/>
                    <a:lstStyle/>
                    <a:p>
                      <a:pPr algn="r" fontAlgn="ctr"/>
                      <a:r>
                        <a:rPr lang="en-US" sz="1600" b="0" i="0" u="none" strike="noStrike">
                          <a:solidFill>
                            <a:srgbClr val="000000"/>
                          </a:solidFill>
                          <a:effectLst/>
                          <a:latin typeface="Times New Roman"/>
                        </a:rPr>
                        <a:t>141</a:t>
                      </a:r>
                    </a:p>
                  </a:txBody>
                  <a:tcPr marL="12700" marR="12700" marT="12700" marB="0" anchor="ctr">
                    <a:lnL>
                      <a:noFill/>
                    </a:lnL>
                    <a:lnR>
                      <a:noFill/>
                    </a:lnR>
                    <a:lnT>
                      <a:noFill/>
                    </a:lnT>
                    <a:lnB>
                      <a:noFill/>
                    </a:lnB>
                  </a:tcPr>
                </a:tc>
              </a:tr>
              <a:tr h="337530">
                <a:tc>
                  <a:txBody>
                    <a:bodyPr/>
                    <a:lstStyle/>
                    <a:p>
                      <a:pPr algn="ctr" fontAlgn="ctr"/>
                      <a:r>
                        <a:rPr lang="en-US" sz="1600" b="0" i="0" u="none" strike="noStrike">
                          <a:solidFill>
                            <a:srgbClr val="000000"/>
                          </a:solidFill>
                          <a:effectLst/>
                          <a:latin typeface="Times New Roman"/>
                        </a:rPr>
                        <a:t>EMMAX</a:t>
                      </a:r>
                    </a:p>
                  </a:txBody>
                  <a:tcPr marL="12700" marR="12700" marT="12700" marB="0" anchor="ctr">
                    <a:lnL>
                      <a:noFill/>
                    </a:lnL>
                    <a:lnR>
                      <a:noFill/>
                    </a:lnR>
                    <a:lnT>
                      <a:noFill/>
                    </a:lnT>
                    <a:lnB>
                      <a:noFill/>
                    </a:lnB>
                    <a:solidFill>
                      <a:schemeClr val="bg1">
                        <a:lumMod val="85000"/>
                      </a:schemeClr>
                    </a:solidFill>
                  </a:tcPr>
                </a:tc>
                <a:tc>
                  <a:txBody>
                    <a:bodyPr/>
                    <a:lstStyle/>
                    <a:p>
                      <a:pPr algn="just" fontAlgn="ctr"/>
                      <a:r>
                        <a:rPr lang="en-US" sz="1600" b="0" i="0" u="none" strike="noStrike">
                          <a:solidFill>
                            <a:srgbClr val="000000"/>
                          </a:solidFill>
                          <a:effectLst/>
                          <a:latin typeface="Times New Roman"/>
                        </a:rPr>
                        <a:t>Kang HM</a:t>
                      </a:r>
                    </a:p>
                  </a:txBody>
                  <a:tcPr marL="12700" marR="12700" marT="12700" marB="0" anchor="ctr">
                    <a:lnL>
                      <a:noFill/>
                    </a:lnL>
                    <a:lnR>
                      <a:noFill/>
                    </a:lnR>
                    <a:lnT>
                      <a:noFill/>
                    </a:lnT>
                    <a:lnB>
                      <a:noFill/>
                    </a:lnB>
                    <a:solidFill>
                      <a:schemeClr val="bg1">
                        <a:lumMod val="85000"/>
                      </a:schemeClr>
                    </a:solidFill>
                  </a:tcPr>
                </a:tc>
                <a:tc>
                  <a:txBody>
                    <a:bodyPr/>
                    <a:lstStyle/>
                    <a:p>
                      <a:pPr algn="just" fontAlgn="ctr"/>
                      <a:r>
                        <a:rPr lang="en-US" sz="1600" b="0" i="0" u="none" strike="noStrike">
                          <a:solidFill>
                            <a:srgbClr val="000000"/>
                          </a:solidFill>
                          <a:effectLst/>
                          <a:latin typeface="Times New Roman"/>
                        </a:rPr>
                        <a:t>Sabatti C &amp; Eskin E</a:t>
                      </a:r>
                    </a:p>
                  </a:txBody>
                  <a:tcPr marL="12700" marR="12700" marT="12700" marB="0" anchor="ctr">
                    <a:lnL>
                      <a:noFill/>
                    </a:lnL>
                    <a:lnR>
                      <a:noFill/>
                    </a:lnR>
                    <a:lnT>
                      <a:noFill/>
                    </a:lnT>
                    <a:lnB>
                      <a:noFill/>
                    </a:lnB>
                    <a:solidFill>
                      <a:schemeClr val="bg1">
                        <a:lumMod val="85000"/>
                      </a:schemeClr>
                    </a:solidFill>
                  </a:tcPr>
                </a:tc>
                <a:tc>
                  <a:txBody>
                    <a:bodyPr/>
                    <a:lstStyle/>
                    <a:p>
                      <a:pPr algn="ctr" fontAlgn="ctr"/>
                      <a:r>
                        <a:rPr lang="en-US" sz="1600" b="0" i="0" u="none" strike="noStrike">
                          <a:solidFill>
                            <a:srgbClr val="000000"/>
                          </a:solidFill>
                          <a:effectLst/>
                          <a:latin typeface="Times New Roman"/>
                        </a:rPr>
                        <a:t>C++</a:t>
                      </a:r>
                    </a:p>
                  </a:txBody>
                  <a:tcPr marL="12700" marR="12700" marT="12700" marB="0" anchor="ctr">
                    <a:lnL>
                      <a:noFill/>
                    </a:lnL>
                    <a:lnR>
                      <a:noFill/>
                    </a:lnR>
                    <a:lnT>
                      <a:noFill/>
                    </a:lnT>
                    <a:lnB>
                      <a:noFill/>
                    </a:lnB>
                    <a:solidFill>
                      <a:schemeClr val="bg1">
                        <a:lumMod val="85000"/>
                      </a:schemeClr>
                    </a:solidFill>
                  </a:tcPr>
                </a:tc>
                <a:tc>
                  <a:txBody>
                    <a:bodyPr/>
                    <a:lstStyle/>
                    <a:p>
                      <a:pPr algn="r" fontAlgn="ctr"/>
                      <a:r>
                        <a:rPr lang="en-US" sz="1600" b="0" i="0" u="none" strike="noStrike">
                          <a:solidFill>
                            <a:srgbClr val="000000"/>
                          </a:solidFill>
                          <a:effectLst/>
                          <a:latin typeface="Times New Roman"/>
                        </a:rPr>
                        <a:t>2010</a:t>
                      </a:r>
                    </a:p>
                  </a:txBody>
                  <a:tcPr marL="12700" marR="12700" marT="12700" marB="0" anchor="ctr">
                    <a:lnL>
                      <a:noFill/>
                    </a:lnL>
                    <a:lnR>
                      <a:noFill/>
                    </a:lnR>
                    <a:lnT>
                      <a:noFill/>
                    </a:lnT>
                    <a:lnB>
                      <a:noFill/>
                    </a:lnB>
                    <a:solidFill>
                      <a:schemeClr val="bg1">
                        <a:lumMod val="85000"/>
                      </a:schemeClr>
                    </a:solidFill>
                  </a:tcPr>
                </a:tc>
                <a:tc>
                  <a:txBody>
                    <a:bodyPr/>
                    <a:lstStyle/>
                    <a:p>
                      <a:pPr algn="r" fontAlgn="ctr"/>
                      <a:r>
                        <a:rPr lang="en-US" sz="1600" b="0" i="0" u="none" strike="noStrike">
                          <a:solidFill>
                            <a:srgbClr val="000000"/>
                          </a:solidFill>
                          <a:effectLst/>
                          <a:latin typeface="Times New Roman"/>
                        </a:rPr>
                        <a:t>349</a:t>
                      </a:r>
                    </a:p>
                  </a:txBody>
                  <a:tcPr marL="12700" marR="12700" marT="12700" marB="0" anchor="ctr">
                    <a:lnL>
                      <a:noFill/>
                    </a:lnL>
                    <a:lnR>
                      <a:noFill/>
                    </a:lnR>
                    <a:lnT>
                      <a:noFill/>
                    </a:lnT>
                    <a:lnB>
                      <a:noFill/>
                    </a:lnB>
                    <a:solidFill>
                      <a:schemeClr val="bg1">
                        <a:lumMod val="85000"/>
                      </a:schemeClr>
                    </a:solidFill>
                  </a:tcPr>
                </a:tc>
              </a:tr>
              <a:tr h="337530">
                <a:tc>
                  <a:txBody>
                    <a:bodyPr/>
                    <a:lstStyle/>
                    <a:p>
                      <a:pPr algn="ctr" fontAlgn="ctr"/>
                      <a:r>
                        <a:rPr lang="en-US" sz="1600" b="0" i="0" u="none" strike="noStrike">
                          <a:solidFill>
                            <a:srgbClr val="000000"/>
                          </a:solidFill>
                          <a:effectLst/>
                          <a:latin typeface="Times New Roman"/>
                        </a:rPr>
                        <a:t>GCTA</a:t>
                      </a:r>
                    </a:p>
                  </a:txBody>
                  <a:tcPr marL="12700" marR="12700" marT="12700" marB="0" anchor="ctr">
                    <a:lnL>
                      <a:noFill/>
                    </a:lnL>
                    <a:lnR>
                      <a:noFill/>
                    </a:lnR>
                    <a:lnT>
                      <a:noFill/>
                    </a:lnT>
                    <a:lnB>
                      <a:noFill/>
                    </a:lnB>
                  </a:tcPr>
                </a:tc>
                <a:tc>
                  <a:txBody>
                    <a:bodyPr/>
                    <a:lstStyle/>
                    <a:p>
                      <a:pPr algn="just" fontAlgn="ctr"/>
                      <a:r>
                        <a:rPr lang="en-US" sz="1600" b="0" i="0" u="none" strike="noStrike">
                          <a:solidFill>
                            <a:srgbClr val="000000"/>
                          </a:solidFill>
                          <a:effectLst/>
                          <a:latin typeface="Times New Roman"/>
                        </a:rPr>
                        <a:t>Jian Y</a:t>
                      </a:r>
                    </a:p>
                  </a:txBody>
                  <a:tcPr marL="12700" marR="12700" marT="12700" marB="0" anchor="ctr">
                    <a:lnL>
                      <a:noFill/>
                    </a:lnL>
                    <a:lnR>
                      <a:noFill/>
                    </a:lnR>
                    <a:lnT>
                      <a:noFill/>
                    </a:lnT>
                    <a:lnB>
                      <a:noFill/>
                    </a:lnB>
                  </a:tcPr>
                </a:tc>
                <a:tc>
                  <a:txBody>
                    <a:bodyPr/>
                    <a:lstStyle/>
                    <a:p>
                      <a:pPr algn="just" fontAlgn="ctr"/>
                      <a:r>
                        <a:rPr lang="en-US" sz="1600" b="0" i="0" u="none" strike="noStrike">
                          <a:solidFill>
                            <a:srgbClr val="000000"/>
                          </a:solidFill>
                          <a:effectLst/>
                          <a:latin typeface="Times New Roman"/>
                        </a:rPr>
                        <a:t>Jian Y</a:t>
                      </a:r>
                    </a:p>
                  </a:txBody>
                  <a:tcPr marL="12700" marR="12700" marT="12700" marB="0" anchor="ctr">
                    <a:lnL>
                      <a:noFill/>
                    </a:lnL>
                    <a:lnR>
                      <a:noFill/>
                    </a:lnR>
                    <a:lnT>
                      <a:noFill/>
                    </a:lnT>
                    <a:lnB>
                      <a:noFill/>
                    </a:lnB>
                  </a:tcPr>
                </a:tc>
                <a:tc>
                  <a:txBody>
                    <a:bodyPr/>
                    <a:lstStyle/>
                    <a:p>
                      <a:pPr algn="ctr" fontAlgn="ctr"/>
                      <a:r>
                        <a:rPr lang="en-US" sz="1600" b="0" i="0" u="none" strike="noStrike">
                          <a:solidFill>
                            <a:srgbClr val="000000"/>
                          </a:solidFill>
                          <a:effectLst/>
                          <a:latin typeface="Times New Roman"/>
                        </a:rPr>
                        <a:t>C++</a:t>
                      </a:r>
                    </a:p>
                  </a:txBody>
                  <a:tcPr marL="12700" marR="12700" marT="12700" marB="0" anchor="ctr">
                    <a:lnL>
                      <a:noFill/>
                    </a:lnL>
                    <a:lnR>
                      <a:noFill/>
                    </a:lnR>
                    <a:lnT>
                      <a:noFill/>
                    </a:lnT>
                    <a:lnB>
                      <a:noFill/>
                    </a:lnB>
                  </a:tcPr>
                </a:tc>
                <a:tc>
                  <a:txBody>
                    <a:bodyPr/>
                    <a:lstStyle/>
                    <a:p>
                      <a:pPr algn="r" fontAlgn="ctr"/>
                      <a:r>
                        <a:rPr lang="en-US" sz="1600" b="0" i="0" u="none" strike="noStrike">
                          <a:solidFill>
                            <a:srgbClr val="000000"/>
                          </a:solidFill>
                          <a:effectLst/>
                          <a:latin typeface="Times New Roman"/>
                        </a:rPr>
                        <a:t>2011</a:t>
                      </a:r>
                    </a:p>
                  </a:txBody>
                  <a:tcPr marL="12700" marR="12700" marT="12700" marB="0" anchor="ctr">
                    <a:lnL>
                      <a:noFill/>
                    </a:lnL>
                    <a:lnR>
                      <a:noFill/>
                    </a:lnR>
                    <a:lnT>
                      <a:noFill/>
                    </a:lnT>
                    <a:lnB>
                      <a:noFill/>
                    </a:lnB>
                  </a:tcPr>
                </a:tc>
                <a:tc>
                  <a:txBody>
                    <a:bodyPr/>
                    <a:lstStyle/>
                    <a:p>
                      <a:pPr algn="r" fontAlgn="ctr"/>
                      <a:r>
                        <a:rPr lang="en-US" sz="1600" b="0" i="0" u="none" strike="noStrike">
                          <a:solidFill>
                            <a:srgbClr val="000000"/>
                          </a:solidFill>
                          <a:effectLst/>
                          <a:latin typeface="Times New Roman"/>
                        </a:rPr>
                        <a:t>380</a:t>
                      </a:r>
                    </a:p>
                  </a:txBody>
                  <a:tcPr marL="12700" marR="12700" marT="12700" marB="0" anchor="ctr">
                    <a:lnL>
                      <a:noFill/>
                    </a:lnL>
                    <a:lnR>
                      <a:noFill/>
                    </a:lnR>
                    <a:lnT>
                      <a:noFill/>
                    </a:lnT>
                    <a:lnB>
                      <a:noFill/>
                    </a:lnB>
                  </a:tcPr>
                </a:tc>
              </a:tr>
              <a:tr h="337530">
                <a:tc>
                  <a:txBody>
                    <a:bodyPr/>
                    <a:lstStyle/>
                    <a:p>
                      <a:pPr algn="ctr" fontAlgn="ctr"/>
                      <a:r>
                        <a:rPr lang="en-US" sz="1600" b="0" i="0" u="none" strike="noStrike">
                          <a:solidFill>
                            <a:srgbClr val="000000"/>
                          </a:solidFill>
                          <a:effectLst/>
                          <a:latin typeface="Times New Roman"/>
                        </a:rPr>
                        <a:t>GenABEL</a:t>
                      </a:r>
                    </a:p>
                  </a:txBody>
                  <a:tcPr marL="12700" marR="12700" marT="12700" marB="0" anchor="ctr">
                    <a:lnL>
                      <a:noFill/>
                    </a:lnL>
                    <a:lnR>
                      <a:noFill/>
                    </a:lnR>
                    <a:lnT>
                      <a:noFill/>
                    </a:lnT>
                    <a:lnB>
                      <a:noFill/>
                    </a:lnB>
                    <a:solidFill>
                      <a:schemeClr val="bg1">
                        <a:lumMod val="85000"/>
                      </a:schemeClr>
                    </a:solidFill>
                  </a:tcPr>
                </a:tc>
                <a:tc>
                  <a:txBody>
                    <a:bodyPr/>
                    <a:lstStyle/>
                    <a:p>
                      <a:pPr algn="just" fontAlgn="ctr"/>
                      <a:r>
                        <a:rPr lang="en-US" sz="1600" b="0" i="0" u="none" strike="noStrike">
                          <a:solidFill>
                            <a:srgbClr val="000000"/>
                          </a:solidFill>
                          <a:effectLst/>
                          <a:latin typeface="Times New Roman"/>
                        </a:rPr>
                        <a:t>Aulchenko YS</a:t>
                      </a:r>
                    </a:p>
                  </a:txBody>
                  <a:tcPr marL="12700" marR="12700" marT="12700" marB="0" anchor="ctr">
                    <a:lnL>
                      <a:noFill/>
                    </a:lnL>
                    <a:lnR>
                      <a:noFill/>
                    </a:lnR>
                    <a:lnT>
                      <a:noFill/>
                    </a:lnT>
                    <a:lnB>
                      <a:noFill/>
                    </a:lnB>
                    <a:solidFill>
                      <a:schemeClr val="bg1">
                        <a:lumMod val="85000"/>
                      </a:schemeClr>
                    </a:solidFill>
                  </a:tcPr>
                </a:tc>
                <a:tc>
                  <a:txBody>
                    <a:bodyPr/>
                    <a:lstStyle/>
                    <a:p>
                      <a:pPr algn="just" fontAlgn="ctr"/>
                      <a:r>
                        <a:rPr lang="en-US" sz="1600" b="0" i="0" u="none" strike="noStrike">
                          <a:solidFill>
                            <a:srgbClr val="000000"/>
                          </a:solidFill>
                          <a:effectLst/>
                          <a:latin typeface="Times New Roman"/>
                        </a:rPr>
                        <a:t>Aulchenko YS</a:t>
                      </a:r>
                    </a:p>
                  </a:txBody>
                  <a:tcPr marL="12700" marR="12700" marT="12700" marB="0" anchor="ctr">
                    <a:lnL>
                      <a:noFill/>
                    </a:lnL>
                    <a:lnR>
                      <a:noFill/>
                    </a:lnR>
                    <a:lnT>
                      <a:noFill/>
                    </a:lnT>
                    <a:lnB>
                      <a:noFill/>
                    </a:lnB>
                    <a:solidFill>
                      <a:schemeClr val="bg1">
                        <a:lumMod val="85000"/>
                      </a:schemeClr>
                    </a:solidFill>
                  </a:tcPr>
                </a:tc>
                <a:tc>
                  <a:txBody>
                    <a:bodyPr/>
                    <a:lstStyle/>
                    <a:p>
                      <a:pPr algn="ctr" fontAlgn="ctr"/>
                      <a:r>
                        <a:rPr lang="en-US" sz="1600" b="0" i="0" u="none" strike="noStrike">
                          <a:solidFill>
                            <a:srgbClr val="000000"/>
                          </a:solidFill>
                          <a:effectLst/>
                          <a:latin typeface="Times New Roman"/>
                        </a:rPr>
                        <a:t>R</a:t>
                      </a:r>
                    </a:p>
                  </a:txBody>
                  <a:tcPr marL="12700" marR="12700" marT="12700" marB="0" anchor="ctr">
                    <a:lnL>
                      <a:noFill/>
                    </a:lnL>
                    <a:lnR>
                      <a:noFill/>
                    </a:lnR>
                    <a:lnT>
                      <a:noFill/>
                    </a:lnT>
                    <a:lnB>
                      <a:noFill/>
                    </a:lnB>
                    <a:solidFill>
                      <a:schemeClr val="bg1">
                        <a:lumMod val="85000"/>
                      </a:schemeClr>
                    </a:solidFill>
                  </a:tcPr>
                </a:tc>
                <a:tc>
                  <a:txBody>
                    <a:bodyPr/>
                    <a:lstStyle/>
                    <a:p>
                      <a:pPr algn="r" fontAlgn="ctr"/>
                      <a:r>
                        <a:rPr lang="en-US" sz="1600" b="0" i="0" u="none" strike="noStrike">
                          <a:solidFill>
                            <a:srgbClr val="000000"/>
                          </a:solidFill>
                          <a:effectLst/>
                          <a:latin typeface="Times New Roman"/>
                        </a:rPr>
                        <a:t>2007</a:t>
                      </a:r>
                    </a:p>
                  </a:txBody>
                  <a:tcPr marL="12700" marR="12700" marT="12700" marB="0" anchor="ctr">
                    <a:lnL>
                      <a:noFill/>
                    </a:lnL>
                    <a:lnR>
                      <a:noFill/>
                    </a:lnR>
                    <a:lnT>
                      <a:noFill/>
                    </a:lnT>
                    <a:lnB>
                      <a:noFill/>
                    </a:lnB>
                    <a:solidFill>
                      <a:schemeClr val="bg1">
                        <a:lumMod val="85000"/>
                      </a:schemeClr>
                    </a:solidFill>
                  </a:tcPr>
                </a:tc>
                <a:tc>
                  <a:txBody>
                    <a:bodyPr/>
                    <a:lstStyle/>
                    <a:p>
                      <a:pPr algn="r" fontAlgn="ctr"/>
                      <a:r>
                        <a:rPr lang="en-US" sz="1600" b="0" i="0" u="none" strike="noStrike">
                          <a:solidFill>
                            <a:srgbClr val="000000"/>
                          </a:solidFill>
                          <a:effectLst/>
                          <a:latin typeface="Times New Roman"/>
                        </a:rPr>
                        <a:t>510</a:t>
                      </a:r>
                    </a:p>
                  </a:txBody>
                  <a:tcPr marL="12700" marR="12700" marT="12700" marB="0" anchor="ctr">
                    <a:lnL>
                      <a:noFill/>
                    </a:lnL>
                    <a:lnR>
                      <a:noFill/>
                    </a:lnR>
                    <a:lnT>
                      <a:noFill/>
                    </a:lnT>
                    <a:lnB>
                      <a:noFill/>
                    </a:lnB>
                    <a:solidFill>
                      <a:schemeClr val="bg1">
                        <a:lumMod val="85000"/>
                      </a:schemeClr>
                    </a:solidFill>
                  </a:tcPr>
                </a:tc>
              </a:tr>
              <a:tr h="337530">
                <a:tc>
                  <a:txBody>
                    <a:bodyPr/>
                    <a:lstStyle/>
                    <a:p>
                      <a:pPr algn="ctr" fontAlgn="ctr"/>
                      <a:r>
                        <a:rPr lang="en-US" sz="1600" b="0" i="0" u="none" strike="noStrike">
                          <a:solidFill>
                            <a:srgbClr val="000000"/>
                          </a:solidFill>
                          <a:effectLst/>
                          <a:latin typeface="Times New Roman"/>
                        </a:rPr>
                        <a:t>TASSEL</a:t>
                      </a:r>
                    </a:p>
                  </a:txBody>
                  <a:tcPr marL="12700" marR="12700" marT="12700" marB="0" anchor="ctr">
                    <a:lnL>
                      <a:noFill/>
                    </a:lnL>
                    <a:lnR>
                      <a:noFill/>
                    </a:lnR>
                    <a:lnT>
                      <a:noFill/>
                    </a:lnT>
                    <a:lnB>
                      <a:noFill/>
                    </a:lnB>
                  </a:tcPr>
                </a:tc>
                <a:tc>
                  <a:txBody>
                    <a:bodyPr/>
                    <a:lstStyle/>
                    <a:p>
                      <a:pPr algn="just" fontAlgn="ctr"/>
                      <a:r>
                        <a:rPr lang="en-US" sz="1600" b="0" i="0" u="none" strike="noStrike">
                          <a:solidFill>
                            <a:srgbClr val="000000"/>
                          </a:solidFill>
                          <a:effectLst/>
                          <a:latin typeface="Times New Roman"/>
                        </a:rPr>
                        <a:t>Bradbury PJ, Zhang Z, Kroon DE</a:t>
                      </a:r>
                    </a:p>
                  </a:txBody>
                  <a:tcPr marL="12700" marR="12700" marT="12700" marB="0" anchor="ctr">
                    <a:lnL>
                      <a:noFill/>
                    </a:lnL>
                    <a:lnR>
                      <a:noFill/>
                    </a:lnR>
                    <a:lnT>
                      <a:noFill/>
                    </a:lnT>
                    <a:lnB>
                      <a:noFill/>
                    </a:lnB>
                  </a:tcPr>
                </a:tc>
                <a:tc>
                  <a:txBody>
                    <a:bodyPr/>
                    <a:lstStyle/>
                    <a:p>
                      <a:pPr algn="just" fontAlgn="ctr"/>
                      <a:r>
                        <a:rPr lang="en-US" sz="1600" b="0" i="0" u="none" strike="noStrike">
                          <a:solidFill>
                            <a:srgbClr val="000000"/>
                          </a:solidFill>
                          <a:effectLst/>
                          <a:latin typeface="Times New Roman"/>
                        </a:rPr>
                        <a:t>Bradbury PJ</a:t>
                      </a:r>
                    </a:p>
                  </a:txBody>
                  <a:tcPr marL="12700" marR="12700" marT="12700" marB="0" anchor="ctr">
                    <a:lnL>
                      <a:noFill/>
                    </a:lnL>
                    <a:lnR>
                      <a:noFill/>
                    </a:lnR>
                    <a:lnT>
                      <a:noFill/>
                    </a:lnT>
                    <a:lnB>
                      <a:noFill/>
                    </a:lnB>
                  </a:tcPr>
                </a:tc>
                <a:tc>
                  <a:txBody>
                    <a:bodyPr/>
                    <a:lstStyle/>
                    <a:p>
                      <a:pPr algn="ctr" fontAlgn="ctr"/>
                      <a:r>
                        <a:rPr lang="en-US" sz="1600" b="0" i="0" u="none" strike="noStrike">
                          <a:solidFill>
                            <a:srgbClr val="000000"/>
                          </a:solidFill>
                          <a:effectLst/>
                          <a:latin typeface="Times New Roman"/>
                        </a:rPr>
                        <a:t>Java</a:t>
                      </a:r>
                    </a:p>
                  </a:txBody>
                  <a:tcPr marL="12700" marR="12700" marT="12700" marB="0" anchor="ctr">
                    <a:lnL>
                      <a:noFill/>
                    </a:lnL>
                    <a:lnR>
                      <a:noFill/>
                    </a:lnR>
                    <a:lnT>
                      <a:noFill/>
                    </a:lnT>
                    <a:lnB>
                      <a:noFill/>
                    </a:lnB>
                  </a:tcPr>
                </a:tc>
                <a:tc>
                  <a:txBody>
                    <a:bodyPr/>
                    <a:lstStyle/>
                    <a:p>
                      <a:pPr algn="r" fontAlgn="ctr"/>
                      <a:r>
                        <a:rPr lang="en-US" sz="1600" b="0" i="0" u="none" strike="noStrike">
                          <a:solidFill>
                            <a:srgbClr val="000000"/>
                          </a:solidFill>
                          <a:effectLst/>
                          <a:latin typeface="Times New Roman"/>
                        </a:rPr>
                        <a:t>2006</a:t>
                      </a:r>
                    </a:p>
                  </a:txBody>
                  <a:tcPr marL="12700" marR="12700" marT="12700" marB="0" anchor="ctr">
                    <a:lnL>
                      <a:noFill/>
                    </a:lnL>
                    <a:lnR>
                      <a:noFill/>
                    </a:lnR>
                    <a:lnT>
                      <a:noFill/>
                    </a:lnT>
                    <a:lnB>
                      <a:noFill/>
                    </a:lnB>
                  </a:tcPr>
                </a:tc>
                <a:tc>
                  <a:txBody>
                    <a:bodyPr/>
                    <a:lstStyle/>
                    <a:p>
                      <a:pPr algn="r" fontAlgn="ctr"/>
                      <a:r>
                        <a:rPr lang="en-US" sz="1600" b="0" i="0" u="none" strike="noStrike" dirty="0">
                          <a:solidFill>
                            <a:srgbClr val="000000"/>
                          </a:solidFill>
                          <a:effectLst/>
                          <a:latin typeface="Times New Roman"/>
                        </a:rPr>
                        <a:t>660</a:t>
                      </a:r>
                    </a:p>
                  </a:txBody>
                  <a:tcPr marL="12700" marR="12700" marT="12700" marB="0" anchor="ctr">
                    <a:lnL>
                      <a:noFill/>
                    </a:lnL>
                    <a:lnR>
                      <a:noFill/>
                    </a:lnR>
                    <a:lnT>
                      <a:noFill/>
                    </a:lnT>
                    <a:lnB>
                      <a:noFill/>
                    </a:lnB>
                  </a:tcPr>
                </a:tc>
              </a:tr>
              <a:tr h="337530">
                <a:tc>
                  <a:txBody>
                    <a:bodyPr/>
                    <a:lstStyle/>
                    <a:p>
                      <a:pPr algn="ctr" fontAlgn="ctr"/>
                      <a:r>
                        <a:rPr lang="en-US" sz="1600" b="0" i="0" u="none" strike="noStrike">
                          <a:solidFill>
                            <a:srgbClr val="000000"/>
                          </a:solidFill>
                          <a:effectLst/>
                          <a:latin typeface="Times New Roman"/>
                        </a:rPr>
                        <a:t>PLINK</a:t>
                      </a:r>
                    </a:p>
                  </a:txBody>
                  <a:tcPr marL="12700" marR="12700" marT="12700" marB="0" anchor="ctr">
                    <a:lnL>
                      <a:noFill/>
                    </a:lnL>
                    <a:lnR>
                      <a:noFill/>
                    </a:lnR>
                    <a:lnT>
                      <a:noFill/>
                    </a:lnT>
                    <a:lnB>
                      <a:noFill/>
                    </a:lnB>
                    <a:solidFill>
                      <a:schemeClr val="bg1">
                        <a:lumMod val="85000"/>
                      </a:schemeClr>
                    </a:solidFill>
                  </a:tcPr>
                </a:tc>
                <a:tc>
                  <a:txBody>
                    <a:bodyPr/>
                    <a:lstStyle/>
                    <a:p>
                      <a:pPr algn="just" fontAlgn="ctr"/>
                      <a:r>
                        <a:rPr lang="en-US" sz="1600" b="0" i="0" u="none" strike="noStrike">
                          <a:solidFill>
                            <a:srgbClr val="000000"/>
                          </a:solidFill>
                          <a:effectLst/>
                          <a:latin typeface="Times New Roman"/>
                        </a:rPr>
                        <a:t>Purcell S</a:t>
                      </a:r>
                    </a:p>
                  </a:txBody>
                  <a:tcPr marL="12700" marR="12700" marT="12700" marB="0" anchor="ctr">
                    <a:lnL>
                      <a:noFill/>
                    </a:lnL>
                    <a:lnR>
                      <a:noFill/>
                    </a:lnR>
                    <a:lnT>
                      <a:noFill/>
                    </a:lnT>
                    <a:lnB>
                      <a:noFill/>
                    </a:lnB>
                    <a:solidFill>
                      <a:schemeClr val="bg1">
                        <a:lumMod val="85000"/>
                      </a:schemeClr>
                    </a:solidFill>
                  </a:tcPr>
                </a:tc>
                <a:tc>
                  <a:txBody>
                    <a:bodyPr/>
                    <a:lstStyle/>
                    <a:p>
                      <a:pPr algn="just" fontAlgn="ctr"/>
                      <a:r>
                        <a:rPr lang="en-US" sz="1600" b="0" i="0" u="none" strike="noStrike">
                          <a:solidFill>
                            <a:srgbClr val="000000"/>
                          </a:solidFill>
                          <a:effectLst/>
                          <a:latin typeface="Times New Roman"/>
                        </a:rPr>
                        <a:t>Purcell S</a:t>
                      </a:r>
                    </a:p>
                  </a:txBody>
                  <a:tcPr marL="12700" marR="12700" marT="12700" marB="0" anchor="ctr">
                    <a:lnL>
                      <a:noFill/>
                    </a:lnL>
                    <a:lnR>
                      <a:noFill/>
                    </a:lnR>
                    <a:lnT>
                      <a:noFill/>
                    </a:lnT>
                    <a:lnB>
                      <a:noFill/>
                    </a:lnB>
                    <a:solidFill>
                      <a:schemeClr val="bg1">
                        <a:lumMod val="85000"/>
                      </a:schemeClr>
                    </a:solidFill>
                  </a:tcPr>
                </a:tc>
                <a:tc>
                  <a:txBody>
                    <a:bodyPr/>
                    <a:lstStyle/>
                    <a:p>
                      <a:pPr algn="ctr" fontAlgn="ctr"/>
                      <a:r>
                        <a:rPr lang="en-US" sz="1600" b="0" i="0" u="none" strike="noStrike">
                          <a:solidFill>
                            <a:srgbClr val="000000"/>
                          </a:solidFill>
                          <a:effectLst/>
                          <a:latin typeface="Times New Roman"/>
                        </a:rPr>
                        <a:t>C++</a:t>
                      </a:r>
                    </a:p>
                  </a:txBody>
                  <a:tcPr marL="12700" marR="12700" marT="12700" marB="0" anchor="ctr">
                    <a:lnL>
                      <a:noFill/>
                    </a:lnL>
                    <a:lnR>
                      <a:noFill/>
                    </a:lnR>
                    <a:lnT>
                      <a:noFill/>
                    </a:lnT>
                    <a:lnB>
                      <a:noFill/>
                    </a:lnB>
                    <a:solidFill>
                      <a:schemeClr val="bg1">
                        <a:lumMod val="85000"/>
                      </a:schemeClr>
                    </a:solidFill>
                  </a:tcPr>
                </a:tc>
                <a:tc>
                  <a:txBody>
                    <a:bodyPr/>
                    <a:lstStyle/>
                    <a:p>
                      <a:pPr algn="r" fontAlgn="ctr"/>
                      <a:r>
                        <a:rPr lang="en-US" sz="1600" b="0" i="0" u="none" strike="noStrike">
                          <a:solidFill>
                            <a:srgbClr val="000000"/>
                          </a:solidFill>
                          <a:effectLst/>
                          <a:latin typeface="Times New Roman"/>
                        </a:rPr>
                        <a:t>2007</a:t>
                      </a:r>
                    </a:p>
                  </a:txBody>
                  <a:tcPr marL="12700" marR="12700" marT="12700" marB="0" anchor="ctr">
                    <a:lnL>
                      <a:noFill/>
                    </a:lnL>
                    <a:lnR>
                      <a:noFill/>
                    </a:lnR>
                    <a:lnT>
                      <a:noFill/>
                    </a:lnT>
                    <a:lnB>
                      <a:noFill/>
                    </a:lnB>
                    <a:solidFill>
                      <a:schemeClr val="bg1">
                        <a:lumMod val="85000"/>
                      </a:schemeClr>
                    </a:solidFill>
                  </a:tcPr>
                </a:tc>
                <a:tc>
                  <a:txBody>
                    <a:bodyPr/>
                    <a:lstStyle/>
                    <a:p>
                      <a:pPr algn="r" fontAlgn="ctr"/>
                      <a:r>
                        <a:rPr lang="en-US" sz="1600" b="0" i="0" u="none" strike="noStrike" dirty="0">
                          <a:solidFill>
                            <a:srgbClr val="000000"/>
                          </a:solidFill>
                          <a:effectLst/>
                          <a:latin typeface="Times New Roman"/>
                        </a:rPr>
                        <a:t>7037</a:t>
                      </a:r>
                    </a:p>
                  </a:txBody>
                  <a:tcPr marL="12700" marR="12700" marT="12700" marB="0" anchor="ctr">
                    <a:lnL>
                      <a:noFill/>
                    </a:lnL>
                    <a:lnR>
                      <a:noFill/>
                    </a:lnR>
                    <a:lnT>
                      <a:noFill/>
                    </a:lnT>
                    <a:lnB>
                      <a:noFill/>
                    </a:lnB>
                    <a:solidFill>
                      <a:schemeClr val="bg1">
                        <a:lumMod val="85000"/>
                      </a:schemeClr>
                    </a:solidFill>
                  </a:tcPr>
                </a:tc>
              </a:tr>
            </a:tbl>
          </a:graphicData>
        </a:graphic>
      </p:graphicFrame>
      <p:sp>
        <p:nvSpPr>
          <p:cNvPr id="5" name="Rectangle 4"/>
          <p:cNvSpPr/>
          <p:nvPr/>
        </p:nvSpPr>
        <p:spPr>
          <a:xfrm>
            <a:off x="0" y="6170706"/>
            <a:ext cx="9144000" cy="687294"/>
          </a:xfrm>
          <a:prstGeom prst="rect">
            <a:avLst/>
          </a:prstGeom>
          <a:solidFill>
            <a:schemeClr val="bg1"/>
          </a:solidFill>
          <a:ln>
            <a:noFill/>
          </a:ln>
          <a:effectLst/>
          <a:scene3d>
            <a:camera prst="orthographicFront">
              <a:rot lat="0" lon="0" rev="0"/>
            </a:camera>
            <a:lightRig rig="flat" dir="tl">
              <a:rot lat="0" lon="0" rev="6360000"/>
            </a:lightRig>
          </a:scene3d>
          <a:sp3d prstMaterial="flat">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202706" y="6170706"/>
            <a:ext cx="941294" cy="393111"/>
          </a:xfrm>
          <a:prstGeom prst="rect">
            <a:avLst/>
          </a:prstGeom>
          <a:solidFill>
            <a:schemeClr val="bg1"/>
          </a:solidFill>
          <a:ln>
            <a:noFill/>
          </a:ln>
          <a:effectLst/>
          <a:scene3d>
            <a:camera prst="orthographicFront">
              <a:rot lat="0" lon="0" rev="0"/>
            </a:camera>
            <a:lightRig rig="flat" dir="tl">
              <a:rot lat="0" lon="0" rev="6360000"/>
            </a:lightRig>
          </a:scene3d>
          <a:sp3d prstMaterial="flat">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0000"/>
                </a:solidFill>
                <a:latin typeface="Arial"/>
                <a:cs typeface="Arial"/>
              </a:rPr>
              <a:t>75%</a:t>
            </a:r>
            <a:endParaRPr lang="en-US" sz="2400" dirty="0">
              <a:solidFill>
                <a:srgbClr val="FF0000"/>
              </a:solidFill>
              <a:latin typeface="Arial"/>
              <a:cs typeface="Arial"/>
            </a:endParaRPr>
          </a:p>
        </p:txBody>
      </p:sp>
    </p:spTree>
    <p:extLst>
      <p:ext uri="{BB962C8B-B14F-4D97-AF65-F5344CB8AC3E}">
        <p14:creationId xmlns:p14="http://schemas.microsoft.com/office/powerpoint/2010/main" val="83463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l="23878" t="17331" r="50000" b="6750"/>
          <a:stretch>
            <a:fillRect/>
          </a:stretch>
        </p:blipFill>
        <p:spPr bwMode="auto">
          <a:xfrm>
            <a:off x="5123213" y="26988"/>
            <a:ext cx="4000150" cy="6297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410" name="TextBox 3"/>
          <p:cNvSpPr txBox="1">
            <a:spLocks noChangeArrowheads="1"/>
          </p:cNvSpPr>
          <p:nvPr/>
        </p:nvSpPr>
        <p:spPr bwMode="auto">
          <a:xfrm rot="16200000">
            <a:off x="3299593" y="1511706"/>
            <a:ext cx="326953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altLang="zh-CN" sz="2000" dirty="0" smtClean="0"/>
              <a:t>Test WO correction</a:t>
            </a:r>
            <a:endParaRPr lang="en-US" altLang="zh-CN" sz="2000" dirty="0"/>
          </a:p>
        </p:txBody>
      </p:sp>
      <p:sp>
        <p:nvSpPr>
          <p:cNvPr id="2" name="Title 1"/>
          <p:cNvSpPr>
            <a:spLocks noGrp="1"/>
          </p:cNvSpPr>
          <p:nvPr>
            <p:ph type="title"/>
          </p:nvPr>
        </p:nvSpPr>
        <p:spPr>
          <a:xfrm>
            <a:off x="0" y="6324600"/>
            <a:ext cx="9123363" cy="533400"/>
          </a:xfrm>
          <a:extLst/>
        </p:spPr>
        <p:txBody>
          <a:bodyPr>
            <a:noAutofit/>
          </a:bodyPr>
          <a:lstStyle/>
          <a:p>
            <a:pPr>
              <a:defRPr/>
            </a:pPr>
            <a:r>
              <a:rPr lang="en-US" sz="2800" dirty="0" smtClean="0">
                <a:solidFill>
                  <a:srgbClr val="FF0000"/>
                </a:solidFill>
              </a:rPr>
              <a:t>GWAS does  not work for traits associated with structure</a:t>
            </a:r>
            <a:endParaRPr lang="en-US" sz="2800" dirty="0">
              <a:solidFill>
                <a:srgbClr val="FF0000"/>
              </a:solidFill>
            </a:endParaRPr>
          </a:p>
        </p:txBody>
      </p:sp>
      <p:pic>
        <p:nvPicPr>
          <p:cNvPr id="5" name="Picture 4" descr="Magnus Nordbor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47" y="2492627"/>
            <a:ext cx="1810512" cy="2743200"/>
          </a:xfrm>
          <a:prstGeom prst="rect">
            <a:avLst/>
          </a:prstGeom>
        </p:spPr>
      </p:pic>
      <p:sp>
        <p:nvSpPr>
          <p:cNvPr id="6" name="TextBox 5"/>
          <p:cNvSpPr txBox="1">
            <a:spLocks noChangeArrowheads="1"/>
          </p:cNvSpPr>
          <p:nvPr/>
        </p:nvSpPr>
        <p:spPr bwMode="auto">
          <a:xfrm>
            <a:off x="927100" y="5319061"/>
            <a:ext cx="1810512" cy="646331"/>
          </a:xfrm>
          <a:prstGeom prst="rect">
            <a:avLst/>
          </a:prstGeom>
          <a:noFill/>
          <a:ln w="9525">
            <a:noFill/>
            <a:miter lim="800000"/>
            <a:headEnd/>
            <a:tailEnd/>
          </a:ln>
        </p:spPr>
        <p:txBody>
          <a:bodyPr wrap="square">
            <a:spAutoFit/>
          </a:bodyPr>
          <a:lstStyle/>
          <a:p>
            <a:pPr algn="ctr"/>
            <a:r>
              <a:rPr lang="en-US" b="1" dirty="0" smtClean="0"/>
              <a:t>Magnus </a:t>
            </a:r>
            <a:r>
              <a:rPr lang="en-US" b="1" dirty="0" err="1" smtClean="0"/>
              <a:t>Norborg</a:t>
            </a:r>
            <a:endParaRPr lang="en-US" b="1" baseline="30000" dirty="0"/>
          </a:p>
        </p:txBody>
      </p:sp>
      <p:pic>
        <p:nvPicPr>
          <p:cNvPr id="7" name="Picture 6" descr="Screen Shot 2015-10-06 at 10.02.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47" y="76994"/>
            <a:ext cx="4555553" cy="2056425"/>
          </a:xfrm>
          <a:prstGeom prst="rect">
            <a:avLst/>
          </a:prstGeom>
        </p:spPr>
      </p:pic>
      <p:sp>
        <p:nvSpPr>
          <p:cNvPr id="8" name="TextBox 3"/>
          <p:cNvSpPr txBox="1">
            <a:spLocks noChangeArrowheads="1"/>
          </p:cNvSpPr>
          <p:nvPr/>
        </p:nvSpPr>
        <p:spPr bwMode="auto">
          <a:xfrm>
            <a:off x="2936431" y="1780265"/>
            <a:ext cx="16252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altLang="zh-CN" sz="1600" smtClean="0"/>
              <a:t>Nature 2010</a:t>
            </a:r>
            <a:endParaRPr lang="en-US" altLang="zh-CN" sz="1600" dirty="0"/>
          </a:p>
        </p:txBody>
      </p:sp>
      <p:sp>
        <p:nvSpPr>
          <p:cNvPr id="9" name="TextBox 3"/>
          <p:cNvSpPr txBox="1">
            <a:spLocks noChangeArrowheads="1"/>
          </p:cNvSpPr>
          <p:nvPr/>
        </p:nvSpPr>
        <p:spPr bwMode="auto">
          <a:xfrm rot="16200000">
            <a:off x="3219229" y="4432017"/>
            <a:ext cx="338505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altLang="zh-CN" sz="2000" dirty="0" smtClean="0"/>
              <a:t>Correction </a:t>
            </a:r>
            <a:r>
              <a:rPr lang="en-US" altLang="zh-CN" sz="2000" dirty="0"/>
              <a:t>with </a:t>
            </a:r>
            <a:r>
              <a:rPr lang="en-US" altLang="zh-CN" sz="2000" dirty="0" smtClean="0"/>
              <a:t>MLM</a:t>
            </a:r>
            <a:endParaRPr lang="en-US" altLang="zh-CN" sz="2000" dirty="0"/>
          </a:p>
        </p:txBody>
      </p:sp>
    </p:spTree>
    <p:extLst>
      <p:ext uri="{BB962C8B-B14F-4D97-AF65-F5344CB8AC3E}">
        <p14:creationId xmlns:p14="http://schemas.microsoft.com/office/powerpoint/2010/main" val="97222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MLM vs GLM.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349" y="1257300"/>
            <a:ext cx="6400800" cy="5600700"/>
          </a:xfrm>
          <a:prstGeom prst="rect">
            <a:avLst/>
          </a:prstGeom>
        </p:spPr>
      </p:pic>
      <p:sp>
        <p:nvSpPr>
          <p:cNvPr id="3" name="Title 2"/>
          <p:cNvSpPr>
            <a:spLocks noGrp="1"/>
          </p:cNvSpPr>
          <p:nvPr>
            <p:ph type="title"/>
          </p:nvPr>
        </p:nvSpPr>
        <p:spPr>
          <a:xfrm>
            <a:off x="104588" y="37174"/>
            <a:ext cx="9039412" cy="1252728"/>
          </a:xfrm>
        </p:spPr>
        <p:txBody>
          <a:bodyPr>
            <a:normAutofit fontScale="90000"/>
          </a:bodyPr>
          <a:lstStyle/>
          <a:p>
            <a:r>
              <a:rPr lang="en-US" dirty="0" smtClean="0">
                <a:solidFill>
                  <a:schemeClr val="accent2"/>
                </a:solidFill>
              </a:rPr>
              <a:t>Why human geneticists </a:t>
            </a:r>
            <a:br>
              <a:rPr lang="en-US" dirty="0" smtClean="0">
                <a:solidFill>
                  <a:schemeClr val="accent2"/>
                </a:solidFill>
              </a:rPr>
            </a:br>
            <a:r>
              <a:rPr lang="en-US" dirty="0" smtClean="0">
                <a:solidFill>
                  <a:schemeClr val="accent2"/>
                </a:solidFill>
              </a:rPr>
              <a:t>not go beyond PLINK?</a:t>
            </a:r>
            <a:endParaRPr lang="en-US" dirty="0">
              <a:solidFill>
                <a:schemeClr val="accent2"/>
              </a:solidFill>
            </a:endParaRPr>
          </a:p>
        </p:txBody>
      </p:sp>
    </p:spTree>
    <p:extLst>
      <p:ext uri="{BB962C8B-B14F-4D97-AF65-F5344CB8AC3E}">
        <p14:creationId xmlns:p14="http://schemas.microsoft.com/office/powerpoint/2010/main" val="953879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3502</TotalTime>
  <Words>2018</Words>
  <Application>Microsoft Macintosh PowerPoint</Application>
  <PresentationFormat>On-screen Show (4:3)</PresentationFormat>
  <Paragraphs>521</Paragraphs>
  <Slides>51</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51</vt:i4>
      </vt:variant>
    </vt:vector>
  </HeadingPairs>
  <TitlesOfParts>
    <vt:vector size="63" baseType="lpstr">
      <vt:lpstr>Calibri</vt:lpstr>
      <vt:lpstr>Cambria Math</vt:lpstr>
      <vt:lpstr>Candara</vt:lpstr>
      <vt:lpstr>Constantia</vt:lpstr>
      <vt:lpstr>ＭＳ Ｐゴシック</vt:lpstr>
      <vt:lpstr>Symbol</vt:lpstr>
      <vt:lpstr>Times New Roman</vt:lpstr>
      <vt:lpstr>Verdana</vt:lpstr>
      <vt:lpstr>华文新魏</vt:lpstr>
      <vt:lpstr>华文楷体</vt:lpstr>
      <vt:lpstr>Arial</vt:lpstr>
      <vt:lpstr>Waveform</vt:lpstr>
      <vt:lpstr>Statistical Genomics</vt:lpstr>
      <vt:lpstr>Administration</vt:lpstr>
      <vt:lpstr>Outline</vt:lpstr>
      <vt:lpstr>Problems in GWAS</vt:lpstr>
      <vt:lpstr>PowerPoint Presentation</vt:lpstr>
      <vt:lpstr>PowerPoint Presentation</vt:lpstr>
      <vt:lpstr>Usage of Software Packages</vt:lpstr>
      <vt:lpstr>GWAS does  not work for traits associated with structure</vt:lpstr>
      <vt:lpstr>Why human geneticists  not go beyond PLINK?</vt:lpstr>
      <vt:lpstr>MLM was more enriched on Flowering time genes</vt:lpstr>
      <vt:lpstr>Model Development</vt:lpstr>
      <vt:lpstr>Model Development</vt:lpstr>
      <vt:lpstr>SUPER algorithm</vt:lpstr>
      <vt:lpstr>FarmCPU algorithm</vt:lpstr>
      <vt:lpstr>BLINK algorithm</vt:lpstr>
      <vt:lpstr>PowerPoint Presentation</vt:lpstr>
      <vt:lpstr>GWAS methods</vt:lpstr>
      <vt:lpstr>FARM-CPU  (Fixed And Random Model Circuitous Probability Unification)</vt:lpstr>
      <vt:lpstr>Re-analysis of Arabidopsis data</vt:lpstr>
      <vt:lpstr>Flowering time genes enriched</vt:lpstr>
      <vt:lpstr>Associations on flowering time</vt:lpstr>
      <vt:lpstr>It is time for human geneticists  to move forward</vt:lpstr>
      <vt:lpstr>Substitution makes difference</vt:lpstr>
      <vt:lpstr>Converge fast</vt:lpstr>
      <vt:lpstr>FarmCPU is computing efficient</vt:lpstr>
      <vt:lpstr>Half million individuals, half million SNPs three days</vt:lpstr>
      <vt:lpstr>PowerPoint Presentation</vt:lpstr>
      <vt:lpstr>PowerPoint Presentation</vt:lpstr>
      <vt:lpstr>BLINK is super fast</vt:lpstr>
      <vt:lpstr>PowerPoint Presentation</vt:lpstr>
      <vt:lpstr>Remove SNPs in LD</vt:lpstr>
      <vt:lpstr>Bayesian information criterion</vt:lpstr>
      <vt:lpstr>Bayesian information criterion</vt:lpstr>
      <vt:lpstr>PowerPoint Presentation</vt:lpstr>
      <vt:lpstr>Format of phenotype data</vt:lpstr>
      <vt:lpstr>Formats of genotype data</vt:lpstr>
      <vt:lpstr>Format and file name extention</vt:lpstr>
      <vt:lpstr>Numeric format</vt:lpstr>
      <vt:lpstr>Output </vt:lpstr>
      <vt:lpstr>Run BLINK from command line</vt:lpstr>
      <vt:lpstr>PowerPoint Presentation</vt:lpstr>
      <vt:lpstr>Demonstration</vt:lpstr>
      <vt:lpstr>Import GAPIT</vt:lpstr>
      <vt:lpstr>Import data and simulation</vt:lpstr>
      <vt:lpstr>ttest</vt:lpstr>
      <vt:lpstr>GLM</vt:lpstr>
      <vt:lpstr>MLM</vt:lpstr>
      <vt:lpstr>CMLM</vt:lpstr>
      <vt:lpstr>SUPER</vt:lpstr>
      <vt:lpstr>FarmCPU</vt:lpstr>
      <vt:lpstr>BLINK</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Genomics</dc:title>
  <dc:creator>Zhiwu Zhang</dc:creator>
  <cp:lastModifiedBy>Zhiwu Zhang</cp:lastModifiedBy>
  <cp:revision>304</cp:revision>
  <cp:lastPrinted>2015-09-01T19:21:20Z</cp:lastPrinted>
  <dcterms:created xsi:type="dcterms:W3CDTF">2013-08-24T13:03:35Z</dcterms:created>
  <dcterms:modified xsi:type="dcterms:W3CDTF">2016-05-12T20:56:15Z</dcterms:modified>
</cp:coreProperties>
</file>