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367" r:id="rId2"/>
    <p:sldId id="368" r:id="rId3"/>
    <p:sldId id="336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7" r:id="rId12"/>
    <p:sldId id="378" r:id="rId13"/>
    <p:sldId id="379" r:id="rId14"/>
    <p:sldId id="380" r:id="rId15"/>
    <p:sldId id="381" r:id="rId16"/>
    <p:sldId id="376" r:id="rId17"/>
    <p:sldId id="382" r:id="rId18"/>
    <p:sldId id="384" r:id="rId19"/>
    <p:sldId id="385" r:id="rId20"/>
    <p:sldId id="386" r:id="rId21"/>
    <p:sldId id="389" r:id="rId22"/>
    <p:sldId id="3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9"/>
    <p:restoredTop sz="97694"/>
  </p:normalViewPr>
  <p:slideViewPr>
    <p:cSldViewPr snapToGrid="0" snapToObjects="1">
      <p:cViewPr>
        <p:scale>
          <a:sx n="81" d="100"/>
          <a:sy n="81" d="100"/>
        </p:scale>
        <p:origin x="1840" y="2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22: Marker </a:t>
            </a: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Assisted Selection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component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2600049"/>
            <a:ext cx="84187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vy</a:t>
            </a:r>
            <a:r>
              <a:rPr lang="en-US" sz="2800" dirty="0"/>
              <a:t>=</a:t>
            </a:r>
            <a:r>
              <a:rPr lang="en-US" sz="2800" dirty="0" err="1"/>
              <a:t>effectvar+residualvar</a:t>
            </a:r>
            <a:endParaRPr lang="en-US" sz="2800" dirty="0"/>
          </a:p>
          <a:p>
            <a:r>
              <a:rPr lang="en-US" sz="2800" dirty="0" err="1" smtClean="0"/>
              <a:t>ev</a:t>
            </a:r>
            <a:r>
              <a:rPr lang="en-US" sz="2800" dirty="0" smtClean="0"/>
              <a:t>=</a:t>
            </a:r>
            <a:r>
              <a:rPr lang="en-US" sz="2800" dirty="0" err="1" smtClean="0"/>
              <a:t>cveff</a:t>
            </a:r>
            <a:r>
              <a:rPr lang="en-US" sz="2800" dirty="0" smtClean="0"/>
              <a:t>*</a:t>
            </a:r>
            <a:r>
              <a:rPr lang="en-US" sz="2800" dirty="0" err="1" smtClean="0"/>
              <a:t>vy</a:t>
            </a:r>
            <a:r>
              <a:rPr lang="en-US" sz="2800" dirty="0"/>
              <a:t>/(1-cveff)</a:t>
            </a:r>
          </a:p>
          <a:p>
            <a:r>
              <a:rPr lang="de-DE" sz="2800" dirty="0" smtClean="0"/>
              <a:t>ec=</a:t>
            </a:r>
            <a:r>
              <a:rPr lang="de-DE" sz="2800" dirty="0" err="1" smtClean="0"/>
              <a:t>sqrt</a:t>
            </a:r>
            <a:r>
              <a:rPr lang="de-DE" sz="2800" dirty="0" smtClean="0"/>
              <a:t>(</a:t>
            </a:r>
            <a:r>
              <a:rPr lang="de-DE" sz="2800" dirty="0" err="1" smtClean="0"/>
              <a:t>ev</a:t>
            </a:r>
            <a:r>
              <a:rPr lang="de-DE" sz="2800" dirty="0"/>
              <a:t>)/</a:t>
            </a:r>
            <a:r>
              <a:rPr lang="de-DE" sz="2800" dirty="0" err="1"/>
              <a:t>sqrt</a:t>
            </a:r>
            <a:r>
              <a:rPr lang="de-DE" sz="2800" dirty="0"/>
              <a:t>(</a:t>
            </a:r>
            <a:r>
              <a:rPr lang="de-DE" sz="2800" dirty="0" err="1"/>
              <a:t>diag</a:t>
            </a:r>
            <a:r>
              <a:rPr lang="de-DE" sz="2800" dirty="0"/>
              <a:t>(</a:t>
            </a:r>
            <a:r>
              <a:rPr lang="de-DE" sz="2800" dirty="0" err="1"/>
              <a:t>var</a:t>
            </a:r>
            <a:r>
              <a:rPr lang="de-DE" sz="2800" dirty="0"/>
              <a:t>(CV[,-1])))    </a:t>
            </a:r>
          </a:p>
          <a:p>
            <a:r>
              <a:rPr lang="de-DE" sz="2800" dirty="0" err="1" smtClean="0"/>
              <a:t>enveff</a:t>
            </a:r>
            <a:r>
              <a:rPr lang="de-DE" sz="2800" dirty="0" smtClean="0"/>
              <a:t>=</a:t>
            </a:r>
            <a:r>
              <a:rPr lang="de-DE" sz="2800" dirty="0" err="1" smtClean="0"/>
              <a:t>as.matrix</a:t>
            </a:r>
            <a:r>
              <a:rPr lang="de-DE" sz="2800" dirty="0" smtClean="0"/>
              <a:t>(</a:t>
            </a:r>
            <a:r>
              <a:rPr lang="de-DE" sz="2800" dirty="0" err="1" smtClean="0"/>
              <a:t>myCV</a:t>
            </a:r>
            <a:r>
              <a:rPr lang="de-DE" sz="2800" dirty="0"/>
              <a:t>[,-1])%*%ec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15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with GAPIT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9" y="1720840"/>
            <a:ext cx="82296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ndara" charset="0"/>
              </a:rPr>
              <a:t>QTN</a:t>
            </a:r>
            <a:endParaRPr lang="en-US" sz="3200" dirty="0" smtClean="0">
              <a:solidFill>
                <a:srgbClr val="060087"/>
              </a:solidFill>
              <a:latin typeface="Candara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Candara" charset="0"/>
              </a:rPr>
              <a:t>GWAS</a:t>
            </a:r>
          </a:p>
          <a:p>
            <a:r>
              <a:rPr lang="en-US" sz="3200" dirty="0" smtClean="0">
                <a:latin typeface="Candara" charset="0"/>
              </a:rPr>
              <a:t>h2: optimum heritability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Candara" charset="0"/>
              </a:rPr>
              <a:t>Pred</a:t>
            </a:r>
            <a:endParaRPr lang="en-US" sz="3200" dirty="0" smtClean="0">
              <a:solidFill>
                <a:srgbClr val="FF0000"/>
              </a:solidFill>
              <a:latin typeface="Candara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Candara" charset="0"/>
              </a:rPr>
              <a:t>compression</a:t>
            </a:r>
            <a:endParaRPr lang="en-US" sz="3200" dirty="0">
              <a:solidFill>
                <a:srgbClr val="FF0000"/>
              </a:solidFill>
              <a:latin typeface="Candara" charset="0"/>
            </a:endParaRPr>
          </a:p>
          <a:p>
            <a:r>
              <a:rPr lang="en-US" sz="3200" dirty="0" err="1" smtClean="0">
                <a:solidFill>
                  <a:srgbClr val="000000"/>
                </a:solidFill>
                <a:latin typeface="Candara" charset="0"/>
              </a:rPr>
              <a:t>kinship.optimum</a:t>
            </a:r>
            <a:r>
              <a:rPr lang="en-US" sz="3200" dirty="0" smtClean="0">
                <a:solidFill>
                  <a:srgbClr val="000000"/>
                </a:solidFill>
                <a:latin typeface="Candara" charset="0"/>
              </a:rPr>
              <a:t>: group kinship</a:t>
            </a:r>
            <a:endParaRPr lang="en-US" sz="3200" dirty="0" smtClean="0">
              <a:solidFill>
                <a:srgbClr val="060087"/>
              </a:solidFill>
              <a:latin typeface="Candara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Candara" charset="0"/>
              </a:rPr>
              <a:t>kinship: individual kinship</a:t>
            </a:r>
            <a:endParaRPr lang="en-US" sz="3200" dirty="0" smtClean="0">
              <a:solidFill>
                <a:srgbClr val="060087"/>
              </a:solidFill>
              <a:latin typeface="Candara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Candara" charset="0"/>
              </a:rPr>
              <a:t>PCA</a:t>
            </a:r>
            <a:endParaRPr lang="en-US" sz="3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Candara" charset="0"/>
              </a:rPr>
              <a:t>SUPER_GD</a:t>
            </a:r>
            <a:endParaRPr lang="en-US" sz="3200" dirty="0" smtClean="0">
              <a:solidFill>
                <a:srgbClr val="060087"/>
              </a:solidFill>
              <a:latin typeface="Candara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Candara" charset="0"/>
              </a:rPr>
              <a:t>P: single column with order same as marker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0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538" y="1591056"/>
            <a:ext cx="8812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GWAS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         :</a:t>
            </a:r>
            <a:r>
              <a:rPr lang="de-DE" dirty="0">
                <a:solidFill>
                  <a:srgbClr val="9E0003"/>
                </a:solidFill>
                <a:latin typeface="Candara" charset="0"/>
              </a:rPr>
              <a:t>'</a:t>
            </a:r>
            <a:r>
              <a:rPr lang="de-DE" dirty="0" err="1">
                <a:solidFill>
                  <a:srgbClr val="9E0003"/>
                </a:solidFill>
                <a:latin typeface="Candara" charset="0"/>
              </a:rPr>
              <a:t>data.frame</a:t>
            </a:r>
            <a:r>
              <a:rPr lang="de-DE" dirty="0">
                <a:solidFill>
                  <a:srgbClr val="9E0003"/>
                </a:solidFill>
                <a:latin typeface="Candara" charset="0"/>
              </a:rPr>
              <a:t>'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	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obs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9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variables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</a:t>
            </a:r>
          </a:p>
          <a:p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SNP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                       :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Factor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w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/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levels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9E0003"/>
                </a:solidFill>
                <a:latin typeface="Candara" charset="0"/>
              </a:rPr>
              <a:t>"abph1.1"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de-DE" dirty="0">
                <a:solidFill>
                  <a:srgbClr val="9E0003"/>
                </a:solidFill>
                <a:latin typeface="Candara" charset="0"/>
              </a:rPr>
              <a:t>"abph1.10"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3040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2759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1036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 smtClean="0">
                <a:solidFill>
                  <a:srgbClr val="0B4213"/>
                </a:solidFill>
                <a:latin typeface="Candara" charset="0"/>
              </a:rPr>
              <a:t>635</a:t>
            </a:r>
            <a:r>
              <a:rPr lang="de-DE" dirty="0" smtClean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...</a:t>
            </a:r>
            <a:endParaRPr lang="de-DE" dirty="0">
              <a:solidFill>
                <a:srgbClr val="060087"/>
              </a:solidFill>
              <a:latin typeface="Candara" charset="0"/>
            </a:endParaRPr>
          </a:p>
          <a:p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Chromosome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                :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int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...</a:t>
            </a:r>
            <a:endParaRPr lang="de-DE" dirty="0">
              <a:solidFill>
                <a:srgbClr val="060087"/>
              </a:solidFill>
              <a:latin typeface="Candara" charset="0"/>
            </a:endParaRPr>
          </a:p>
          <a:p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Position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                  :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int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23267335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161573186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66922282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280215046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 smtClean="0">
                <a:solidFill>
                  <a:srgbClr val="0B4213"/>
                </a:solidFill>
                <a:latin typeface="Candara" charset="0"/>
              </a:rPr>
              <a:t>274038</a:t>
            </a:r>
            <a:r>
              <a:rPr lang="de-DE" dirty="0" smtClean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...</a:t>
            </a:r>
            <a:endParaRPr lang="de-DE" dirty="0">
              <a:solidFill>
                <a:srgbClr val="060087"/>
              </a:solidFill>
              <a:latin typeface="Candara" charset="0"/>
            </a:endParaRPr>
          </a:p>
          <a:p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P.value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                   :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5.49e-10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4.06e-07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2.19e-06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3.86e-05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2.28e-04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...</a:t>
            </a:r>
            <a:endParaRPr lang="de-DE" dirty="0">
              <a:solidFill>
                <a:srgbClr val="060087"/>
              </a:solidFill>
              <a:latin typeface="Candara" charset="0"/>
            </a:endParaRPr>
          </a:p>
          <a:p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maf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                       :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0.4342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0.0516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0.1975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0.121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0.3149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...</a:t>
            </a:r>
            <a:endParaRPr lang="de-DE" dirty="0">
              <a:solidFill>
                <a:srgbClr val="060087"/>
              </a:solidFill>
              <a:latin typeface="Candara" charset="0"/>
            </a:endParaRPr>
          </a:p>
          <a:p>
            <a:r>
              <a:rPr lang="ro-RO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ro-RO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ro-RO" dirty="0" err="1">
                <a:solidFill>
                  <a:srgbClr val="000000"/>
                </a:solidFill>
                <a:latin typeface="Candara" charset="0"/>
              </a:rPr>
              <a:t>nobs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                       : </a:t>
            </a:r>
            <a:r>
              <a:rPr lang="ro-RO" dirty="0" err="1">
                <a:solidFill>
                  <a:srgbClr val="000000"/>
                </a:solidFill>
                <a:latin typeface="Candara" charset="0"/>
              </a:rPr>
              <a:t>int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Candara" charset="0"/>
              </a:rPr>
              <a:t>...</a:t>
            </a:r>
            <a:endParaRPr lang="ro-RO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Rsquare.of.Model.without.SNP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0.94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0.94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0.94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0.94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0.94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Rsquare.of.Model.with.SNP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: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0.949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0.946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0.945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0.944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0.943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FDR_Adjusted_P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values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     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1.70e-06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6.28e-04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 smtClean="0">
                <a:solidFill>
                  <a:srgbClr val="0B4213"/>
                </a:solidFill>
                <a:latin typeface="Candara" charset="0"/>
              </a:rPr>
              <a:t>2.25e-03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0489"/>
            <a:ext cx="9144000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538" y="1591056"/>
            <a:ext cx="88129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$ </a:t>
            </a:r>
            <a:r>
              <a:rPr lang="en-US" dirty="0" err="1"/>
              <a:t>Pred</a:t>
            </a:r>
            <a:r>
              <a:rPr lang="en-US" dirty="0"/>
              <a:t>           :'</a:t>
            </a:r>
            <a:r>
              <a:rPr lang="en-US" dirty="0" err="1"/>
              <a:t>data.frame</a:t>
            </a:r>
            <a:r>
              <a:rPr lang="en-US" dirty="0"/>
              <a:t>':	281 obs. of  8 variables:</a:t>
            </a:r>
          </a:p>
          <a:p>
            <a:r>
              <a:rPr lang="en-US" dirty="0"/>
              <a:t>  ..$ Taxa      : Factor w/ 281 levels "33-16","38-11",..: 1 2 3 4 5 6 7 8 9 10 ...</a:t>
            </a:r>
          </a:p>
          <a:p>
            <a:r>
              <a:rPr lang="en-US" dirty="0"/>
              <a:t>  ..$ Group     : Factor w/ 8 levels "1","2","3","4",..: 1 1 1 2 1 3 1 4 4 1 ...</a:t>
            </a:r>
          </a:p>
          <a:p>
            <a:r>
              <a:rPr lang="en-US" dirty="0"/>
              <a:t>  ..$ </a:t>
            </a:r>
            <a:r>
              <a:rPr lang="en-US" dirty="0" err="1"/>
              <a:t>RefInf</a:t>
            </a:r>
            <a:r>
              <a:rPr lang="en-US" dirty="0"/>
              <a:t>    : Factor w/ 1 level "1": 1 1 1 1 1 1 1 1 1 1 ...</a:t>
            </a:r>
          </a:p>
          <a:p>
            <a:r>
              <a:rPr lang="en-US" dirty="0"/>
              <a:t>  ..$ ID        : Factor w/ 8 levels "1","2","3","4",..: 1 1 1 2 1 3 1 4 4 1 ...</a:t>
            </a:r>
          </a:p>
          <a:p>
            <a:r>
              <a:rPr lang="de-DE" dirty="0"/>
              <a:t>  ..$ BLUP      : </a:t>
            </a:r>
            <a:r>
              <a:rPr lang="de-DE" dirty="0" err="1"/>
              <a:t>num</a:t>
            </a:r>
            <a:r>
              <a:rPr lang="de-DE" dirty="0"/>
              <a:t> [1:281] -0.000026 -0.000026 -0.000026 -0.000186 -0.000026 ...</a:t>
            </a:r>
          </a:p>
          <a:p>
            <a:r>
              <a:rPr lang="en-US" dirty="0"/>
              <a:t>  ..$ PEV       : </a:t>
            </a:r>
            <a:r>
              <a:rPr lang="en-US" dirty="0" err="1"/>
              <a:t>num</a:t>
            </a:r>
            <a:r>
              <a:rPr lang="en-US" dirty="0"/>
              <a:t> [1:281] 0.044321 0.044321 0.044321 0.000473 0.044321 ...</a:t>
            </a:r>
          </a:p>
          <a:p>
            <a:r>
              <a:rPr lang="en-US" dirty="0"/>
              <a:t>  ..$ BLUE      : </a:t>
            </a:r>
            <a:r>
              <a:rPr lang="en-US" dirty="0" err="1"/>
              <a:t>num</a:t>
            </a:r>
            <a:r>
              <a:rPr lang="en-US" dirty="0"/>
              <a:t> [1:281] -6.27 -6.45 -6.41 -6.33 -6.34 ...</a:t>
            </a:r>
          </a:p>
          <a:p>
            <a:r>
              <a:rPr lang="en-US" dirty="0"/>
              <a:t>  ..$ Prediction: </a:t>
            </a:r>
            <a:r>
              <a:rPr lang="en-US" dirty="0" err="1"/>
              <a:t>num</a:t>
            </a:r>
            <a:r>
              <a:rPr lang="en-US" dirty="0"/>
              <a:t> [1:281] -6.27 -6.45 -6.41 -6.33 -6.35 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842641"/>
            <a:ext cx="80264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538" y="1591056"/>
            <a:ext cx="8812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$ compression    :'</a:t>
            </a:r>
            <a:r>
              <a:rPr lang="en-US" dirty="0" err="1"/>
              <a:t>data.frame</a:t>
            </a:r>
            <a:r>
              <a:rPr lang="en-US" dirty="0"/>
              <a:t>':	9 obs. of  7 variables:</a:t>
            </a:r>
          </a:p>
          <a:p>
            <a:r>
              <a:rPr lang="en-US" dirty="0"/>
              <a:t>  ..$ Type        : Factor w/ 1 level "Mean": 1 1 1 1 1 1 1 1 1</a:t>
            </a:r>
          </a:p>
          <a:p>
            <a:r>
              <a:rPr lang="en-US" dirty="0"/>
              <a:t>  ..$ Cluster     : Factor w/ 1 level "average": 1 1 1 1 1 1 1 1 1</a:t>
            </a:r>
          </a:p>
          <a:p>
            <a:r>
              <a:rPr lang="en-US" dirty="0"/>
              <a:t>  ..$ Group       : Factor w/ 9 levels "201","211","221",..: 4 6 7 5 8 9 3 1 2</a:t>
            </a:r>
          </a:p>
          <a:p>
            <a:r>
              <a:rPr lang="en-US" dirty="0"/>
              <a:t>  ..$ REML        : Factor w/ 9 levels "1321.08741895689",..: 1 2 3 4 5 6 7 8 9</a:t>
            </a:r>
          </a:p>
          <a:p>
            <a:r>
              <a:rPr lang="en-US" dirty="0"/>
              <a:t>  ..$ VA          : Factor w/ 9 levels "1.48175729001834",..: 4 8 9 5 7 6 3 2 1</a:t>
            </a:r>
          </a:p>
          <a:p>
            <a:r>
              <a:rPr lang="en-US" dirty="0"/>
              <a:t>  ..$ VE          : Factor w/ 9 levels "3.45321254077243",..: 6 4 1 5 3 2 7 9 8</a:t>
            </a:r>
          </a:p>
          <a:p>
            <a:r>
              <a:rPr lang="en-US" dirty="0"/>
              <a:t>  ..$ Heritability: Factor w/ 9 levels "0.215095983050654",..: 4 8 9 5 7 6 3 2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038"/>
            <a:ext cx="9144000" cy="21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824816"/>
              </p:ext>
            </p:extLst>
          </p:nvPr>
        </p:nvGraphicFramePr>
        <p:xfrm>
          <a:off x="220717" y="2222939"/>
          <a:ext cx="8702565" cy="43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304"/>
                <a:gridCol w="2191406"/>
                <a:gridCol w="2900855"/>
              </a:tblGrid>
              <a:tr h="7319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Phenotype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genetic value</a:t>
                      </a:r>
                      <a:endParaRPr lang="en-US" sz="2000" dirty="0"/>
                    </a:p>
                  </a:txBody>
                  <a:tcPr anchor="ctr"/>
                </a:tc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y=PC 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y=C1 + </a:t>
                      </a:r>
                      <a:r>
                        <a:rPr lang="is-IS" sz="2000" dirty="0" smtClean="0"/>
                        <a:t>… + </a:t>
                      </a:r>
                      <a:r>
                        <a:rPr lang="is-IS" sz="2000" dirty="0" smtClean="0"/>
                        <a:t>C10 </a:t>
                      </a:r>
                      <a:r>
                        <a:rPr lang="is-IS" sz="2000" dirty="0" smtClean="0"/>
                        <a:t>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</a:tr>
              <a:tr h="731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y=C1 + </a:t>
                      </a:r>
                      <a:r>
                        <a:rPr lang="is-IS" sz="2000" dirty="0" smtClean="0"/>
                        <a:t>… + </a:t>
                      </a:r>
                      <a:r>
                        <a:rPr lang="is-IS" sz="2000" dirty="0" smtClean="0"/>
                        <a:t>C10 </a:t>
                      </a:r>
                      <a:r>
                        <a:rPr lang="is-IS" sz="2000" dirty="0" smtClean="0"/>
                        <a:t>+ PC + e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y=C1 + </a:t>
                      </a:r>
                      <a:r>
                        <a:rPr lang="is-IS" sz="2000" dirty="0" smtClean="0"/>
                        <a:t>… + </a:t>
                      </a:r>
                      <a:r>
                        <a:rPr lang="is-IS" sz="2000" dirty="0" smtClean="0"/>
                        <a:t>C10 </a:t>
                      </a:r>
                      <a:r>
                        <a:rPr lang="is-IS" sz="2000" dirty="0" smtClean="0"/>
                        <a:t>+ </a:t>
                      </a:r>
                      <a:r>
                        <a:rPr lang="is-IS" sz="2000" dirty="0" smtClean="0"/>
                        <a:t>PC+ ENV</a:t>
                      </a:r>
                      <a:r>
                        <a:rPr lang="is-IS" sz="2000" dirty="0" smtClean="0"/>
                        <a:t>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y=C1 + </a:t>
                      </a:r>
                      <a:r>
                        <a:rPr lang="is-IS" sz="2000" dirty="0" smtClean="0"/>
                        <a:t>… + C200 + PC </a:t>
                      </a:r>
                      <a:r>
                        <a:rPr lang="is-IS" sz="2000" dirty="0" smtClean="0"/>
                        <a:t>+ ENV + </a:t>
                      </a:r>
                      <a:r>
                        <a:rPr lang="is-IS" sz="2000" dirty="0" smtClean="0"/>
                        <a:t>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modeling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6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Modeling MAS</a:t>
            </a:r>
            <a:endParaRPr lang="en-US" dirty="0">
              <a:latin typeface="Calibri" charset="0"/>
            </a:endParaRPr>
          </a:p>
        </p:txBody>
      </p:sp>
      <p:pic>
        <p:nvPicPr>
          <p:cNvPr id="45058" name="Picture 4" descr="tassel de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438400"/>
            <a:ext cx="3162300" cy="2647950"/>
          </a:xfr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19400" y="1982788"/>
            <a:ext cx="3656013" cy="3656012"/>
            <a:chOff x="1776" y="1249"/>
            <a:chExt cx="2303" cy="2303"/>
          </a:xfrm>
        </p:grpSpPr>
        <p:sp>
          <p:nvSpPr>
            <p:cNvPr id="45060" name="Oval 6"/>
            <p:cNvSpPr>
              <a:spLocks noChangeArrowheads="1"/>
            </p:cNvSpPr>
            <p:nvPr/>
          </p:nvSpPr>
          <p:spPr bwMode="auto">
            <a:xfrm>
              <a:off x="1776" y="1249"/>
              <a:ext cx="2303" cy="230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Oval 7"/>
            <p:cNvSpPr>
              <a:spLocks noChangeArrowheads="1"/>
            </p:cNvSpPr>
            <p:nvPr/>
          </p:nvSpPr>
          <p:spPr bwMode="auto">
            <a:xfrm>
              <a:off x="2112" y="1536"/>
              <a:ext cx="1727" cy="1727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Oval 8"/>
            <p:cNvSpPr>
              <a:spLocks noChangeArrowheads="1"/>
            </p:cNvSpPr>
            <p:nvPr/>
          </p:nvSpPr>
          <p:spPr bwMode="auto">
            <a:xfrm>
              <a:off x="2400" y="1824"/>
              <a:ext cx="1152" cy="1152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Oval 9"/>
            <p:cNvSpPr>
              <a:spLocks noChangeArrowheads="1"/>
            </p:cNvSpPr>
            <p:nvPr/>
          </p:nvSpPr>
          <p:spPr bwMode="auto">
            <a:xfrm>
              <a:off x="2688" y="2112"/>
              <a:ext cx="576" cy="576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99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GAPIT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1075" y="2275198"/>
            <a:ext cx="88129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www.bioconductor.org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("scatterplot3d")#The downloaded link at: 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cran.r-project.org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/package=scatterplot3d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'MASS'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 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ginv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"scatterplot3d"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emma.txt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91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 data and simulate phenotype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5537" y="2056686"/>
            <a:ext cx="88129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mdp_numeric.txt"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mdp_SNP_information.txt"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mdp_env.txt"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]&lt;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set.seed(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99164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"~/Dropbox/GAPIT/Functions/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GAPIT.Phenotype.Simulation.R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h2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QTNDist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normal"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cveff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setwd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"~/Desktop/temp"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25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with PC and ENV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1" y="1502688"/>
            <a:ext cx="47138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group.from</a:t>
            </a:r>
            <a:r>
              <a:rPr lang="en-US" dirty="0"/>
              <a:t>=1,</a:t>
            </a:r>
          </a:p>
          <a:p>
            <a:r>
              <a:rPr lang="en-US" dirty="0" err="1"/>
              <a:t>group.to</a:t>
            </a:r>
            <a:r>
              <a:rPr lang="en-US" dirty="0"/>
              <a:t>=1,</a:t>
            </a:r>
          </a:p>
          <a:p>
            <a:r>
              <a:rPr lang="en-US" dirty="0" err="1"/>
              <a:t>group.by</a:t>
            </a:r>
            <a:r>
              <a:rPr lang="en-US" dirty="0"/>
              <a:t>=10,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SNP.test</a:t>
            </a:r>
            <a:r>
              <a:rPr lang="en-US" dirty="0" smtClean="0"/>
              <a:t>=FALSE</a:t>
            </a:r>
            <a:r>
              <a:rPr lang="en-US" dirty="0"/>
              <a:t>,</a:t>
            </a:r>
          </a:p>
          <a:p>
            <a:r>
              <a:rPr lang="en-US" dirty="0"/>
              <a:t>memo="GLM</a:t>
            </a:r>
            <a:r>
              <a:rPr lang="en-US" dirty="0" smtClean="0"/>
              <a:t>",</a:t>
            </a:r>
            <a:r>
              <a:rPr lang="is-IS" dirty="0" smtClean="0"/>
              <a:t>)</a:t>
            </a:r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)^2</a:t>
            </a:r>
          </a:p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=c(2,1), </a:t>
            </a:r>
            <a:r>
              <a:rPr lang="en-US" dirty="0"/>
              <a:t>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00" y="945930"/>
            <a:ext cx="3247300" cy="59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3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5, due April 13, Wednesday, </a:t>
            </a:r>
            <a:r>
              <a:rPr lang="en-US" dirty="0" smtClean="0"/>
              <a:t>3:10PM</a:t>
            </a:r>
          </a:p>
          <a:p>
            <a:r>
              <a:rPr lang="en-US" dirty="0"/>
              <a:t>Final exam: May 3, 120 minutes (3:10-5:10PM), </a:t>
            </a:r>
            <a:r>
              <a:rPr lang="en-US" dirty="0" smtClean="0"/>
              <a:t>50</a:t>
            </a:r>
          </a:p>
          <a:p>
            <a:r>
              <a:rPr lang="en-US" dirty="0" smtClean="0"/>
              <a:t>Department seminar (April 4) , </a:t>
            </a:r>
            <a:r>
              <a:rPr lang="en-US" dirty="0" err="1"/>
              <a:t>Nural</a:t>
            </a:r>
            <a:r>
              <a:rPr lang="en-US" dirty="0"/>
              <a:t> </a:t>
            </a:r>
            <a:r>
              <a:rPr lang="en-US" dirty="0" smtClean="0"/>
              <a:t>Amin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with top ten SNPs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0" y="1502688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/>
              <a:t>ntop</a:t>
            </a:r>
            <a:r>
              <a:rPr lang="fi-FI" dirty="0"/>
              <a:t>=10</a:t>
            </a:r>
          </a:p>
          <a:p>
            <a:r>
              <a:rPr lang="fi-FI" dirty="0" err="1"/>
              <a:t>index</a:t>
            </a:r>
            <a:r>
              <a:rPr lang="fi-FI" dirty="0"/>
              <a:t>=</a:t>
            </a:r>
            <a:r>
              <a:rPr lang="fi-FI" dirty="0" err="1"/>
              <a:t>order</a:t>
            </a:r>
            <a:r>
              <a:rPr lang="fi-FI" dirty="0"/>
              <a:t>(</a:t>
            </a:r>
            <a:r>
              <a:rPr lang="fi-FI" dirty="0" err="1"/>
              <a:t>myGAPIT$P</a:t>
            </a:r>
            <a:r>
              <a:rPr lang="fi-FI" dirty="0"/>
              <a:t>)</a:t>
            </a:r>
          </a:p>
          <a:p>
            <a:r>
              <a:rPr lang="fi-FI" dirty="0"/>
              <a:t>top=</a:t>
            </a:r>
            <a:r>
              <a:rPr lang="fi-FI" dirty="0" err="1"/>
              <a:t>index</a:t>
            </a:r>
            <a:r>
              <a:rPr lang="fi-FI" dirty="0"/>
              <a:t>[1:ntop]</a:t>
            </a:r>
          </a:p>
          <a:p>
            <a:r>
              <a:rPr lang="fi-FI" dirty="0" err="1"/>
              <a:t>myQTN</a:t>
            </a:r>
            <a:r>
              <a:rPr lang="fi-FI" dirty="0"/>
              <a:t>=</a:t>
            </a:r>
            <a:r>
              <a:rPr lang="fi-FI" dirty="0" err="1"/>
              <a:t>cbind</a:t>
            </a:r>
            <a:r>
              <a:rPr lang="fi-FI" dirty="0"/>
              <a:t>(</a:t>
            </a:r>
            <a:r>
              <a:rPr lang="fi-FI" dirty="0" err="1"/>
              <a:t>myGAPIT$PCA</a:t>
            </a:r>
            <a:r>
              <a:rPr lang="fi-FI" dirty="0"/>
              <a:t>[,1:4], </a:t>
            </a:r>
            <a:r>
              <a:rPr lang="fi-FI" dirty="0" err="1"/>
              <a:t>myCV</a:t>
            </a:r>
            <a:r>
              <a:rPr lang="fi-FI" dirty="0"/>
              <a:t>[,2:3],</a:t>
            </a:r>
            <a:r>
              <a:rPr lang="fi-FI" dirty="0" err="1"/>
              <a:t>myGD</a:t>
            </a:r>
            <a:r>
              <a:rPr lang="fi-FI" dirty="0"/>
              <a:t>[,c(top+1)])</a:t>
            </a:r>
          </a:p>
          <a:p>
            <a:endParaRPr lang="fi-FI" dirty="0"/>
          </a:p>
          <a:p>
            <a:r>
              <a:rPr lang="fi-FI" dirty="0" smtClean="0"/>
              <a:t>myGAPIT2&lt;- </a:t>
            </a:r>
            <a:r>
              <a:rPr lang="fi-FI" dirty="0"/>
              <a:t>GAPIT(</a:t>
            </a:r>
          </a:p>
          <a:p>
            <a:r>
              <a:rPr lang="fi-FI" dirty="0"/>
              <a:t>Y=</a:t>
            </a:r>
            <a:r>
              <a:rPr lang="fi-FI" dirty="0" err="1"/>
              <a:t>mySim$Y</a:t>
            </a:r>
            <a:r>
              <a:rPr lang="fi-FI" dirty="0"/>
              <a:t>,</a:t>
            </a:r>
          </a:p>
          <a:p>
            <a:r>
              <a:rPr lang="fi-FI" dirty="0"/>
              <a:t>GD=</a:t>
            </a:r>
            <a:r>
              <a:rPr lang="fi-FI" dirty="0" err="1"/>
              <a:t>myGD</a:t>
            </a:r>
            <a:r>
              <a:rPr lang="fi-FI" dirty="0"/>
              <a:t>,</a:t>
            </a:r>
          </a:p>
          <a:p>
            <a:r>
              <a:rPr lang="fi-FI" dirty="0"/>
              <a:t>GM=</a:t>
            </a:r>
            <a:r>
              <a:rPr lang="fi-FI" dirty="0" err="1"/>
              <a:t>myGM</a:t>
            </a:r>
            <a:r>
              <a:rPr lang="fi-FI" dirty="0"/>
              <a:t>,</a:t>
            </a:r>
          </a:p>
          <a:p>
            <a:r>
              <a:rPr lang="fi-FI" dirty="0"/>
              <a:t>#</a:t>
            </a:r>
            <a:r>
              <a:rPr lang="fi-FI" dirty="0" err="1"/>
              <a:t>PCA.total</a:t>
            </a:r>
            <a:r>
              <a:rPr lang="fi-FI" dirty="0"/>
              <a:t>=3,</a:t>
            </a:r>
          </a:p>
          <a:p>
            <a:r>
              <a:rPr lang="fi-FI" dirty="0"/>
              <a:t>CV=</a:t>
            </a:r>
            <a:r>
              <a:rPr lang="fi-FI" dirty="0" err="1"/>
              <a:t>myQTN</a:t>
            </a:r>
            <a:r>
              <a:rPr lang="fi-FI" dirty="0"/>
              <a:t>,</a:t>
            </a:r>
          </a:p>
          <a:p>
            <a:r>
              <a:rPr lang="fi-FI" dirty="0" err="1"/>
              <a:t>group.from</a:t>
            </a:r>
            <a:r>
              <a:rPr lang="fi-FI" dirty="0"/>
              <a:t>=1,</a:t>
            </a:r>
          </a:p>
          <a:p>
            <a:r>
              <a:rPr lang="fi-FI" dirty="0" err="1"/>
              <a:t>group.to</a:t>
            </a:r>
            <a:r>
              <a:rPr lang="fi-FI" dirty="0"/>
              <a:t>=1,</a:t>
            </a:r>
          </a:p>
          <a:p>
            <a:r>
              <a:rPr lang="fi-FI" dirty="0" err="1"/>
              <a:t>group.by</a:t>
            </a:r>
            <a:r>
              <a:rPr lang="fi-FI" dirty="0"/>
              <a:t>=10,</a:t>
            </a:r>
          </a:p>
          <a:p>
            <a:r>
              <a:rPr lang="fi-FI" dirty="0" err="1"/>
              <a:t>QTN.position</a:t>
            </a:r>
            <a:r>
              <a:rPr lang="fi-FI" dirty="0"/>
              <a:t>=</a:t>
            </a:r>
            <a:r>
              <a:rPr lang="fi-FI" dirty="0" err="1"/>
              <a:t>mySim$QTN.position</a:t>
            </a:r>
            <a:r>
              <a:rPr lang="fi-FI" dirty="0"/>
              <a:t>,</a:t>
            </a:r>
          </a:p>
          <a:p>
            <a:r>
              <a:rPr lang="fi-FI" dirty="0" err="1"/>
              <a:t>SNP.test</a:t>
            </a:r>
            <a:r>
              <a:rPr lang="fi-FI" dirty="0"/>
              <a:t>=FALSE,</a:t>
            </a:r>
          </a:p>
          <a:p>
            <a:r>
              <a:rPr lang="fi-FI" dirty="0" err="1"/>
              <a:t>memo</a:t>
            </a:r>
            <a:r>
              <a:rPr lang="fi-FI" dirty="0"/>
              <a:t>="GLM+QTN",</a:t>
            </a:r>
          </a:p>
          <a:p>
            <a:r>
              <a:rPr lang="is-IS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1400"/>
            <a:ext cx="3048000" cy="5816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522781">
            <a:off x="3753863" y="2835499"/>
            <a:ext cx="2238704" cy="1024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Improved</a:t>
            </a:r>
            <a:endParaRPr lang="en-US" sz="2400"/>
          </a:p>
        </p:txBody>
      </p:sp>
      <p:sp>
        <p:nvSpPr>
          <p:cNvPr id="7" name="Right Arrow 6"/>
          <p:cNvSpPr/>
          <p:nvPr/>
        </p:nvSpPr>
        <p:spPr>
          <a:xfrm rot="1739758">
            <a:off x="3594538" y="4428078"/>
            <a:ext cx="2238704" cy="1024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Improved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4290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with top 200SNPs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0" y="1502688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 smtClean="0"/>
              <a:t>ntop</a:t>
            </a:r>
            <a:r>
              <a:rPr lang="fi-FI" dirty="0" smtClean="0"/>
              <a:t>=200</a:t>
            </a:r>
            <a:endParaRPr lang="fi-FI" dirty="0"/>
          </a:p>
          <a:p>
            <a:r>
              <a:rPr lang="fi-FI" dirty="0" err="1"/>
              <a:t>index</a:t>
            </a:r>
            <a:r>
              <a:rPr lang="fi-FI" dirty="0"/>
              <a:t>=</a:t>
            </a:r>
            <a:r>
              <a:rPr lang="fi-FI" dirty="0" err="1"/>
              <a:t>order</a:t>
            </a:r>
            <a:r>
              <a:rPr lang="fi-FI" dirty="0"/>
              <a:t>(</a:t>
            </a:r>
            <a:r>
              <a:rPr lang="fi-FI" dirty="0" err="1"/>
              <a:t>myGAPIT$P</a:t>
            </a:r>
            <a:r>
              <a:rPr lang="fi-FI" dirty="0"/>
              <a:t>)</a:t>
            </a:r>
          </a:p>
          <a:p>
            <a:r>
              <a:rPr lang="fi-FI" dirty="0"/>
              <a:t>top=</a:t>
            </a:r>
            <a:r>
              <a:rPr lang="fi-FI" dirty="0" err="1"/>
              <a:t>index</a:t>
            </a:r>
            <a:r>
              <a:rPr lang="fi-FI" dirty="0"/>
              <a:t>[1:ntop]</a:t>
            </a:r>
          </a:p>
          <a:p>
            <a:r>
              <a:rPr lang="fi-FI" dirty="0" err="1"/>
              <a:t>myQTN</a:t>
            </a:r>
            <a:r>
              <a:rPr lang="fi-FI" dirty="0"/>
              <a:t>=</a:t>
            </a:r>
            <a:r>
              <a:rPr lang="fi-FI" dirty="0" err="1"/>
              <a:t>cbind</a:t>
            </a:r>
            <a:r>
              <a:rPr lang="fi-FI" dirty="0"/>
              <a:t>(</a:t>
            </a:r>
            <a:r>
              <a:rPr lang="fi-FI" dirty="0" err="1"/>
              <a:t>myGAPIT$PCA</a:t>
            </a:r>
            <a:r>
              <a:rPr lang="fi-FI" dirty="0"/>
              <a:t>[,1:4], </a:t>
            </a:r>
            <a:r>
              <a:rPr lang="fi-FI" dirty="0" err="1"/>
              <a:t>myCV</a:t>
            </a:r>
            <a:r>
              <a:rPr lang="fi-FI" dirty="0"/>
              <a:t>[,2:3],</a:t>
            </a:r>
            <a:r>
              <a:rPr lang="fi-FI" dirty="0" err="1"/>
              <a:t>myGD</a:t>
            </a:r>
            <a:r>
              <a:rPr lang="fi-FI" dirty="0"/>
              <a:t>[,c(top+1)])</a:t>
            </a:r>
          </a:p>
          <a:p>
            <a:endParaRPr lang="fi-FI" dirty="0"/>
          </a:p>
          <a:p>
            <a:r>
              <a:rPr lang="fi-FI" dirty="0" smtClean="0"/>
              <a:t>myGAPIT2&lt;- </a:t>
            </a:r>
            <a:r>
              <a:rPr lang="fi-FI" dirty="0"/>
              <a:t>GAPIT(</a:t>
            </a:r>
          </a:p>
          <a:p>
            <a:r>
              <a:rPr lang="fi-FI" dirty="0"/>
              <a:t>Y=</a:t>
            </a:r>
            <a:r>
              <a:rPr lang="fi-FI" dirty="0" err="1"/>
              <a:t>mySim$Y</a:t>
            </a:r>
            <a:r>
              <a:rPr lang="fi-FI" dirty="0"/>
              <a:t>,</a:t>
            </a:r>
          </a:p>
          <a:p>
            <a:r>
              <a:rPr lang="fi-FI" dirty="0"/>
              <a:t>GD=</a:t>
            </a:r>
            <a:r>
              <a:rPr lang="fi-FI" dirty="0" err="1"/>
              <a:t>myGD</a:t>
            </a:r>
            <a:r>
              <a:rPr lang="fi-FI" dirty="0"/>
              <a:t>,</a:t>
            </a:r>
          </a:p>
          <a:p>
            <a:r>
              <a:rPr lang="fi-FI" dirty="0"/>
              <a:t>GM=</a:t>
            </a:r>
            <a:r>
              <a:rPr lang="fi-FI" dirty="0" err="1"/>
              <a:t>myGM</a:t>
            </a:r>
            <a:r>
              <a:rPr lang="fi-FI" dirty="0"/>
              <a:t>,</a:t>
            </a:r>
          </a:p>
          <a:p>
            <a:r>
              <a:rPr lang="fi-FI" dirty="0"/>
              <a:t>#</a:t>
            </a:r>
            <a:r>
              <a:rPr lang="fi-FI" dirty="0" err="1"/>
              <a:t>PCA.total</a:t>
            </a:r>
            <a:r>
              <a:rPr lang="fi-FI" dirty="0"/>
              <a:t>=3,</a:t>
            </a:r>
          </a:p>
          <a:p>
            <a:r>
              <a:rPr lang="fi-FI" dirty="0"/>
              <a:t>CV=</a:t>
            </a:r>
            <a:r>
              <a:rPr lang="fi-FI" dirty="0" err="1"/>
              <a:t>myQTN</a:t>
            </a:r>
            <a:r>
              <a:rPr lang="fi-FI" dirty="0"/>
              <a:t>,</a:t>
            </a:r>
          </a:p>
          <a:p>
            <a:r>
              <a:rPr lang="fi-FI" dirty="0" err="1"/>
              <a:t>group.from</a:t>
            </a:r>
            <a:r>
              <a:rPr lang="fi-FI" dirty="0"/>
              <a:t>=1,</a:t>
            </a:r>
          </a:p>
          <a:p>
            <a:r>
              <a:rPr lang="fi-FI" dirty="0" err="1"/>
              <a:t>group.to</a:t>
            </a:r>
            <a:r>
              <a:rPr lang="fi-FI" dirty="0"/>
              <a:t>=1,</a:t>
            </a:r>
          </a:p>
          <a:p>
            <a:r>
              <a:rPr lang="fi-FI" dirty="0" err="1"/>
              <a:t>group.by</a:t>
            </a:r>
            <a:r>
              <a:rPr lang="fi-FI" dirty="0"/>
              <a:t>=10,</a:t>
            </a:r>
          </a:p>
          <a:p>
            <a:r>
              <a:rPr lang="fi-FI" dirty="0" err="1"/>
              <a:t>QTN.position</a:t>
            </a:r>
            <a:r>
              <a:rPr lang="fi-FI" dirty="0"/>
              <a:t>=</a:t>
            </a:r>
            <a:r>
              <a:rPr lang="fi-FI" dirty="0" err="1"/>
              <a:t>mySim$QTN.position</a:t>
            </a:r>
            <a:r>
              <a:rPr lang="fi-FI" dirty="0"/>
              <a:t>,</a:t>
            </a:r>
          </a:p>
          <a:p>
            <a:r>
              <a:rPr lang="fi-FI" dirty="0" err="1"/>
              <a:t>SNP.test</a:t>
            </a:r>
            <a:r>
              <a:rPr lang="fi-FI" dirty="0"/>
              <a:t>=FALSE,</a:t>
            </a:r>
          </a:p>
          <a:p>
            <a:r>
              <a:rPr lang="fi-FI" dirty="0" err="1"/>
              <a:t>memo</a:t>
            </a:r>
            <a:r>
              <a:rPr lang="fi-FI" dirty="0"/>
              <a:t>="GLM+QTN",</a:t>
            </a:r>
          </a:p>
          <a:p>
            <a:r>
              <a:rPr lang="is-IS" dirty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1400"/>
            <a:ext cx="3048000" cy="5816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522781">
            <a:off x="3753863" y="2835499"/>
            <a:ext cx="2238704" cy="1024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Improved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 rot="1739758">
            <a:off x="3594538" y="4428078"/>
            <a:ext cx="2238704" cy="102475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Improve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057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Goal of genomic research</a:t>
            </a:r>
          </a:p>
          <a:p>
            <a:r>
              <a:rPr lang="en-US" dirty="0" smtClean="0">
                <a:latin typeface="Constantia" charset="0"/>
              </a:rPr>
              <a:t>phenotype vs genetic effect</a:t>
            </a:r>
          </a:p>
          <a:p>
            <a:r>
              <a:rPr lang="en-US" dirty="0" smtClean="0">
                <a:latin typeface="Constantia" charset="0"/>
              </a:rPr>
              <a:t>Environment effect</a:t>
            </a:r>
          </a:p>
          <a:p>
            <a:r>
              <a:rPr lang="en-US" dirty="0" smtClean="0">
                <a:latin typeface="Constantia" charset="0"/>
              </a:rPr>
              <a:t>Prediction by GAPIT</a:t>
            </a:r>
          </a:p>
          <a:p>
            <a:r>
              <a:rPr lang="en-US" dirty="0" smtClean="0">
                <a:latin typeface="Constantia" charset="0"/>
              </a:rPr>
              <a:t>Modeling MAS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Goal of genomic research</a:t>
            </a:r>
          </a:p>
          <a:p>
            <a:r>
              <a:rPr lang="en-US" dirty="0" smtClean="0">
                <a:latin typeface="Constantia" charset="0"/>
              </a:rPr>
              <a:t>phenotype vs genetic effect</a:t>
            </a:r>
          </a:p>
          <a:p>
            <a:r>
              <a:rPr lang="en-US" dirty="0" smtClean="0">
                <a:latin typeface="Constantia" charset="0"/>
              </a:rPr>
              <a:t>Environment effect</a:t>
            </a:r>
          </a:p>
          <a:p>
            <a:r>
              <a:rPr lang="en-US" dirty="0" smtClean="0">
                <a:latin typeface="Constantia" charset="0"/>
              </a:rPr>
              <a:t>Prediction by GAPIT</a:t>
            </a:r>
          </a:p>
          <a:p>
            <a:r>
              <a:rPr lang="en-US" dirty="0" smtClean="0">
                <a:latin typeface="Constantia" charset="0"/>
              </a:rPr>
              <a:t>Modeling MAS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Ultimate goal of genomic research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Human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latin typeface="Constantia" charset="0"/>
              </a:rPr>
              <a:t>Management of disease risk through prediction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latin typeface="Constantia" charset="0"/>
              </a:rPr>
              <a:t>Treatment through technologies, such as gene editing, and post-transcriptional </a:t>
            </a:r>
            <a:r>
              <a:rPr lang="en-US" dirty="0">
                <a:latin typeface="Constantia" charset="0"/>
              </a:rPr>
              <a:t>gene silencing (PTGS)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Crops and animals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latin typeface="Constantia" charset="0"/>
              </a:rPr>
              <a:t>More choice such as selection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207759"/>
              </p:ext>
            </p:extLst>
          </p:nvPr>
        </p:nvGraphicFramePr>
        <p:xfrm>
          <a:off x="457200" y="1591056"/>
          <a:ext cx="8229600" cy="522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8499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Characteristic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Human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Crop/Animal</a:t>
                      </a:r>
                      <a:endParaRPr lang="en-US" sz="2400" dirty="0"/>
                    </a:p>
                  </a:txBody>
                  <a:tcPr/>
                </a:tc>
              </a:tr>
              <a:tr h="68499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Diversity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bigger/smaller</a:t>
                      </a:r>
                      <a:endParaRPr lang="en-US" sz="2400" dirty="0"/>
                    </a:p>
                  </a:txBody>
                  <a:tcPr/>
                </a:tc>
              </a:tr>
              <a:tr h="68499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LD decade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faster/slower</a:t>
                      </a:r>
                      <a:endParaRPr lang="en-US" sz="2400" dirty="0"/>
                    </a:p>
                  </a:txBody>
                  <a:tcPr/>
                </a:tc>
              </a:tr>
              <a:tr h="68499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Environmental control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</a:tr>
              <a:tr h="9777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Selection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intensive</a:t>
                      </a:r>
                      <a:endParaRPr lang="en-US" sz="2400" dirty="0"/>
                    </a:p>
                  </a:txBody>
                  <a:tcPr/>
                </a:tc>
              </a:tr>
              <a:tr h="68499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endParaRPr lang="en-US" sz="2400" dirty="0"/>
                    </a:p>
                  </a:txBody>
                  <a:tcPr/>
                </a:tc>
              </a:tr>
              <a:tr h="68499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r>
                        <a:rPr lang="en-US" sz="2400" baseline="0" dirty="0" smtClean="0"/>
                        <a:t> collection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network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experiments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Human vs. Animal/Crop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322304"/>
              </p:ext>
            </p:extLst>
          </p:nvPr>
        </p:nvGraphicFramePr>
        <p:xfrm>
          <a:off x="662151" y="2049874"/>
          <a:ext cx="8024650" cy="365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863"/>
                <a:gridCol w="2065283"/>
                <a:gridCol w="1907627"/>
                <a:gridCol w="2159877"/>
              </a:tblGrid>
              <a:tr h="69719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Characteristic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Phenotype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Genetic effect</a:t>
                      </a:r>
                      <a:endParaRPr lang="en-US" sz="2400" dirty="0"/>
                    </a:p>
                  </a:txBody>
                  <a:tcPr anchor="ctr"/>
                </a:tc>
              </a:tr>
              <a:tr h="6971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Human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Risk management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69719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Treatment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6971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Animal/crop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Production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74270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Breeding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of phenotype vs. genetic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Simulation of environment effects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nstantia" charset="0"/>
              </a:rPr>
              <a:t>Examples: Nursery of  maize 282 association panel</a:t>
            </a:r>
          </a:p>
          <a:p>
            <a:r>
              <a:rPr lang="en-US" dirty="0" smtClean="0">
                <a:latin typeface="Constantia" charset="0"/>
              </a:rPr>
              <a:t>Tropical lines: planting one week earlier</a:t>
            </a:r>
          </a:p>
          <a:p>
            <a:r>
              <a:rPr lang="en-US" dirty="0">
                <a:latin typeface="Constantia" charset="0"/>
              </a:rPr>
              <a:t> Stiff Stalk </a:t>
            </a:r>
            <a:r>
              <a:rPr lang="en-US" dirty="0" smtClean="0">
                <a:latin typeface="Constantia" charset="0"/>
              </a:rPr>
              <a:t>lines: removing tillers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4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mdp_env.txt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47161"/>
              </p:ext>
            </p:extLst>
          </p:nvPr>
        </p:nvGraphicFramePr>
        <p:xfrm>
          <a:off x="1023445" y="1778867"/>
          <a:ext cx="7537230" cy="476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205"/>
                <a:gridCol w="1256205"/>
                <a:gridCol w="1256205"/>
                <a:gridCol w="1256205"/>
                <a:gridCol w="1256205"/>
                <a:gridCol w="1256205"/>
              </a:tblGrid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Taxa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Tropical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Early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Tiller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33-16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0.972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38-11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4226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4722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0.854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0.111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A188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0.013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0.982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A214N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0.762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0.221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A239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A272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>
                          <a:effectLst/>
                        </a:rPr>
                        <a:t>0.122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0.859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>
                          <a:effectLst/>
                        </a:rPr>
                        <a:t>A441-5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0.531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0.464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0.979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0.994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A632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7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GAPIT.Phenotype.Simulation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2607" y="1591056"/>
            <a:ext cx="84187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function(GD,</a:t>
            </a:r>
          </a:p>
          <a:p>
            <a:r>
              <a:rPr lang="en-US" sz="2800" dirty="0" smtClean="0"/>
              <a:t>GM=NULL,</a:t>
            </a:r>
          </a:p>
          <a:p>
            <a:r>
              <a:rPr lang="en-US" sz="2800" dirty="0" smtClean="0"/>
              <a:t>h2</a:t>
            </a:r>
            <a:r>
              <a:rPr lang="en-US" sz="2800" dirty="0"/>
              <a:t>=.75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NQTN=10,</a:t>
            </a:r>
          </a:p>
          <a:p>
            <a:r>
              <a:rPr lang="en-US" sz="2800" dirty="0" err="1" smtClean="0"/>
              <a:t>QTNDist</a:t>
            </a:r>
            <a:r>
              <a:rPr lang="en-US" sz="2800" dirty="0"/>
              <a:t>="normal</a:t>
            </a:r>
            <a:r>
              <a:rPr lang="en-US" sz="2800" dirty="0" smtClean="0"/>
              <a:t>",</a:t>
            </a:r>
          </a:p>
          <a:p>
            <a:r>
              <a:rPr lang="en-US" sz="2800" dirty="0" err="1" smtClean="0"/>
              <a:t>effectunit</a:t>
            </a:r>
            <a:r>
              <a:rPr lang="en-US" sz="2800" dirty="0" smtClean="0"/>
              <a:t>=1,</a:t>
            </a:r>
          </a:p>
          <a:p>
            <a:r>
              <a:rPr lang="en-US" sz="2800" dirty="0" smtClean="0"/>
              <a:t>category=1,</a:t>
            </a:r>
          </a:p>
          <a:p>
            <a:r>
              <a:rPr lang="en-US" sz="2800" dirty="0" smtClean="0"/>
              <a:t>r=0.25,</a:t>
            </a:r>
          </a:p>
          <a:p>
            <a:r>
              <a:rPr lang="en-US" sz="2800" dirty="0" smtClean="0"/>
              <a:t>CV,</a:t>
            </a:r>
          </a:p>
          <a:p>
            <a:r>
              <a:rPr lang="en-US" sz="2800" dirty="0" err="1" smtClean="0"/>
              <a:t>cveff</a:t>
            </a:r>
            <a:r>
              <a:rPr lang="en-US" sz="2800" dirty="0" smtClean="0"/>
              <a:t>=NULL){</a:t>
            </a:r>
          </a:p>
          <a:p>
            <a:r>
              <a:rPr lang="is-IS" sz="2800" dirty="0" smtClean="0"/>
              <a:t>…, environment component,...</a:t>
            </a:r>
            <a:endParaRPr lang="en-US" sz="2800" dirty="0"/>
          </a:p>
          <a:p>
            <a:r>
              <a:rPr lang="en-US" sz="2800" dirty="0" smtClean="0"/>
              <a:t>})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20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1729</TotalTime>
  <Words>779</Words>
  <Application>Microsoft Macintosh PowerPoint</Application>
  <PresentationFormat>On-screen Show (4:3)</PresentationFormat>
  <Paragraphs>319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Candara</vt:lpstr>
      <vt:lpstr>Constantia</vt:lpstr>
      <vt:lpstr>Symbol</vt:lpstr>
      <vt:lpstr>Wingdings</vt:lpstr>
      <vt:lpstr>Zapf Dingbats</vt:lpstr>
      <vt:lpstr>Waveform</vt:lpstr>
      <vt:lpstr>Statistical Genomics</vt:lpstr>
      <vt:lpstr>Administration</vt:lpstr>
      <vt:lpstr>Outline</vt:lpstr>
      <vt:lpstr>Ultimate goal of genomic research</vt:lpstr>
      <vt:lpstr>Human vs. Animal/Crop</vt:lpstr>
      <vt:lpstr>Prediction of phenotype vs. genetic</vt:lpstr>
      <vt:lpstr>Simulation of environment effects</vt:lpstr>
      <vt:lpstr>mdp_env.txt</vt:lpstr>
      <vt:lpstr>GAPIT.Phenotype.Simulation</vt:lpstr>
      <vt:lpstr>Environment component</vt:lpstr>
      <vt:lpstr>Prediction with GAPIT</vt:lpstr>
      <vt:lpstr>GWAS</vt:lpstr>
      <vt:lpstr>Pred</vt:lpstr>
      <vt:lpstr>compression</vt:lpstr>
      <vt:lpstr>Prediction modeling </vt:lpstr>
      <vt:lpstr>Modeling MAS</vt:lpstr>
      <vt:lpstr>Setup GAPIT</vt:lpstr>
      <vt:lpstr>Import data and simulate phenotype</vt:lpstr>
      <vt:lpstr>Prediction with PC and ENV</vt:lpstr>
      <vt:lpstr>Prediction with top ten SNPs</vt:lpstr>
      <vt:lpstr>Prediction with top 200SNPs</vt:lpstr>
      <vt:lpstr>Outline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132</cp:revision>
  <dcterms:created xsi:type="dcterms:W3CDTF">2013-08-24T13:03:35Z</dcterms:created>
  <dcterms:modified xsi:type="dcterms:W3CDTF">2016-04-05T00:08:10Z</dcterms:modified>
</cp:coreProperties>
</file>