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7"/>
  </p:notesMasterIdLst>
  <p:sldIdLst>
    <p:sldId id="379" r:id="rId2"/>
    <p:sldId id="380" r:id="rId3"/>
    <p:sldId id="336" r:id="rId4"/>
    <p:sldId id="381" r:id="rId5"/>
    <p:sldId id="386" r:id="rId6"/>
    <p:sldId id="387" r:id="rId7"/>
    <p:sldId id="382" r:id="rId8"/>
    <p:sldId id="383" r:id="rId9"/>
    <p:sldId id="384" r:id="rId10"/>
    <p:sldId id="390" r:id="rId11"/>
    <p:sldId id="385" r:id="rId12"/>
    <p:sldId id="391" r:id="rId13"/>
    <p:sldId id="392" r:id="rId14"/>
    <p:sldId id="395" r:id="rId15"/>
    <p:sldId id="396" r:id="rId16"/>
    <p:sldId id="398" r:id="rId17"/>
    <p:sldId id="401" r:id="rId18"/>
    <p:sldId id="397" r:id="rId19"/>
    <p:sldId id="400" r:id="rId20"/>
    <p:sldId id="399" r:id="rId21"/>
    <p:sldId id="402" r:id="rId22"/>
    <p:sldId id="404" r:id="rId23"/>
    <p:sldId id="393" r:id="rId24"/>
    <p:sldId id="394" r:id="rId25"/>
    <p:sldId id="40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52"/>
    <p:restoredTop sz="97727"/>
  </p:normalViewPr>
  <p:slideViewPr>
    <p:cSldViewPr snapToGrid="0" snapToObjects="1">
      <p:cViewPr>
        <p:scale>
          <a:sx n="68" d="100"/>
          <a:sy n="68" d="100"/>
        </p:scale>
        <p:origin x="2688" y="1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5/3/16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6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5/3/16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5/3/16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5/3/16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5/3/16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5/3/16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5/3/16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Relationship Id="rId3" Type="http://schemas.openxmlformats.org/officeDocument/2006/relationships/image" Target="../media/image17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Relationship Id="rId3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5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4" Type="http://schemas.openxmlformats.org/officeDocument/2006/relationships/image" Target="../media/image13.png"/><Relationship Id="rId5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Zhiwu Zhang</a:t>
            </a:r>
          </a:p>
          <a:p>
            <a:pPr marL="0" indent="0" algn="ctr">
              <a:buNone/>
            </a:pPr>
            <a:r>
              <a:rPr lang="en-US" sz="2800" dirty="0" smtClean="0"/>
              <a:t>Washington State University</a:t>
            </a:r>
            <a:endParaRPr lang="en-US" sz="2800" dirty="0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Lecture 26: Kernel method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06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67217" y="2037334"/>
            <a:ext cx="5839883" cy="4820665"/>
          </a:xfrm>
        </p:spPr>
        <p:txBody>
          <a:bodyPr>
            <a:noAutofit/>
          </a:bodyPr>
          <a:lstStyle/>
          <a:p>
            <a:r>
              <a:rPr lang="en-US" sz="2800" dirty="0"/>
              <a:t>K</a:t>
            </a:r>
            <a:r>
              <a:rPr lang="en-US" sz="2800" dirty="0" smtClean="0"/>
              <a:t>inship coefficient</a:t>
            </a:r>
          </a:p>
          <a:p>
            <a:pPr lvl="1">
              <a:buFont typeface="Courier New" charset="0"/>
              <a:buChar char="o"/>
            </a:pPr>
            <a:r>
              <a:rPr lang="en-US" sz="2800" dirty="0" err="1" smtClean="0"/>
              <a:t>Loiselle</a:t>
            </a:r>
            <a:r>
              <a:rPr lang="en-US" sz="2800" dirty="0" smtClean="0"/>
              <a:t> </a:t>
            </a:r>
            <a:r>
              <a:rPr lang="en-US" sz="2800" dirty="0"/>
              <a:t>et al. (1995</a:t>
            </a:r>
            <a:r>
              <a:rPr lang="en-US" sz="2800" dirty="0" smtClean="0"/>
              <a:t>)</a:t>
            </a:r>
          </a:p>
          <a:p>
            <a:pPr lvl="1">
              <a:buFont typeface="Courier New" charset="0"/>
              <a:buChar char="o"/>
            </a:pPr>
            <a:r>
              <a:rPr lang="en-US" sz="2800" dirty="0" err="1" smtClean="0"/>
              <a:t>Ritland</a:t>
            </a:r>
            <a:r>
              <a:rPr lang="en-US" sz="2800" dirty="0" smtClean="0"/>
              <a:t> </a:t>
            </a:r>
            <a:r>
              <a:rPr lang="en-US" sz="2800" dirty="0"/>
              <a:t>(1996</a:t>
            </a:r>
            <a:r>
              <a:rPr lang="en-US" sz="2800" dirty="0" smtClean="0"/>
              <a:t>)</a:t>
            </a:r>
            <a:endParaRPr lang="en-US" sz="2800" dirty="0"/>
          </a:p>
          <a:p>
            <a:r>
              <a:rPr lang="en-US" sz="2800" dirty="0" smtClean="0"/>
              <a:t>Relationship coefficient</a:t>
            </a:r>
          </a:p>
          <a:p>
            <a:pPr lvl="1">
              <a:buFont typeface="Courier New" charset="0"/>
              <a:buChar char="o"/>
            </a:pPr>
            <a:r>
              <a:rPr lang="en-US" sz="2800" dirty="0" err="1" smtClean="0"/>
              <a:t>Queller</a:t>
            </a:r>
            <a:r>
              <a:rPr lang="en-US" sz="2800" dirty="0" smtClean="0"/>
              <a:t> </a:t>
            </a:r>
            <a:r>
              <a:rPr lang="en-US" sz="2800" dirty="0"/>
              <a:t>&amp; Goodnight (1989</a:t>
            </a:r>
            <a:r>
              <a:rPr lang="en-US" sz="2800" dirty="0" smtClean="0"/>
              <a:t>)</a:t>
            </a:r>
          </a:p>
          <a:p>
            <a:pPr lvl="1">
              <a:buFont typeface="Courier New" charset="0"/>
              <a:buChar char="o"/>
            </a:pPr>
            <a:r>
              <a:rPr lang="en-US" sz="2800" dirty="0" smtClean="0"/>
              <a:t>Hardy </a:t>
            </a:r>
            <a:r>
              <a:rPr lang="en-US" sz="2800" dirty="0"/>
              <a:t>&amp; </a:t>
            </a:r>
            <a:r>
              <a:rPr lang="en-US" sz="2800" dirty="0" err="1"/>
              <a:t>Vekemans</a:t>
            </a:r>
            <a:r>
              <a:rPr lang="en-US" sz="2800" dirty="0"/>
              <a:t> (1999</a:t>
            </a:r>
            <a:r>
              <a:rPr lang="en-US" sz="2800" dirty="0" smtClean="0"/>
              <a:t>)</a:t>
            </a:r>
          </a:p>
          <a:p>
            <a:pPr lvl="1">
              <a:buFont typeface="Courier New" charset="0"/>
              <a:buChar char="o"/>
            </a:pPr>
            <a:r>
              <a:rPr lang="en-US" sz="2800" dirty="0" smtClean="0"/>
              <a:t>Lynch </a:t>
            </a:r>
            <a:r>
              <a:rPr lang="en-US" sz="2800" dirty="0"/>
              <a:t>&amp; </a:t>
            </a:r>
            <a:r>
              <a:rPr lang="en-US" sz="2800" dirty="0" err="1"/>
              <a:t>Ritland</a:t>
            </a:r>
            <a:r>
              <a:rPr lang="en-US" sz="2800" dirty="0"/>
              <a:t> (1999</a:t>
            </a:r>
            <a:r>
              <a:rPr lang="en-US" sz="2800" dirty="0" smtClean="0"/>
              <a:t>)</a:t>
            </a:r>
          </a:p>
          <a:p>
            <a:pPr lvl="1">
              <a:buFont typeface="Courier New" charset="0"/>
              <a:buChar char="o"/>
            </a:pPr>
            <a:r>
              <a:rPr lang="en-US" sz="2800" dirty="0" smtClean="0"/>
              <a:t>Wang </a:t>
            </a:r>
            <a:r>
              <a:rPr lang="en-US" sz="2800" dirty="0"/>
              <a:t>(2002</a:t>
            </a:r>
            <a:r>
              <a:rPr lang="en-US" sz="2800" dirty="0" smtClean="0"/>
              <a:t>);</a:t>
            </a:r>
          </a:p>
          <a:p>
            <a:r>
              <a:rPr lang="en-US" sz="2800" dirty="0"/>
              <a:t>Genetic distance: </a:t>
            </a:r>
            <a:r>
              <a:rPr lang="en-US" sz="2800" dirty="0" err="1"/>
              <a:t>Rousset</a:t>
            </a:r>
            <a:r>
              <a:rPr lang="en-US" sz="2800" dirty="0"/>
              <a:t> (2000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33272"/>
          </a:xfrm>
        </p:spPr>
        <p:txBody>
          <a:bodyPr/>
          <a:lstStyle/>
          <a:p>
            <a:r>
              <a:rPr lang="en-US" b="1" dirty="0" err="1"/>
              <a:t>SPAGeDi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" y="1130971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463C3C"/>
                </a:solidFill>
                <a:latin typeface="ArialMT" charset="0"/>
              </a:rPr>
              <a:t>Hardy OJ, </a:t>
            </a:r>
            <a:r>
              <a:rPr lang="en-US" sz="1600" dirty="0" err="1">
                <a:solidFill>
                  <a:srgbClr val="463C3C"/>
                </a:solidFill>
                <a:latin typeface="ArialMT" charset="0"/>
              </a:rPr>
              <a:t>Vekemans</a:t>
            </a:r>
            <a:r>
              <a:rPr lang="en-US" sz="1600" dirty="0">
                <a:solidFill>
                  <a:srgbClr val="463C3C"/>
                </a:solidFill>
                <a:latin typeface="ArialMT" charset="0"/>
              </a:rPr>
              <a:t> X (2002) </a:t>
            </a:r>
            <a:r>
              <a:rPr lang="en-US" sz="1600" dirty="0" err="1">
                <a:solidFill>
                  <a:srgbClr val="463C3C"/>
                </a:solidFill>
                <a:latin typeface="ArialMT" charset="0"/>
              </a:rPr>
              <a:t>SPAGeDi</a:t>
            </a:r>
            <a:r>
              <a:rPr lang="en-US" sz="1600" dirty="0">
                <a:solidFill>
                  <a:srgbClr val="463C3C"/>
                </a:solidFill>
                <a:latin typeface="ArialMT" charset="0"/>
              </a:rPr>
              <a:t>: a versatile computer program to </a:t>
            </a:r>
            <a:r>
              <a:rPr lang="en-US" sz="1600" dirty="0" err="1">
                <a:solidFill>
                  <a:srgbClr val="463C3C"/>
                </a:solidFill>
                <a:latin typeface="ArialMT" charset="0"/>
              </a:rPr>
              <a:t>analyse</a:t>
            </a:r>
            <a:r>
              <a:rPr lang="en-US" sz="1600" dirty="0">
                <a:solidFill>
                  <a:srgbClr val="463C3C"/>
                </a:solidFill>
                <a:latin typeface="ArialMT" charset="0"/>
              </a:rPr>
              <a:t> spatial </a:t>
            </a:r>
            <a:endParaRPr lang="en-US" sz="1600" dirty="0" smtClean="0">
              <a:solidFill>
                <a:srgbClr val="463C3C"/>
              </a:solidFill>
              <a:latin typeface="ArialMT" charset="0"/>
            </a:endParaRPr>
          </a:p>
          <a:p>
            <a:pPr algn="ctr"/>
            <a:r>
              <a:rPr lang="en-US" sz="1600" dirty="0" smtClean="0">
                <a:solidFill>
                  <a:srgbClr val="463C3C"/>
                </a:solidFill>
                <a:latin typeface="ArialMT" charset="0"/>
              </a:rPr>
              <a:t>genetic </a:t>
            </a:r>
            <a:r>
              <a:rPr lang="en-US" sz="1600" dirty="0">
                <a:solidFill>
                  <a:srgbClr val="463C3C"/>
                </a:solidFill>
                <a:latin typeface="ArialMT" charset="0"/>
              </a:rPr>
              <a:t>structure at the individual or population levels. </a:t>
            </a:r>
            <a:r>
              <a:rPr lang="en-US" sz="1600" i="1" dirty="0">
                <a:solidFill>
                  <a:srgbClr val="463C3C"/>
                </a:solidFill>
                <a:latin typeface="ArialMT" charset="0"/>
              </a:rPr>
              <a:t>Molecular Ecology Notes</a:t>
            </a:r>
            <a:r>
              <a:rPr lang="en-US" sz="1600" dirty="0">
                <a:solidFill>
                  <a:srgbClr val="463C3C"/>
                </a:solidFill>
                <a:latin typeface="ArialMT" charset="0"/>
              </a:rPr>
              <a:t> 2: 618-620.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900" y="2859809"/>
            <a:ext cx="31369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3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ground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1107614"/>
              </p:ext>
            </p:extLst>
          </p:nvPr>
        </p:nvGraphicFramePr>
        <p:xfrm>
          <a:off x="72670" y="2902399"/>
          <a:ext cx="2080580" cy="2147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116"/>
                <a:gridCol w="416116"/>
                <a:gridCol w="416116"/>
                <a:gridCol w="416116"/>
                <a:gridCol w="416116"/>
              </a:tblGrid>
              <a:tr h="4294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29411"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29411"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294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29411"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642" y="3095912"/>
            <a:ext cx="1712993" cy="1709117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016971"/>
              </p:ext>
            </p:extLst>
          </p:nvPr>
        </p:nvGraphicFramePr>
        <p:xfrm>
          <a:off x="2224887" y="2902400"/>
          <a:ext cx="2177555" cy="21470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5511"/>
                <a:gridCol w="435511"/>
                <a:gridCol w="435511"/>
                <a:gridCol w="435511"/>
                <a:gridCol w="435511"/>
              </a:tblGrid>
              <a:tr h="429411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 dirty="0">
                          <a:effectLst/>
                        </a:rPr>
                        <a:t>1.00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0.05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0.05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</a:rPr>
                        <a:t>0.06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u="none" strike="noStrike" dirty="0">
                          <a:effectLst/>
                        </a:rPr>
                        <a:t>0.04</a:t>
                      </a:r>
                      <a:endParaRPr lang="is-I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294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0.05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 dirty="0">
                          <a:effectLst/>
                        </a:rPr>
                        <a:t>1.00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u="none" strike="noStrike">
                          <a:effectLst/>
                        </a:rPr>
                        <a:t>0.04</a:t>
                      </a:r>
                      <a:endParaRPr lang="is-IS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</a:rPr>
                        <a:t>0.06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u="none" strike="noStrike">
                          <a:effectLst/>
                        </a:rPr>
                        <a:t>0.04</a:t>
                      </a:r>
                      <a:endParaRPr lang="is-IS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294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0.05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u="none" strike="noStrike">
                          <a:effectLst/>
                        </a:rPr>
                        <a:t>0.04</a:t>
                      </a:r>
                      <a:endParaRPr lang="is-IS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1.00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0.05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u="none" strike="noStrike" dirty="0">
                          <a:effectLst/>
                        </a:rPr>
                        <a:t>0.04</a:t>
                      </a:r>
                      <a:endParaRPr lang="is-I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294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</a:rPr>
                        <a:t>0.06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</a:rPr>
                        <a:t>0.06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0.05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 dirty="0">
                          <a:effectLst/>
                        </a:rPr>
                        <a:t>1.00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0.05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29411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u="none" strike="noStrike">
                          <a:effectLst/>
                        </a:rPr>
                        <a:t>0.04</a:t>
                      </a:r>
                      <a:endParaRPr lang="is-IS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u="none" strike="noStrike">
                          <a:effectLst/>
                        </a:rPr>
                        <a:t>0.04</a:t>
                      </a:r>
                      <a:endParaRPr lang="is-IS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u="none" strike="noStrike">
                          <a:effectLst/>
                        </a:rPr>
                        <a:t>0.04</a:t>
                      </a:r>
                      <a:endParaRPr lang="is-IS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0.05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 dirty="0">
                          <a:effectLst/>
                        </a:rPr>
                        <a:t>1.00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012430"/>
              </p:ext>
            </p:extLst>
          </p:nvPr>
        </p:nvGraphicFramePr>
        <p:xfrm>
          <a:off x="4674948" y="2902399"/>
          <a:ext cx="2107355" cy="21470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1471"/>
                <a:gridCol w="421471"/>
                <a:gridCol w="421471"/>
                <a:gridCol w="421471"/>
                <a:gridCol w="421471"/>
              </a:tblGrid>
              <a:tr h="429411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 dirty="0">
                          <a:effectLst/>
                        </a:rPr>
                        <a:t>1.00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0.18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0.18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0.19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0.17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rgbClr val="FFC000"/>
                    </a:solidFill>
                  </a:tcPr>
                </a:tc>
              </a:tr>
              <a:tr h="429411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0.18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1.00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0.17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0.18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0.16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rgbClr val="FFC000"/>
                    </a:solidFill>
                  </a:tcPr>
                </a:tc>
              </a:tr>
              <a:tr h="429411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0.18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0.17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1.00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0.18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0.17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rgbClr val="FFC000"/>
                    </a:solidFill>
                  </a:tcPr>
                </a:tc>
              </a:tr>
              <a:tr h="429411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0.19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0.18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0.18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 dirty="0">
                          <a:effectLst/>
                        </a:rPr>
                        <a:t>1.00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0.18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rgbClr val="FFC000"/>
                    </a:solidFill>
                  </a:tcPr>
                </a:tc>
              </a:tr>
              <a:tr h="429411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 dirty="0">
                          <a:effectLst/>
                        </a:rPr>
                        <a:t>0.17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0.16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 dirty="0">
                          <a:effectLst/>
                        </a:rPr>
                        <a:t>0.17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0.18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 dirty="0">
                          <a:effectLst/>
                        </a:rPr>
                        <a:t>1.00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06961" y="6071740"/>
            <a:ext cx="161199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Ignored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79195" y="6071740"/>
            <a:ext cx="2264805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gBLUP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07665" y="6071740"/>
            <a:ext cx="161199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Gauss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50887" y="6066656"/>
            <a:ext cx="255547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</a:rPr>
              <a:t>Exponancial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7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Gauss and exponential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5174"/>
              </p:ext>
            </p:extLst>
          </p:nvPr>
        </p:nvGraphicFramePr>
        <p:xfrm>
          <a:off x="1712394" y="1252728"/>
          <a:ext cx="5416430" cy="1427265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41643"/>
                <a:gridCol w="541643"/>
                <a:gridCol w="541643"/>
                <a:gridCol w="541643"/>
                <a:gridCol w="541643"/>
                <a:gridCol w="541643"/>
                <a:gridCol w="541643"/>
                <a:gridCol w="541643"/>
                <a:gridCol w="541643"/>
                <a:gridCol w="541643"/>
              </a:tblGrid>
              <a:tr h="206751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 dirty="0">
                          <a:effectLst/>
                        </a:rPr>
                        <a:t>2</a:t>
                      </a:r>
                      <a:endParaRPr lang="is-I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 dirty="0">
                          <a:effectLst/>
                        </a:rPr>
                        <a:t>2</a:t>
                      </a:r>
                      <a:endParaRPr lang="is-I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>
                          <a:effectLst/>
                        </a:rPr>
                        <a:t>2</a:t>
                      </a:r>
                      <a:endParaRPr lang="is-I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>
                          <a:effectLst/>
                        </a:rPr>
                        <a:t>2</a:t>
                      </a:r>
                      <a:endParaRPr lang="is-I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>
                          <a:effectLst/>
                        </a:rPr>
                        <a:t>2</a:t>
                      </a:r>
                      <a:endParaRPr lang="is-I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>
                          <a:effectLst/>
                        </a:rPr>
                        <a:t>2</a:t>
                      </a:r>
                      <a:endParaRPr lang="is-I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</a:tr>
              <a:tr h="206751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>
                          <a:effectLst/>
                        </a:rPr>
                        <a:t>2</a:t>
                      </a:r>
                      <a:endParaRPr lang="is-I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>
                          <a:effectLst/>
                        </a:rPr>
                        <a:t>2</a:t>
                      </a:r>
                      <a:endParaRPr lang="is-I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>
                          <a:effectLst/>
                        </a:rPr>
                        <a:t>2</a:t>
                      </a:r>
                      <a:endParaRPr lang="is-I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>
                          <a:effectLst/>
                        </a:rPr>
                        <a:t>2</a:t>
                      </a:r>
                      <a:endParaRPr lang="is-I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>
                          <a:effectLst/>
                        </a:rPr>
                        <a:t>2</a:t>
                      </a:r>
                      <a:endParaRPr lang="is-I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>
                          <a:effectLst/>
                        </a:rPr>
                        <a:t>2</a:t>
                      </a:r>
                      <a:endParaRPr lang="is-I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>
                          <a:effectLst/>
                        </a:rPr>
                        <a:t>2</a:t>
                      </a:r>
                      <a:endParaRPr lang="is-I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</a:tr>
              <a:tr h="206751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>
                          <a:effectLst/>
                        </a:rPr>
                        <a:t>2</a:t>
                      </a:r>
                      <a:endParaRPr lang="is-I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 dirty="0">
                          <a:effectLst/>
                        </a:rPr>
                        <a:t>2</a:t>
                      </a:r>
                      <a:endParaRPr lang="is-I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>
                          <a:effectLst/>
                        </a:rPr>
                        <a:t>2</a:t>
                      </a:r>
                      <a:endParaRPr lang="is-I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>
                          <a:effectLst/>
                        </a:rPr>
                        <a:t>2</a:t>
                      </a:r>
                      <a:endParaRPr lang="is-I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>
                          <a:effectLst/>
                        </a:rPr>
                        <a:t>2</a:t>
                      </a:r>
                      <a:endParaRPr lang="is-I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</a:tr>
              <a:tr h="206751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>
                          <a:effectLst/>
                        </a:rPr>
                        <a:t>2</a:t>
                      </a:r>
                      <a:endParaRPr lang="is-I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>
                          <a:effectLst/>
                        </a:rPr>
                        <a:t>2</a:t>
                      </a:r>
                      <a:endParaRPr lang="is-I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 dirty="0">
                          <a:effectLst/>
                        </a:rPr>
                        <a:t>2</a:t>
                      </a:r>
                      <a:endParaRPr lang="is-I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>
                          <a:effectLst/>
                        </a:rPr>
                        <a:t>2</a:t>
                      </a:r>
                      <a:endParaRPr lang="is-I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>
                          <a:effectLst/>
                        </a:rPr>
                        <a:t>2</a:t>
                      </a:r>
                      <a:endParaRPr lang="is-I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>
                          <a:effectLst/>
                        </a:rPr>
                        <a:t>2</a:t>
                      </a:r>
                      <a:endParaRPr lang="is-I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>
                          <a:effectLst/>
                        </a:rPr>
                        <a:t>2</a:t>
                      </a:r>
                      <a:endParaRPr lang="is-I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</a:tr>
              <a:tr h="2067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>
                          <a:effectLst/>
                        </a:rPr>
                        <a:t>2</a:t>
                      </a:r>
                      <a:endParaRPr lang="is-I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>
                          <a:effectLst/>
                        </a:rPr>
                        <a:t>2</a:t>
                      </a:r>
                      <a:endParaRPr lang="is-I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>
                          <a:effectLst/>
                        </a:rPr>
                        <a:t>2</a:t>
                      </a:r>
                      <a:endParaRPr lang="is-I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>
                          <a:effectLst/>
                        </a:rPr>
                        <a:t>2</a:t>
                      </a:r>
                      <a:endParaRPr lang="is-I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 dirty="0">
                          <a:effectLst/>
                        </a:rPr>
                        <a:t>2</a:t>
                      </a:r>
                      <a:endParaRPr lang="is-I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211865"/>
              </p:ext>
            </p:extLst>
          </p:nvPr>
        </p:nvGraphicFramePr>
        <p:xfrm>
          <a:off x="617676" y="3932720"/>
          <a:ext cx="2228470" cy="21470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5694"/>
                <a:gridCol w="445694"/>
                <a:gridCol w="445694"/>
                <a:gridCol w="445694"/>
                <a:gridCol w="445694"/>
              </a:tblGrid>
              <a:tr h="416086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0.00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1.74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1.74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1.67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1.76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</a:tr>
              <a:tr h="416086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1.74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0.00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1.78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1.69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1.82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</a:tr>
              <a:tr h="416086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1.74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1.78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0.00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1.71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1.80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</a:tr>
              <a:tr h="416086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1.67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1.69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1.71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0.00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1.73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</a:tr>
              <a:tr h="482711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1.76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1.82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1.80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 dirty="0">
                          <a:effectLst/>
                        </a:rPr>
                        <a:t>1.73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 dirty="0">
                          <a:effectLst/>
                        </a:rPr>
                        <a:t>0.00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96726" y="2936946"/>
            <a:ext cx="24313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D=</a:t>
            </a:r>
            <a:r>
              <a:rPr lang="en-US" dirty="0" err="1" smtClean="0"/>
              <a:t>as.matrix</a:t>
            </a:r>
            <a:r>
              <a:rPr lang="en-US" dirty="0" smtClean="0"/>
              <a:t>(</a:t>
            </a:r>
            <a:r>
              <a:rPr lang="en-US" dirty="0" err="1" smtClean="0"/>
              <a:t>dist</a:t>
            </a:r>
            <a:r>
              <a:rPr lang="en-US" dirty="0" smtClean="0"/>
              <a:t>(G, </a:t>
            </a:r>
            <a:r>
              <a:rPr lang="en-US" dirty="0" smtClean="0">
                <a:solidFill>
                  <a:srgbClr val="FF0000"/>
                </a:solidFill>
              </a:rPr>
              <a:t>method</a:t>
            </a:r>
            <a:r>
              <a:rPr lang="en-US" dirty="0"/>
              <a:t>="</a:t>
            </a:r>
            <a:r>
              <a:rPr lang="en-US" dirty="0" err="1"/>
              <a:t>euclidean</a:t>
            </a:r>
            <a:r>
              <a:rPr lang="en-US" dirty="0" smtClean="0"/>
              <a:t>") /</a:t>
            </a:r>
            <a:r>
              <a:rPr lang="en-US" dirty="0"/>
              <a:t>2/</a:t>
            </a:r>
            <a:r>
              <a:rPr lang="en-US" dirty="0" err="1"/>
              <a:t>sqrt</a:t>
            </a:r>
            <a:r>
              <a:rPr lang="en-US" dirty="0"/>
              <a:t>(</a:t>
            </a:r>
            <a:r>
              <a:rPr lang="en-US" dirty="0" err="1"/>
              <a:t>nrow</a:t>
            </a:r>
            <a:r>
              <a:rPr lang="en-US" dirty="0"/>
              <a:t>(G)))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846146" y="2759482"/>
            <a:ext cx="436006" cy="92333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132779"/>
              </p:ext>
            </p:extLst>
          </p:nvPr>
        </p:nvGraphicFramePr>
        <p:xfrm>
          <a:off x="3282152" y="3932720"/>
          <a:ext cx="2177555" cy="21470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5511"/>
                <a:gridCol w="435511"/>
                <a:gridCol w="435511"/>
                <a:gridCol w="435511"/>
                <a:gridCol w="435511"/>
              </a:tblGrid>
              <a:tr h="429411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 dirty="0">
                          <a:effectLst/>
                        </a:rPr>
                        <a:t>1.00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0.05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0.05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</a:rPr>
                        <a:t>0.06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u="none" strike="noStrike" dirty="0">
                          <a:effectLst/>
                        </a:rPr>
                        <a:t>0.04</a:t>
                      </a:r>
                      <a:endParaRPr lang="is-I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294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0.05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 dirty="0">
                          <a:effectLst/>
                        </a:rPr>
                        <a:t>1.00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u="none" strike="noStrike">
                          <a:effectLst/>
                        </a:rPr>
                        <a:t>0.04</a:t>
                      </a:r>
                      <a:endParaRPr lang="is-IS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</a:rPr>
                        <a:t>0.06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u="none" strike="noStrike">
                          <a:effectLst/>
                        </a:rPr>
                        <a:t>0.04</a:t>
                      </a:r>
                      <a:endParaRPr lang="is-IS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294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0.05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u="none" strike="noStrike">
                          <a:effectLst/>
                        </a:rPr>
                        <a:t>0.04</a:t>
                      </a:r>
                      <a:endParaRPr lang="is-IS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1.00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0.05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u="none" strike="noStrike" dirty="0">
                          <a:effectLst/>
                        </a:rPr>
                        <a:t>0.04</a:t>
                      </a:r>
                      <a:endParaRPr lang="is-I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294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</a:rPr>
                        <a:t>0.06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</a:rPr>
                        <a:t>0.06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0.05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 dirty="0">
                          <a:effectLst/>
                        </a:rPr>
                        <a:t>1.00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0.05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29411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u="none" strike="noStrike">
                          <a:effectLst/>
                        </a:rPr>
                        <a:t>0.04</a:t>
                      </a:r>
                      <a:endParaRPr lang="is-IS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u="none" strike="noStrike">
                          <a:effectLst/>
                        </a:rPr>
                        <a:t>0.04</a:t>
                      </a:r>
                      <a:endParaRPr lang="is-IS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u="none" strike="noStrike">
                          <a:effectLst/>
                        </a:rPr>
                        <a:t>0.04</a:t>
                      </a:r>
                      <a:endParaRPr lang="is-IS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0.05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 dirty="0">
                          <a:effectLst/>
                        </a:rPr>
                        <a:t>1.00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615151"/>
              </p:ext>
            </p:extLst>
          </p:nvPr>
        </p:nvGraphicFramePr>
        <p:xfrm>
          <a:off x="6055631" y="3932720"/>
          <a:ext cx="2107355" cy="21470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1471"/>
                <a:gridCol w="421471"/>
                <a:gridCol w="421471"/>
                <a:gridCol w="421471"/>
                <a:gridCol w="421471"/>
              </a:tblGrid>
              <a:tr h="429411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 dirty="0">
                          <a:effectLst/>
                        </a:rPr>
                        <a:t>1.00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0.18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0.18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0.19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0.17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rgbClr val="FFC000"/>
                    </a:solidFill>
                  </a:tcPr>
                </a:tc>
              </a:tr>
              <a:tr h="429411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0.18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 dirty="0">
                          <a:effectLst/>
                        </a:rPr>
                        <a:t>1.00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0.17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0.18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0.16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rgbClr val="FFC000"/>
                    </a:solidFill>
                  </a:tcPr>
                </a:tc>
              </a:tr>
              <a:tr h="429411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0.18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0.17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1.00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0.18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0.17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rgbClr val="FFC000"/>
                    </a:solidFill>
                  </a:tcPr>
                </a:tc>
              </a:tr>
              <a:tr h="429411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0.19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0.18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0.18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 dirty="0">
                          <a:effectLst/>
                        </a:rPr>
                        <a:t>1.00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0.18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rgbClr val="FFC000"/>
                    </a:solidFill>
                  </a:tcPr>
                </a:tc>
              </a:tr>
              <a:tr h="429411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 dirty="0">
                          <a:effectLst/>
                        </a:rPr>
                        <a:t>0.17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0.16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 dirty="0">
                          <a:effectLst/>
                        </a:rPr>
                        <a:t>0.17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0.18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 dirty="0">
                          <a:effectLst/>
                        </a:rPr>
                        <a:t>1.00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3564930" y="6296662"/>
            <a:ext cx="161199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Gauss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31570" y="6296663"/>
            <a:ext cx="255547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</a:rPr>
              <a:t>Exponancial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49887" y="3531166"/>
            <a:ext cx="91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exp</a:t>
            </a:r>
            <a:r>
              <a:rPr lang="en-US" dirty="0"/>
              <a:t>(-D)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80453" y="3532272"/>
            <a:ext cx="1306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exp</a:t>
            </a:r>
            <a:r>
              <a:rPr lang="en-US" dirty="0"/>
              <a:t>(-(D)^2)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44666" y="883396"/>
            <a:ext cx="32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G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221595" y="3089466"/>
            <a:ext cx="58739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method</a:t>
            </a:r>
            <a:r>
              <a:rPr lang="en-US" sz="1200" dirty="0" smtClean="0"/>
              <a:t>="</a:t>
            </a:r>
            <a:r>
              <a:rPr lang="en-US" sz="1200" dirty="0" err="1" smtClean="0"/>
              <a:t>euclidean</a:t>
            </a:r>
            <a:r>
              <a:rPr lang="en-US" sz="1200" dirty="0"/>
              <a:t>", "maximum", "</a:t>
            </a:r>
            <a:r>
              <a:rPr lang="en-US" sz="1200" dirty="0" err="1"/>
              <a:t>manhattan</a:t>
            </a:r>
            <a:r>
              <a:rPr lang="en-US" sz="1200" dirty="0"/>
              <a:t>", "</a:t>
            </a:r>
            <a:r>
              <a:rPr lang="en-US" sz="1200" dirty="0" err="1"/>
              <a:t>canberra</a:t>
            </a:r>
            <a:r>
              <a:rPr lang="en-US" sz="1200" dirty="0"/>
              <a:t>", "binary" or "</a:t>
            </a:r>
            <a:r>
              <a:rPr lang="en-US" sz="1200" dirty="0" err="1"/>
              <a:t>minkowski</a:t>
            </a:r>
            <a:r>
              <a:rPr lang="en-US" sz="1200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30942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5" grpId="0"/>
      <p:bldP spid="1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Genetic approach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844383"/>
              </p:ext>
            </p:extLst>
          </p:nvPr>
        </p:nvGraphicFramePr>
        <p:xfrm>
          <a:off x="1712394" y="1252728"/>
          <a:ext cx="5416430" cy="1427265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41643"/>
                <a:gridCol w="541643"/>
                <a:gridCol w="541643"/>
                <a:gridCol w="541643"/>
                <a:gridCol w="541643"/>
                <a:gridCol w="541643"/>
                <a:gridCol w="541643"/>
                <a:gridCol w="541643"/>
                <a:gridCol w="541643"/>
                <a:gridCol w="541643"/>
              </a:tblGrid>
              <a:tr h="206751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 dirty="0">
                          <a:effectLst/>
                        </a:rPr>
                        <a:t>2</a:t>
                      </a:r>
                      <a:endParaRPr lang="is-I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 dirty="0">
                          <a:effectLst/>
                        </a:rPr>
                        <a:t>2</a:t>
                      </a:r>
                      <a:endParaRPr lang="is-I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>
                          <a:effectLst/>
                        </a:rPr>
                        <a:t>2</a:t>
                      </a:r>
                      <a:endParaRPr lang="is-I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>
                          <a:effectLst/>
                        </a:rPr>
                        <a:t>2</a:t>
                      </a:r>
                      <a:endParaRPr lang="is-I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>
                          <a:effectLst/>
                        </a:rPr>
                        <a:t>2</a:t>
                      </a:r>
                      <a:endParaRPr lang="is-I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>
                          <a:effectLst/>
                        </a:rPr>
                        <a:t>2</a:t>
                      </a:r>
                      <a:endParaRPr lang="is-I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</a:tr>
              <a:tr h="206751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>
                          <a:effectLst/>
                        </a:rPr>
                        <a:t>2</a:t>
                      </a:r>
                      <a:endParaRPr lang="is-I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>
                          <a:effectLst/>
                        </a:rPr>
                        <a:t>2</a:t>
                      </a:r>
                      <a:endParaRPr lang="is-I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>
                          <a:effectLst/>
                        </a:rPr>
                        <a:t>2</a:t>
                      </a:r>
                      <a:endParaRPr lang="is-I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>
                          <a:effectLst/>
                        </a:rPr>
                        <a:t>2</a:t>
                      </a:r>
                      <a:endParaRPr lang="is-I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>
                          <a:effectLst/>
                        </a:rPr>
                        <a:t>2</a:t>
                      </a:r>
                      <a:endParaRPr lang="is-I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>
                          <a:effectLst/>
                        </a:rPr>
                        <a:t>2</a:t>
                      </a:r>
                      <a:endParaRPr lang="is-I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>
                          <a:effectLst/>
                        </a:rPr>
                        <a:t>2</a:t>
                      </a:r>
                      <a:endParaRPr lang="is-I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</a:tr>
              <a:tr h="206751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>
                          <a:effectLst/>
                        </a:rPr>
                        <a:t>2</a:t>
                      </a:r>
                      <a:endParaRPr lang="is-I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 dirty="0">
                          <a:effectLst/>
                        </a:rPr>
                        <a:t>2</a:t>
                      </a:r>
                      <a:endParaRPr lang="is-I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>
                          <a:effectLst/>
                        </a:rPr>
                        <a:t>2</a:t>
                      </a:r>
                      <a:endParaRPr lang="is-I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>
                          <a:effectLst/>
                        </a:rPr>
                        <a:t>2</a:t>
                      </a:r>
                      <a:endParaRPr lang="is-I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>
                          <a:effectLst/>
                        </a:rPr>
                        <a:t>2</a:t>
                      </a:r>
                      <a:endParaRPr lang="is-I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</a:tr>
              <a:tr h="206751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>
                          <a:effectLst/>
                        </a:rPr>
                        <a:t>2</a:t>
                      </a:r>
                      <a:endParaRPr lang="is-I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>
                          <a:effectLst/>
                        </a:rPr>
                        <a:t>2</a:t>
                      </a:r>
                      <a:endParaRPr lang="is-I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 dirty="0">
                          <a:effectLst/>
                        </a:rPr>
                        <a:t>2</a:t>
                      </a:r>
                      <a:endParaRPr lang="is-I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>
                          <a:effectLst/>
                        </a:rPr>
                        <a:t>2</a:t>
                      </a:r>
                      <a:endParaRPr lang="is-I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>
                          <a:effectLst/>
                        </a:rPr>
                        <a:t>2</a:t>
                      </a:r>
                      <a:endParaRPr lang="is-I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>
                          <a:effectLst/>
                        </a:rPr>
                        <a:t>2</a:t>
                      </a:r>
                      <a:endParaRPr lang="is-I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>
                          <a:effectLst/>
                        </a:rPr>
                        <a:t>2</a:t>
                      </a:r>
                      <a:endParaRPr lang="is-I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</a:tr>
              <a:tr h="2067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>
                          <a:effectLst/>
                        </a:rPr>
                        <a:t>2</a:t>
                      </a:r>
                      <a:endParaRPr lang="is-I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>
                          <a:effectLst/>
                        </a:rPr>
                        <a:t>2</a:t>
                      </a:r>
                      <a:endParaRPr lang="is-I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>
                          <a:effectLst/>
                        </a:rPr>
                        <a:t>2</a:t>
                      </a:r>
                      <a:endParaRPr lang="is-I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>
                          <a:effectLst/>
                        </a:rPr>
                        <a:t>2</a:t>
                      </a:r>
                      <a:endParaRPr lang="is-I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 dirty="0">
                          <a:effectLst/>
                        </a:rPr>
                        <a:t>2</a:t>
                      </a:r>
                      <a:endParaRPr lang="is-I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4256942" y="883396"/>
            <a:ext cx="32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378784" y="1781694"/>
            <a:ext cx="1308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mtClean="0"/>
              <a:t>Additive</a:t>
            </a:r>
            <a:endParaRPr lang="en-US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030179"/>
              </p:ext>
            </p:extLst>
          </p:nvPr>
        </p:nvGraphicFramePr>
        <p:xfrm>
          <a:off x="1712394" y="3862967"/>
          <a:ext cx="5416430" cy="1427265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41643"/>
                <a:gridCol w="541643"/>
                <a:gridCol w="541643"/>
                <a:gridCol w="541643"/>
                <a:gridCol w="541643"/>
                <a:gridCol w="541643"/>
                <a:gridCol w="541643"/>
                <a:gridCol w="541643"/>
                <a:gridCol w="541643"/>
                <a:gridCol w="541643"/>
              </a:tblGrid>
              <a:tr h="206751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 dirty="0" smtClean="0">
                          <a:effectLst/>
                        </a:rPr>
                        <a:t>0</a:t>
                      </a:r>
                      <a:endParaRPr lang="is-I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 dirty="0" smtClean="0">
                          <a:effectLst/>
                        </a:rPr>
                        <a:t>0</a:t>
                      </a:r>
                      <a:endParaRPr lang="is-I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 dirty="0" smtClean="0">
                          <a:effectLst/>
                        </a:rPr>
                        <a:t>0</a:t>
                      </a:r>
                      <a:endParaRPr lang="is-I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 dirty="0" smtClean="0">
                          <a:effectLst/>
                        </a:rPr>
                        <a:t>0</a:t>
                      </a:r>
                      <a:endParaRPr lang="is-I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 dirty="0" smtClean="0">
                          <a:effectLst/>
                        </a:rPr>
                        <a:t>0</a:t>
                      </a:r>
                      <a:endParaRPr lang="is-I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 dirty="0" smtClean="0">
                          <a:effectLst/>
                        </a:rPr>
                        <a:t>0</a:t>
                      </a:r>
                      <a:endParaRPr lang="is-I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 dirty="0" smtClean="0">
                          <a:effectLst/>
                        </a:rPr>
                        <a:t>0</a:t>
                      </a:r>
                      <a:endParaRPr lang="is-I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 dirty="0" smtClean="0">
                          <a:effectLst/>
                        </a:rPr>
                        <a:t>0</a:t>
                      </a:r>
                      <a:endParaRPr lang="is-I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 dirty="0" smtClean="0">
                          <a:effectLst/>
                        </a:rPr>
                        <a:t>0</a:t>
                      </a:r>
                      <a:endParaRPr lang="is-I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 dirty="0" smtClean="0">
                          <a:effectLst/>
                        </a:rPr>
                        <a:t>0</a:t>
                      </a:r>
                      <a:endParaRPr lang="is-I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 dirty="0" smtClean="0">
                          <a:effectLst/>
                        </a:rPr>
                        <a:t>0</a:t>
                      </a:r>
                      <a:endParaRPr lang="is-I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 dirty="0" smtClean="0">
                          <a:effectLst/>
                        </a:rPr>
                        <a:t>0</a:t>
                      </a:r>
                      <a:endParaRPr lang="is-I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 dirty="0" smtClean="0">
                          <a:effectLst/>
                        </a:rPr>
                        <a:t>0</a:t>
                      </a:r>
                      <a:endParaRPr lang="is-I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 dirty="0" smtClean="0">
                          <a:effectLst/>
                        </a:rPr>
                        <a:t>0</a:t>
                      </a:r>
                      <a:endParaRPr lang="is-I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 dirty="0" smtClean="0">
                          <a:effectLst/>
                        </a:rPr>
                        <a:t>0</a:t>
                      </a:r>
                      <a:endParaRPr lang="is-I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</a:tr>
              <a:tr h="206751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 dirty="0" smtClean="0">
                          <a:effectLst/>
                        </a:rPr>
                        <a:t>0</a:t>
                      </a:r>
                      <a:endParaRPr lang="is-I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 dirty="0" smtClean="0">
                          <a:effectLst/>
                        </a:rPr>
                        <a:t>0</a:t>
                      </a:r>
                      <a:endParaRPr lang="is-I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 dirty="0" smtClean="0">
                          <a:effectLst/>
                        </a:rPr>
                        <a:t>0</a:t>
                      </a:r>
                      <a:endParaRPr lang="is-I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 dirty="0" smtClean="0">
                          <a:effectLst/>
                        </a:rPr>
                        <a:t>0</a:t>
                      </a:r>
                      <a:endParaRPr lang="is-I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 dirty="0" smtClean="0">
                          <a:effectLst/>
                        </a:rPr>
                        <a:t>0</a:t>
                      </a:r>
                      <a:endParaRPr lang="is-I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 dirty="0" smtClean="0">
                          <a:effectLst/>
                        </a:rPr>
                        <a:t>0</a:t>
                      </a:r>
                      <a:endParaRPr lang="is-I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 dirty="0" smtClean="0">
                          <a:effectLst/>
                        </a:rPr>
                        <a:t>0</a:t>
                      </a:r>
                      <a:endParaRPr lang="is-I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</a:tr>
              <a:tr h="206751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 dirty="0" smtClean="0">
                          <a:effectLst/>
                        </a:rPr>
                        <a:t>0</a:t>
                      </a:r>
                      <a:endParaRPr lang="is-I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 dirty="0" smtClean="0">
                          <a:effectLst/>
                        </a:rPr>
                        <a:t>0</a:t>
                      </a:r>
                      <a:endParaRPr lang="is-I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 dirty="0" smtClean="0">
                          <a:effectLst/>
                        </a:rPr>
                        <a:t>0</a:t>
                      </a:r>
                      <a:endParaRPr lang="is-I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 dirty="0" smtClean="0">
                          <a:effectLst/>
                        </a:rPr>
                        <a:t>0</a:t>
                      </a:r>
                      <a:endParaRPr lang="is-I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 dirty="0" smtClean="0">
                          <a:effectLst/>
                        </a:rPr>
                        <a:t>0</a:t>
                      </a:r>
                      <a:endParaRPr lang="is-I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 dirty="0" smtClean="0">
                          <a:effectLst/>
                        </a:rPr>
                        <a:t>0</a:t>
                      </a:r>
                      <a:endParaRPr lang="is-I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 dirty="0" smtClean="0">
                          <a:effectLst/>
                        </a:rPr>
                        <a:t>0</a:t>
                      </a:r>
                      <a:endParaRPr lang="is-I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</a:tr>
              <a:tr h="2067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33" marR="11133" marT="11133" marB="0" anchor="ctr"/>
                </a:tc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7378784" y="4391933"/>
            <a:ext cx="1308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Dominant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766601" y="3086814"/>
            <a:ext cx="1308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K</a:t>
            </a:r>
            <a:r>
              <a:rPr lang="en-US" baseline="-25000" dirty="0" smtClean="0"/>
              <a:t>A</a:t>
            </a:r>
            <a:endParaRPr lang="en-US" baseline="-25000" dirty="0"/>
          </a:p>
        </p:txBody>
      </p:sp>
      <p:sp>
        <p:nvSpPr>
          <p:cNvPr id="25" name="Rectangle 24"/>
          <p:cNvSpPr/>
          <p:nvPr/>
        </p:nvSpPr>
        <p:spPr>
          <a:xfrm>
            <a:off x="3766601" y="5734542"/>
            <a:ext cx="1308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K</a:t>
            </a:r>
            <a:r>
              <a:rPr lang="en-US" baseline="-25000" dirty="0" smtClean="0"/>
              <a:t>D</a:t>
            </a:r>
            <a:endParaRPr lang="en-US" baseline="-250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420609" y="2740549"/>
            <a:ext cx="0" cy="369332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420609" y="5365210"/>
            <a:ext cx="0" cy="369332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728625" y="3101521"/>
            <a:ext cx="14001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K</a:t>
            </a:r>
            <a:r>
              <a:rPr lang="en-US" baseline="-25000" dirty="0" smtClean="0"/>
              <a:t>AA</a:t>
            </a:r>
            <a:r>
              <a:rPr lang="en-US" dirty="0" smtClean="0"/>
              <a:t>=K</a:t>
            </a:r>
            <a:r>
              <a:rPr lang="en-US" baseline="-25000" dirty="0" smtClean="0"/>
              <a:t>A</a:t>
            </a:r>
            <a:r>
              <a:rPr lang="en-US" dirty="0" smtClean="0"/>
              <a:t>K</a:t>
            </a:r>
            <a:r>
              <a:rPr lang="en-US" baseline="-25000" dirty="0" smtClean="0"/>
              <a:t>A</a:t>
            </a:r>
            <a:endParaRPr lang="en-US" baseline="-25000" dirty="0"/>
          </a:p>
          <a:p>
            <a:pPr algn="ctr"/>
            <a:endParaRPr lang="en-US" baseline="-250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796057" y="3290250"/>
            <a:ext cx="999179" cy="10671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728625" y="5736819"/>
            <a:ext cx="14001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K</a:t>
            </a:r>
            <a:r>
              <a:rPr lang="en-US" baseline="-25000" dirty="0" smtClean="0"/>
              <a:t>DD</a:t>
            </a:r>
            <a:r>
              <a:rPr lang="en-US" dirty="0" smtClean="0"/>
              <a:t>=K</a:t>
            </a:r>
            <a:r>
              <a:rPr lang="en-US" baseline="-25000" dirty="0" smtClean="0"/>
              <a:t>D</a:t>
            </a:r>
            <a:r>
              <a:rPr lang="en-US" dirty="0" smtClean="0"/>
              <a:t>K</a:t>
            </a:r>
            <a:r>
              <a:rPr lang="en-US" baseline="-25000" dirty="0" smtClean="0"/>
              <a:t>D</a:t>
            </a:r>
            <a:endParaRPr lang="en-US" baseline="-25000" dirty="0"/>
          </a:p>
          <a:p>
            <a:pPr algn="ctr"/>
            <a:endParaRPr lang="en-US" baseline="-250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796057" y="5925548"/>
            <a:ext cx="999179" cy="10671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720509" y="6271185"/>
            <a:ext cx="14001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K</a:t>
            </a:r>
            <a:r>
              <a:rPr lang="en-US" baseline="-25000" dirty="0" smtClean="0"/>
              <a:t>AD</a:t>
            </a:r>
            <a:r>
              <a:rPr lang="en-US" dirty="0" smtClean="0"/>
              <a:t>=K</a:t>
            </a:r>
            <a:r>
              <a:rPr lang="en-US" baseline="-25000" dirty="0" smtClean="0"/>
              <a:t>A</a:t>
            </a:r>
            <a:r>
              <a:rPr lang="en-US" dirty="0" smtClean="0"/>
              <a:t>K</a:t>
            </a:r>
            <a:r>
              <a:rPr lang="en-US" baseline="-25000" dirty="0" smtClean="0"/>
              <a:t>D</a:t>
            </a:r>
            <a:endParaRPr lang="en-US" baseline="-25000" dirty="0"/>
          </a:p>
          <a:p>
            <a:pPr algn="ctr"/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36193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8" grpId="0"/>
      <p:bldP spid="30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GAPIT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70212" y="2370451"/>
            <a:ext cx="648214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#</a:t>
            </a:r>
            <a:r>
              <a:rPr lang="de-DE" dirty="0"/>
              <a:t>Import GAPIT</a:t>
            </a:r>
          </a:p>
          <a:p>
            <a:r>
              <a:rPr lang="de-DE" dirty="0"/>
              <a:t>#</a:t>
            </a:r>
            <a:r>
              <a:rPr lang="de-DE" dirty="0" err="1"/>
              <a:t>source</a:t>
            </a:r>
            <a:r>
              <a:rPr lang="de-DE" dirty="0"/>
              <a:t>("http://</a:t>
            </a:r>
            <a:r>
              <a:rPr lang="de-DE" dirty="0" err="1"/>
              <a:t>www.bioconductor.org</a:t>
            </a:r>
            <a:r>
              <a:rPr lang="de-DE" dirty="0"/>
              <a:t>/</a:t>
            </a:r>
            <a:r>
              <a:rPr lang="de-DE" dirty="0" err="1"/>
              <a:t>biocLite.R</a:t>
            </a:r>
            <a:r>
              <a:rPr lang="de-DE" dirty="0"/>
              <a:t>") </a:t>
            </a:r>
          </a:p>
          <a:p>
            <a:r>
              <a:rPr lang="de-DE" dirty="0"/>
              <a:t>#</a:t>
            </a:r>
            <a:r>
              <a:rPr lang="de-DE" dirty="0" err="1"/>
              <a:t>biocLite</a:t>
            </a:r>
            <a:r>
              <a:rPr lang="de-DE" dirty="0"/>
              <a:t>("</a:t>
            </a:r>
            <a:r>
              <a:rPr lang="de-DE" dirty="0" err="1"/>
              <a:t>multtest</a:t>
            </a:r>
            <a:r>
              <a:rPr lang="de-DE" dirty="0"/>
              <a:t>")</a:t>
            </a:r>
          </a:p>
          <a:p>
            <a:r>
              <a:rPr lang="de-DE" dirty="0"/>
              <a:t>#</a:t>
            </a:r>
            <a:r>
              <a:rPr lang="de-DE" dirty="0" err="1"/>
              <a:t>install.packages</a:t>
            </a:r>
            <a:r>
              <a:rPr lang="de-DE" dirty="0"/>
              <a:t>("EMMREML")</a:t>
            </a:r>
          </a:p>
          <a:p>
            <a:r>
              <a:rPr lang="de-DE" dirty="0"/>
              <a:t>#</a:t>
            </a:r>
            <a:r>
              <a:rPr lang="de-DE" dirty="0" err="1"/>
              <a:t>install.packages</a:t>
            </a:r>
            <a:r>
              <a:rPr lang="de-DE" dirty="0"/>
              <a:t>("</a:t>
            </a:r>
            <a:r>
              <a:rPr lang="de-DE" dirty="0" err="1"/>
              <a:t>gplots</a:t>
            </a:r>
            <a:r>
              <a:rPr lang="de-DE" dirty="0"/>
              <a:t>")</a:t>
            </a:r>
          </a:p>
          <a:p>
            <a:r>
              <a:rPr lang="de-DE" dirty="0"/>
              <a:t>#</a:t>
            </a:r>
            <a:r>
              <a:rPr lang="de-DE" dirty="0" err="1"/>
              <a:t>install.packages</a:t>
            </a:r>
            <a:r>
              <a:rPr lang="de-DE" dirty="0"/>
              <a:t>("scatterplot3d")</a:t>
            </a:r>
          </a:p>
          <a:p>
            <a:r>
              <a:rPr lang="de-DE" dirty="0" err="1"/>
              <a:t>library</a:t>
            </a:r>
            <a:r>
              <a:rPr lang="de-DE" dirty="0"/>
              <a:t>('MASS') # </a:t>
            </a:r>
            <a:r>
              <a:rPr lang="de-DE" dirty="0" err="1"/>
              <a:t>required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ginv</a:t>
            </a:r>
            <a:endParaRPr lang="de-DE" dirty="0"/>
          </a:p>
          <a:p>
            <a:r>
              <a:rPr lang="de-DE" dirty="0" err="1"/>
              <a:t>library</a:t>
            </a:r>
            <a:r>
              <a:rPr lang="de-DE" dirty="0"/>
              <a:t>(</a:t>
            </a:r>
            <a:r>
              <a:rPr lang="de-DE" dirty="0" err="1"/>
              <a:t>multtest</a:t>
            </a:r>
            <a:r>
              <a:rPr lang="de-DE" dirty="0"/>
              <a:t>)</a:t>
            </a:r>
          </a:p>
          <a:p>
            <a:r>
              <a:rPr lang="de-DE" dirty="0" err="1"/>
              <a:t>library</a:t>
            </a:r>
            <a:r>
              <a:rPr lang="de-DE" dirty="0"/>
              <a:t>(</a:t>
            </a:r>
            <a:r>
              <a:rPr lang="de-DE" dirty="0" err="1"/>
              <a:t>gplots</a:t>
            </a:r>
            <a:r>
              <a:rPr lang="de-DE" dirty="0"/>
              <a:t>)</a:t>
            </a:r>
          </a:p>
          <a:p>
            <a:r>
              <a:rPr lang="de-DE" dirty="0" err="1"/>
              <a:t>library</a:t>
            </a:r>
            <a:r>
              <a:rPr lang="de-DE" dirty="0"/>
              <a:t>(</a:t>
            </a:r>
            <a:r>
              <a:rPr lang="de-DE" dirty="0" err="1"/>
              <a:t>compiler</a:t>
            </a:r>
            <a:r>
              <a:rPr lang="de-DE" dirty="0"/>
              <a:t>) #</a:t>
            </a:r>
            <a:r>
              <a:rPr lang="de-DE" dirty="0" err="1"/>
              <a:t>required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cmpfun</a:t>
            </a:r>
            <a:endParaRPr lang="de-DE" dirty="0"/>
          </a:p>
          <a:p>
            <a:r>
              <a:rPr lang="de-DE" dirty="0" err="1"/>
              <a:t>library</a:t>
            </a:r>
            <a:r>
              <a:rPr lang="de-DE" dirty="0"/>
              <a:t>("scatterplot3d")</a:t>
            </a:r>
          </a:p>
          <a:p>
            <a:r>
              <a:rPr lang="de-DE" dirty="0" err="1"/>
              <a:t>library</a:t>
            </a:r>
            <a:r>
              <a:rPr lang="de-DE" dirty="0"/>
              <a:t>("EMMREML")</a:t>
            </a:r>
          </a:p>
          <a:p>
            <a:r>
              <a:rPr lang="de-DE" dirty="0" err="1"/>
              <a:t>source</a:t>
            </a:r>
            <a:r>
              <a:rPr lang="de-DE" dirty="0"/>
              <a:t>("http://</a:t>
            </a:r>
            <a:r>
              <a:rPr lang="de-DE" dirty="0" err="1"/>
              <a:t>www.zzlab.net</a:t>
            </a:r>
            <a:r>
              <a:rPr lang="de-DE" dirty="0"/>
              <a:t>/GAPIT/</a:t>
            </a:r>
            <a:r>
              <a:rPr lang="de-DE" dirty="0" err="1"/>
              <a:t>emma.txt</a:t>
            </a:r>
            <a:r>
              <a:rPr lang="de-DE" dirty="0"/>
              <a:t>")</a:t>
            </a:r>
          </a:p>
          <a:p>
            <a:r>
              <a:rPr lang="de-DE" dirty="0" err="1"/>
              <a:t>source</a:t>
            </a:r>
            <a:r>
              <a:rPr lang="de-DE" dirty="0"/>
              <a:t>("http://</a:t>
            </a:r>
            <a:r>
              <a:rPr lang="de-DE" dirty="0" err="1"/>
              <a:t>www.zzlab.net</a:t>
            </a:r>
            <a:r>
              <a:rPr lang="de-DE" dirty="0"/>
              <a:t>/GAPIT/</a:t>
            </a:r>
            <a:r>
              <a:rPr lang="de-DE" dirty="0" err="1"/>
              <a:t>gapit_functions.txt</a:t>
            </a:r>
            <a:r>
              <a:rPr lang="de-DE" dirty="0" smtClean="0"/>
              <a:t>")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605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 data and preparation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6559" y="1779687"/>
            <a:ext cx="831094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/>
          </a:p>
          <a:p>
            <a:r>
              <a:rPr lang="de-DE" dirty="0"/>
              <a:t>#Import </a:t>
            </a:r>
            <a:r>
              <a:rPr lang="de-DE" dirty="0" err="1"/>
              <a:t>demo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  <a:p>
            <a:r>
              <a:rPr lang="de-DE" dirty="0" err="1"/>
              <a:t>myGD</a:t>
            </a:r>
            <a:r>
              <a:rPr lang="de-DE" dirty="0"/>
              <a:t>=</a:t>
            </a:r>
            <a:r>
              <a:rPr lang="de-DE" dirty="0" err="1"/>
              <a:t>read.table</a:t>
            </a:r>
            <a:r>
              <a:rPr lang="de-DE" dirty="0"/>
              <a:t>(</a:t>
            </a:r>
            <a:r>
              <a:rPr lang="de-DE" dirty="0" err="1"/>
              <a:t>file</a:t>
            </a:r>
            <a:r>
              <a:rPr lang="de-DE" dirty="0"/>
              <a:t>="http://</a:t>
            </a:r>
            <a:r>
              <a:rPr lang="de-DE" dirty="0" err="1"/>
              <a:t>zzlab.net</a:t>
            </a:r>
            <a:r>
              <a:rPr lang="de-DE" dirty="0"/>
              <a:t>/GAPIT/</a:t>
            </a:r>
            <a:r>
              <a:rPr lang="de-DE" dirty="0" err="1"/>
              <a:t>data</a:t>
            </a:r>
            <a:r>
              <a:rPr lang="de-DE" dirty="0"/>
              <a:t>/mdp_numeric.</a:t>
            </a:r>
            <a:r>
              <a:rPr lang="de-DE" dirty="0" err="1"/>
              <a:t>txt</a:t>
            </a:r>
            <a:r>
              <a:rPr lang="de-DE" dirty="0"/>
              <a:t>",</a:t>
            </a:r>
            <a:r>
              <a:rPr lang="de-DE" dirty="0" err="1"/>
              <a:t>head</a:t>
            </a:r>
            <a:r>
              <a:rPr lang="de-DE" dirty="0"/>
              <a:t>=T)</a:t>
            </a:r>
          </a:p>
          <a:p>
            <a:r>
              <a:rPr lang="de-DE" dirty="0" err="1"/>
              <a:t>myGM</a:t>
            </a:r>
            <a:r>
              <a:rPr lang="de-DE" dirty="0"/>
              <a:t>=</a:t>
            </a:r>
            <a:r>
              <a:rPr lang="de-DE" dirty="0" err="1"/>
              <a:t>read.table</a:t>
            </a:r>
            <a:r>
              <a:rPr lang="de-DE" dirty="0"/>
              <a:t>(</a:t>
            </a:r>
            <a:r>
              <a:rPr lang="de-DE" dirty="0" err="1"/>
              <a:t>file</a:t>
            </a:r>
            <a:r>
              <a:rPr lang="de-DE" dirty="0"/>
              <a:t>="http://</a:t>
            </a:r>
            <a:r>
              <a:rPr lang="de-DE" dirty="0" err="1"/>
              <a:t>zzlab.net</a:t>
            </a:r>
            <a:r>
              <a:rPr lang="de-DE" dirty="0"/>
              <a:t>/GAPIT/</a:t>
            </a:r>
            <a:r>
              <a:rPr lang="de-DE" dirty="0" err="1"/>
              <a:t>data</a:t>
            </a:r>
            <a:r>
              <a:rPr lang="de-DE" dirty="0"/>
              <a:t>/mdp_SNP_information.</a:t>
            </a:r>
            <a:r>
              <a:rPr lang="de-DE" dirty="0" err="1"/>
              <a:t>txt</a:t>
            </a:r>
            <a:r>
              <a:rPr lang="de-DE" dirty="0"/>
              <a:t>",</a:t>
            </a:r>
            <a:r>
              <a:rPr lang="de-DE" dirty="0" err="1"/>
              <a:t>head</a:t>
            </a:r>
            <a:r>
              <a:rPr lang="de-DE" dirty="0"/>
              <a:t>=T)</a:t>
            </a:r>
          </a:p>
          <a:p>
            <a:r>
              <a:rPr lang="de-DE" dirty="0" err="1"/>
              <a:t>myCV</a:t>
            </a:r>
            <a:r>
              <a:rPr lang="de-DE" dirty="0"/>
              <a:t>=</a:t>
            </a:r>
            <a:r>
              <a:rPr lang="de-DE" dirty="0" err="1"/>
              <a:t>read.table</a:t>
            </a:r>
            <a:r>
              <a:rPr lang="de-DE" dirty="0"/>
              <a:t>(</a:t>
            </a:r>
            <a:r>
              <a:rPr lang="de-DE" dirty="0" err="1"/>
              <a:t>file</a:t>
            </a:r>
            <a:r>
              <a:rPr lang="de-DE" dirty="0"/>
              <a:t>="http://</a:t>
            </a:r>
            <a:r>
              <a:rPr lang="de-DE" dirty="0" err="1"/>
              <a:t>zzlab.net</a:t>
            </a:r>
            <a:r>
              <a:rPr lang="de-DE" dirty="0"/>
              <a:t>/GAPIT/</a:t>
            </a:r>
            <a:r>
              <a:rPr lang="de-DE" dirty="0" err="1"/>
              <a:t>data</a:t>
            </a:r>
            <a:r>
              <a:rPr lang="de-DE" dirty="0"/>
              <a:t>/mdp_env.</a:t>
            </a:r>
            <a:r>
              <a:rPr lang="de-DE" dirty="0" err="1"/>
              <a:t>txt</a:t>
            </a:r>
            <a:r>
              <a:rPr lang="de-DE" dirty="0"/>
              <a:t>",</a:t>
            </a:r>
            <a:r>
              <a:rPr lang="de-DE" dirty="0" err="1"/>
              <a:t>head</a:t>
            </a:r>
            <a:r>
              <a:rPr lang="de-DE" dirty="0"/>
              <a:t>=T)</a:t>
            </a:r>
          </a:p>
          <a:p>
            <a:endParaRPr lang="de-DE" dirty="0" smtClean="0"/>
          </a:p>
          <a:p>
            <a:r>
              <a:rPr lang="de-DE" dirty="0" smtClean="0"/>
              <a:t>X=</a:t>
            </a:r>
            <a:r>
              <a:rPr lang="de-DE" dirty="0" err="1" smtClean="0"/>
              <a:t>myGD</a:t>
            </a:r>
            <a:r>
              <a:rPr lang="de-DE" dirty="0"/>
              <a:t>[,-1</a:t>
            </a:r>
            <a:r>
              <a:rPr lang="de-DE" dirty="0" smtClean="0"/>
              <a:t>]</a:t>
            </a:r>
          </a:p>
          <a:p>
            <a:r>
              <a:rPr lang="de-DE" dirty="0" smtClean="0"/>
              <a:t>M=</a:t>
            </a:r>
            <a:r>
              <a:rPr lang="de-DE" dirty="0" err="1" smtClean="0"/>
              <a:t>as.matrix</a:t>
            </a:r>
            <a:r>
              <a:rPr lang="de-DE" dirty="0" smtClean="0"/>
              <a:t>(X)</a:t>
            </a:r>
          </a:p>
          <a:p>
            <a:r>
              <a:rPr lang="de-DE" dirty="0" smtClean="0"/>
              <a:t>G=M</a:t>
            </a:r>
          </a:p>
          <a:p>
            <a:r>
              <a:rPr lang="de-DE" dirty="0" err="1" smtClean="0"/>
              <a:t>dom</a:t>
            </a:r>
            <a:r>
              <a:rPr lang="de-DE" dirty="0" smtClean="0"/>
              <a:t>=1-</a:t>
            </a:r>
            <a:r>
              <a:rPr lang="de-DE" dirty="0"/>
              <a:t>(G-1)^</a:t>
            </a:r>
            <a:r>
              <a:rPr lang="de-DE" dirty="0" smtClean="0"/>
              <a:t>2</a:t>
            </a:r>
          </a:p>
          <a:p>
            <a:r>
              <a:rPr lang="de-DE" dirty="0" err="1" smtClean="0"/>
              <a:t>taxa</a:t>
            </a:r>
            <a:r>
              <a:rPr lang="de-DE" dirty="0" smtClean="0"/>
              <a:t>=</a:t>
            </a:r>
            <a:r>
              <a:rPr lang="de-DE" dirty="0" err="1" smtClean="0"/>
              <a:t>myGD</a:t>
            </a:r>
            <a:r>
              <a:rPr lang="de-DE" dirty="0"/>
              <a:t>[,1</a:t>
            </a:r>
            <a:r>
              <a:rPr lang="de-DE" dirty="0" smtClean="0"/>
              <a:t>]</a:t>
            </a:r>
          </a:p>
          <a:p>
            <a:r>
              <a:rPr lang="de-DE" dirty="0" err="1"/>
              <a:t>myDom</a:t>
            </a:r>
            <a:r>
              <a:rPr lang="de-DE" dirty="0"/>
              <a:t>=</a:t>
            </a:r>
            <a:r>
              <a:rPr lang="de-DE" dirty="0" err="1"/>
              <a:t>cbind</a:t>
            </a:r>
            <a:r>
              <a:rPr lang="de-DE" dirty="0"/>
              <a:t>(</a:t>
            </a:r>
            <a:r>
              <a:rPr lang="de-DE" dirty="0" err="1"/>
              <a:t>as.data.frame</a:t>
            </a:r>
            <a:r>
              <a:rPr lang="de-DE" dirty="0"/>
              <a:t>(</a:t>
            </a:r>
            <a:r>
              <a:rPr lang="de-DE" dirty="0" err="1"/>
              <a:t>taxa</a:t>
            </a:r>
            <a:r>
              <a:rPr lang="de-DE" dirty="0"/>
              <a:t>),</a:t>
            </a:r>
            <a:r>
              <a:rPr lang="de-DE" dirty="0" err="1"/>
              <a:t>as.data.frame</a:t>
            </a:r>
            <a:r>
              <a:rPr lang="de-DE" dirty="0"/>
              <a:t>(</a:t>
            </a:r>
            <a:r>
              <a:rPr lang="de-DE" dirty="0" err="1"/>
              <a:t>dom</a:t>
            </a:r>
            <a:r>
              <a:rPr lang="de-DE" dirty="0" smtClean="0"/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41383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Phenotype simulation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0463" y="1438311"/>
            <a:ext cx="831094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/>
          </a:p>
          <a:p>
            <a:r>
              <a:rPr lang="en-US" dirty="0"/>
              <a:t>index1to5=</a:t>
            </a:r>
            <a:r>
              <a:rPr lang="en-US" dirty="0" err="1"/>
              <a:t>myGM</a:t>
            </a:r>
            <a:r>
              <a:rPr lang="en-US" dirty="0"/>
              <a:t>[,2]&lt;6</a:t>
            </a:r>
          </a:p>
          <a:p>
            <a:r>
              <a:rPr lang="pt-BR" dirty="0"/>
              <a:t>X1to5 = </a:t>
            </a:r>
            <a:r>
              <a:rPr lang="pt-BR" dirty="0" err="1"/>
              <a:t>X</a:t>
            </a:r>
            <a:r>
              <a:rPr lang="pt-BR" dirty="0"/>
              <a:t>[,index1to5]</a:t>
            </a:r>
          </a:p>
          <a:p>
            <a:r>
              <a:rPr lang="pt-BR" dirty="0"/>
              <a:t>X1to5.dom = dom[,index1to5]</a:t>
            </a:r>
          </a:p>
          <a:p>
            <a:r>
              <a:rPr lang="pt-BR" dirty="0" err="1"/>
              <a:t>GD.candidate</a:t>
            </a:r>
            <a:r>
              <a:rPr lang="pt-BR" dirty="0"/>
              <a:t>=</a:t>
            </a:r>
            <a:r>
              <a:rPr lang="pt-BR" dirty="0" err="1"/>
              <a:t>cbind</a:t>
            </a:r>
            <a:r>
              <a:rPr lang="pt-BR" dirty="0"/>
              <a:t>(</a:t>
            </a:r>
            <a:r>
              <a:rPr lang="pt-BR" dirty="0" err="1"/>
              <a:t>as.data.frame</a:t>
            </a:r>
            <a:r>
              <a:rPr lang="pt-BR" dirty="0"/>
              <a:t>(taxa),X1to5)</a:t>
            </a:r>
          </a:p>
          <a:p>
            <a:r>
              <a:rPr lang="pt-BR" dirty="0" err="1"/>
              <a:t>GD.candidate.dom</a:t>
            </a:r>
            <a:r>
              <a:rPr lang="pt-BR" dirty="0"/>
              <a:t>=</a:t>
            </a:r>
            <a:r>
              <a:rPr lang="pt-BR" dirty="0" err="1"/>
              <a:t>cbind</a:t>
            </a:r>
            <a:r>
              <a:rPr lang="pt-BR" dirty="0"/>
              <a:t>(</a:t>
            </a:r>
            <a:r>
              <a:rPr lang="pt-BR" dirty="0" err="1"/>
              <a:t>as.data.frame</a:t>
            </a:r>
            <a:r>
              <a:rPr lang="pt-BR" dirty="0"/>
              <a:t>(taxa),X1to5.dom)</a:t>
            </a:r>
          </a:p>
          <a:p>
            <a:endParaRPr lang="pt-BR" dirty="0"/>
          </a:p>
          <a:p>
            <a:r>
              <a:rPr lang="is-IS" dirty="0" smtClean="0"/>
              <a:t>set.seed(99164)</a:t>
            </a:r>
          </a:p>
          <a:p>
            <a:r>
              <a:rPr lang="en-US" dirty="0" err="1" smtClean="0"/>
              <a:t>mySim</a:t>
            </a:r>
            <a:r>
              <a:rPr lang="en-US" dirty="0" smtClean="0"/>
              <a:t>=</a:t>
            </a:r>
            <a:r>
              <a:rPr lang="en-US" dirty="0" err="1" smtClean="0"/>
              <a:t>GAPIT.Phenotype.Simulation</a:t>
            </a:r>
            <a:r>
              <a:rPr lang="en-US" dirty="0" smtClean="0"/>
              <a:t>(GD=</a:t>
            </a:r>
            <a:r>
              <a:rPr lang="en-US" dirty="0" err="1" smtClean="0"/>
              <a:t>GD.candidate,GM</a:t>
            </a:r>
            <a:r>
              <a:rPr lang="en-US" dirty="0" smtClean="0"/>
              <a:t>=</a:t>
            </a:r>
            <a:r>
              <a:rPr lang="en-US" dirty="0" err="1" smtClean="0"/>
              <a:t>myGM</a:t>
            </a:r>
            <a:r>
              <a:rPr lang="en-US" dirty="0" smtClean="0"/>
              <a:t>[index1to5,], h2=.5,NQTN=20, </a:t>
            </a:r>
            <a:r>
              <a:rPr lang="en-US" dirty="0" err="1" smtClean="0"/>
              <a:t>effectunit</a:t>
            </a:r>
            <a:r>
              <a:rPr lang="en-US" dirty="0" smtClean="0"/>
              <a:t> =.95,QTNDist="normal", CV=</a:t>
            </a:r>
            <a:r>
              <a:rPr lang="en-US" dirty="0" err="1" smtClean="0"/>
              <a:t>myCV,cveff</a:t>
            </a:r>
            <a:r>
              <a:rPr lang="en-US" dirty="0" smtClean="0"/>
              <a:t>=c(.1,.1),a2=.5,adim=3,category=1,r=.4)</a:t>
            </a:r>
          </a:p>
          <a:p>
            <a:endParaRPr lang="en-US" dirty="0" smtClean="0"/>
          </a:p>
          <a:p>
            <a:r>
              <a:rPr lang="en-US" dirty="0" err="1" smtClean="0"/>
              <a:t>mySim.dom</a:t>
            </a:r>
            <a:r>
              <a:rPr lang="en-US" dirty="0" smtClean="0"/>
              <a:t>=</a:t>
            </a:r>
            <a:r>
              <a:rPr lang="en-US" dirty="0" err="1" smtClean="0"/>
              <a:t>GAPIT.Phenotype.Simulation</a:t>
            </a:r>
            <a:r>
              <a:rPr lang="en-US" dirty="0" smtClean="0"/>
              <a:t>(GD=</a:t>
            </a:r>
            <a:r>
              <a:rPr lang="en-US" dirty="0" err="1" smtClean="0"/>
              <a:t>GD.candidate.dom,GM</a:t>
            </a:r>
            <a:r>
              <a:rPr lang="en-US" dirty="0" smtClean="0"/>
              <a:t>=</a:t>
            </a:r>
            <a:r>
              <a:rPr lang="en-US" dirty="0" err="1" smtClean="0"/>
              <a:t>myGM</a:t>
            </a:r>
            <a:r>
              <a:rPr lang="en-US" dirty="0" smtClean="0"/>
              <a:t>[index1to5,],h2=.5,NQTN=20, </a:t>
            </a:r>
            <a:r>
              <a:rPr lang="en-US" dirty="0" err="1" smtClean="0"/>
              <a:t>effectunit</a:t>
            </a:r>
            <a:r>
              <a:rPr lang="en-US" dirty="0" smtClean="0"/>
              <a:t>=.95,QTNDist="normal", CV=</a:t>
            </a:r>
            <a:r>
              <a:rPr lang="en-US" dirty="0" err="1" smtClean="0"/>
              <a:t>myCV,cveff</a:t>
            </a:r>
            <a:r>
              <a:rPr lang="en-US" dirty="0" smtClean="0"/>
              <a:t>=c(.1,.1),a2=.5,adim=3,category=1,r=.4)</a:t>
            </a:r>
          </a:p>
          <a:p>
            <a:endParaRPr lang="en-US" dirty="0" smtClean="0"/>
          </a:p>
          <a:p>
            <a:r>
              <a:rPr lang="en-US" dirty="0" err="1"/>
              <a:t>myYad</a:t>
            </a:r>
            <a:r>
              <a:rPr lang="en-US" dirty="0"/>
              <a:t> &lt;- </a:t>
            </a:r>
            <a:r>
              <a:rPr lang="en-US" dirty="0" err="1"/>
              <a:t>mySim$Y</a:t>
            </a:r>
            <a:endParaRPr lang="en-US" dirty="0"/>
          </a:p>
          <a:p>
            <a:r>
              <a:rPr lang="en-US" dirty="0" err="1"/>
              <a:t>myYad</a:t>
            </a:r>
            <a:r>
              <a:rPr lang="en-US" dirty="0"/>
              <a:t>[,2]=</a:t>
            </a:r>
            <a:r>
              <a:rPr lang="en-US" dirty="0" err="1"/>
              <a:t>myYad</a:t>
            </a:r>
            <a:r>
              <a:rPr lang="en-US" dirty="0"/>
              <a:t>[,2]+</a:t>
            </a:r>
            <a:r>
              <a:rPr lang="en-US" dirty="0" err="1"/>
              <a:t>mySim.dom$Y</a:t>
            </a:r>
            <a:r>
              <a:rPr lang="en-US" dirty="0"/>
              <a:t>[,2]</a:t>
            </a:r>
          </a:p>
          <a:p>
            <a:r>
              <a:rPr lang="en-US" dirty="0" err="1"/>
              <a:t>myUad</a:t>
            </a:r>
            <a:r>
              <a:rPr lang="en-US" dirty="0"/>
              <a:t>=</a:t>
            </a:r>
            <a:r>
              <a:rPr lang="en-US" dirty="0" err="1"/>
              <a:t>mySim$u+mySim.dom$u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4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2655" y="2852583"/>
            <a:ext cx="83109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/>
              <a:t>set.seed(99164)</a:t>
            </a:r>
          </a:p>
          <a:p>
            <a:r>
              <a:rPr lang="en-US" dirty="0"/>
              <a:t>n=</a:t>
            </a:r>
            <a:r>
              <a:rPr lang="en-US" dirty="0" err="1"/>
              <a:t>nrow</a:t>
            </a:r>
            <a:r>
              <a:rPr lang="en-US" dirty="0"/>
              <a:t>(</a:t>
            </a:r>
            <a:r>
              <a:rPr lang="en-US" dirty="0" err="1"/>
              <a:t>mySim$Y</a:t>
            </a:r>
            <a:r>
              <a:rPr lang="en-US" dirty="0"/>
              <a:t>)</a:t>
            </a:r>
          </a:p>
          <a:p>
            <a:r>
              <a:rPr lang="en-US" dirty="0" err="1"/>
              <a:t>pred</a:t>
            </a:r>
            <a:r>
              <a:rPr lang="en-US" dirty="0"/>
              <a:t>=sample(</a:t>
            </a:r>
            <a:r>
              <a:rPr lang="en-US" dirty="0" err="1"/>
              <a:t>n,round</a:t>
            </a:r>
            <a:r>
              <a:rPr lang="en-US" dirty="0"/>
              <a:t>(n/5),replace=F)</a:t>
            </a:r>
          </a:p>
          <a:p>
            <a:r>
              <a:rPr lang="en-US" dirty="0"/>
              <a:t>train=-</a:t>
            </a:r>
            <a:r>
              <a:rPr lang="en-US" dirty="0" err="1"/>
              <a:t>pred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71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GAPIT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4216" y="338328"/>
            <a:ext cx="882091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myY</a:t>
            </a:r>
            <a:r>
              <a:rPr lang="en-US" dirty="0"/>
              <a:t>=</a:t>
            </a:r>
            <a:r>
              <a:rPr lang="en-US" dirty="0" err="1"/>
              <a:t>mySim$Y</a:t>
            </a:r>
            <a:endParaRPr lang="en-US" dirty="0"/>
          </a:p>
          <a:p>
            <a:r>
              <a:rPr lang="pt-BR" dirty="0" err="1"/>
              <a:t>y</a:t>
            </a:r>
            <a:r>
              <a:rPr lang="pt-BR" dirty="0"/>
              <a:t> &lt;- </a:t>
            </a:r>
            <a:r>
              <a:rPr lang="pt-BR" dirty="0" err="1"/>
              <a:t>mySim$Y</a:t>
            </a:r>
            <a:r>
              <a:rPr lang="pt-BR" dirty="0"/>
              <a:t>[,2]</a:t>
            </a:r>
          </a:p>
          <a:p>
            <a:r>
              <a:rPr lang="pt-BR" dirty="0" err="1"/>
              <a:t>setwd</a:t>
            </a:r>
            <a:r>
              <a:rPr lang="pt-BR" dirty="0"/>
              <a:t>("~/Desktop/</a:t>
            </a:r>
            <a:r>
              <a:rPr lang="pt-BR" dirty="0" err="1"/>
              <a:t>temp</a:t>
            </a:r>
            <a:r>
              <a:rPr lang="pt-BR" dirty="0"/>
              <a:t>") </a:t>
            </a:r>
            <a:endParaRPr lang="pt-BR" dirty="0" smtClean="0"/>
          </a:p>
          <a:p>
            <a:endParaRPr lang="pt-BR" dirty="0" smtClean="0"/>
          </a:p>
          <a:p>
            <a:r>
              <a:rPr lang="en-US" dirty="0" err="1" smtClean="0"/>
              <a:t>myGAPIT</a:t>
            </a:r>
            <a:r>
              <a:rPr lang="en-US" dirty="0" smtClean="0"/>
              <a:t> </a:t>
            </a:r>
            <a:r>
              <a:rPr lang="en-US" dirty="0"/>
              <a:t>&lt;- GAPIT(</a:t>
            </a:r>
          </a:p>
          <a:p>
            <a:r>
              <a:rPr lang="en-US" dirty="0"/>
              <a:t>Y=</a:t>
            </a:r>
            <a:r>
              <a:rPr lang="en-US" dirty="0" err="1"/>
              <a:t>myY</a:t>
            </a:r>
            <a:r>
              <a:rPr lang="en-US" dirty="0"/>
              <a:t>[train,],</a:t>
            </a:r>
          </a:p>
          <a:p>
            <a:r>
              <a:rPr lang="en-US" dirty="0"/>
              <a:t>GD=</a:t>
            </a:r>
            <a:r>
              <a:rPr lang="en-US" dirty="0" err="1"/>
              <a:t>myGD</a:t>
            </a:r>
            <a:r>
              <a:rPr lang="en-US" dirty="0"/>
              <a:t>,</a:t>
            </a:r>
          </a:p>
          <a:p>
            <a:r>
              <a:rPr lang="en-US" dirty="0"/>
              <a:t>GM=</a:t>
            </a:r>
            <a:r>
              <a:rPr lang="en-US" dirty="0" err="1"/>
              <a:t>myGM</a:t>
            </a:r>
            <a:r>
              <a:rPr lang="en-US" dirty="0"/>
              <a:t>,</a:t>
            </a:r>
          </a:p>
          <a:p>
            <a:r>
              <a:rPr lang="en-US" dirty="0" err="1"/>
              <a:t>PCA.total</a:t>
            </a:r>
            <a:r>
              <a:rPr lang="en-US" dirty="0"/>
              <a:t>=3,</a:t>
            </a:r>
          </a:p>
          <a:p>
            <a:r>
              <a:rPr lang="en-US" dirty="0"/>
              <a:t>CV=</a:t>
            </a:r>
            <a:r>
              <a:rPr lang="en-US" dirty="0" err="1"/>
              <a:t>myCV</a:t>
            </a:r>
            <a:r>
              <a:rPr lang="en-US" dirty="0"/>
              <a:t>,</a:t>
            </a:r>
          </a:p>
          <a:p>
            <a:r>
              <a:rPr lang="en-US" dirty="0"/>
              <a:t>KI=</a:t>
            </a:r>
            <a:r>
              <a:rPr lang="en-US" dirty="0" err="1"/>
              <a:t>cbind</a:t>
            </a:r>
            <a:r>
              <a:rPr lang="en-US" dirty="0"/>
              <a:t>(</a:t>
            </a:r>
            <a:r>
              <a:rPr lang="en-US" dirty="0" err="1"/>
              <a:t>as.data.frame</a:t>
            </a:r>
            <a:r>
              <a:rPr lang="en-US" dirty="0"/>
              <a:t>(taxa),</a:t>
            </a:r>
            <a:r>
              <a:rPr lang="en-US" dirty="0" err="1"/>
              <a:t>as.data.frame</a:t>
            </a:r>
            <a:r>
              <a:rPr lang="en-US" dirty="0"/>
              <a:t>(K.AD)),</a:t>
            </a:r>
          </a:p>
          <a:p>
            <a:r>
              <a:rPr lang="en-US" dirty="0" err="1"/>
              <a:t>group.from</a:t>
            </a:r>
            <a:r>
              <a:rPr lang="en-US" dirty="0"/>
              <a:t>=1000,</a:t>
            </a:r>
          </a:p>
          <a:p>
            <a:r>
              <a:rPr lang="fr-FR" dirty="0" err="1"/>
              <a:t>group.to</a:t>
            </a:r>
            <a:r>
              <a:rPr lang="fr-FR" dirty="0"/>
              <a:t>=1000,</a:t>
            </a:r>
          </a:p>
          <a:p>
            <a:r>
              <a:rPr lang="fr-FR" dirty="0" err="1"/>
              <a:t>group.by</a:t>
            </a:r>
            <a:r>
              <a:rPr lang="fr-FR" dirty="0"/>
              <a:t>=10,</a:t>
            </a:r>
          </a:p>
          <a:p>
            <a:r>
              <a:rPr lang="fr-FR" dirty="0" err="1"/>
              <a:t>QTN.position</a:t>
            </a:r>
            <a:r>
              <a:rPr lang="fr-FR" dirty="0"/>
              <a:t>=</a:t>
            </a:r>
            <a:r>
              <a:rPr lang="fr-FR" dirty="0" err="1"/>
              <a:t>mySim$QTN.position</a:t>
            </a:r>
            <a:r>
              <a:rPr lang="fr-FR" dirty="0"/>
              <a:t>,</a:t>
            </a:r>
          </a:p>
          <a:p>
            <a:r>
              <a:rPr lang="fr-FR" dirty="0"/>
              <a:t>#</a:t>
            </a:r>
            <a:r>
              <a:rPr lang="fr-FR" dirty="0" err="1"/>
              <a:t>SNP.test</a:t>
            </a:r>
            <a:r>
              <a:rPr lang="fr-FR" dirty="0"/>
              <a:t>=FALSE,</a:t>
            </a:r>
          </a:p>
          <a:p>
            <a:r>
              <a:rPr lang="fr-FR" dirty="0"/>
              <a:t>memo="binary2")</a:t>
            </a:r>
          </a:p>
          <a:p>
            <a:endParaRPr lang="fr-FR" dirty="0"/>
          </a:p>
          <a:p>
            <a:r>
              <a:rPr lang="fr-FR" dirty="0" err="1"/>
              <a:t>order.raw</a:t>
            </a:r>
            <a:r>
              <a:rPr lang="fr-FR" dirty="0"/>
              <a:t>=match(</a:t>
            </a:r>
            <a:r>
              <a:rPr lang="fr-FR" dirty="0" err="1"/>
              <a:t>taxa,myGAPIT$Pred</a:t>
            </a:r>
            <a:r>
              <a:rPr lang="fr-FR" dirty="0"/>
              <a:t>[,1])</a:t>
            </a:r>
          </a:p>
          <a:p>
            <a:r>
              <a:rPr lang="fr-FR" dirty="0" err="1"/>
              <a:t>pcEnv</a:t>
            </a:r>
            <a:r>
              <a:rPr lang="fr-FR" dirty="0"/>
              <a:t>=</a:t>
            </a:r>
            <a:r>
              <a:rPr lang="fr-FR" dirty="0" err="1"/>
              <a:t>cbind</a:t>
            </a:r>
            <a:r>
              <a:rPr lang="fr-FR" dirty="0"/>
              <a:t>(</a:t>
            </a:r>
            <a:r>
              <a:rPr lang="fr-FR" dirty="0" err="1"/>
              <a:t>myGAPIT$PCA</a:t>
            </a:r>
            <a:r>
              <a:rPr lang="fr-FR" dirty="0"/>
              <a:t>[,-1],</a:t>
            </a:r>
            <a:r>
              <a:rPr lang="fr-FR" dirty="0" err="1"/>
              <a:t>myCV</a:t>
            </a:r>
            <a:r>
              <a:rPr lang="fr-FR" dirty="0"/>
              <a:t>[,-1])</a:t>
            </a:r>
          </a:p>
          <a:p>
            <a:endParaRPr lang="fr-FR" dirty="0"/>
          </a:p>
          <a:p>
            <a:r>
              <a:rPr lang="fr-FR" dirty="0"/>
              <a:t>cor(</a:t>
            </a:r>
            <a:r>
              <a:rPr lang="fr-FR" dirty="0" err="1"/>
              <a:t>myGAPIT$Pred</a:t>
            </a:r>
            <a:r>
              <a:rPr lang="fr-FR" dirty="0"/>
              <a:t>[order.raw,5][</a:t>
            </a:r>
            <a:r>
              <a:rPr lang="fr-FR" dirty="0" err="1"/>
              <a:t>pred</a:t>
            </a:r>
            <a:r>
              <a:rPr lang="fr-FR" dirty="0"/>
              <a:t>],</a:t>
            </a:r>
            <a:r>
              <a:rPr lang="fr-FR" dirty="0" err="1"/>
              <a:t>mySim$u</a:t>
            </a:r>
            <a:r>
              <a:rPr lang="fr-FR" dirty="0"/>
              <a:t>[</a:t>
            </a:r>
            <a:r>
              <a:rPr lang="fr-FR" dirty="0" err="1"/>
              <a:t>pred</a:t>
            </a:r>
            <a:r>
              <a:rPr lang="fr-FR" dirty="0"/>
              <a:t>]) </a:t>
            </a:r>
          </a:p>
          <a:p>
            <a:r>
              <a:rPr lang="fr-FR" dirty="0"/>
              <a:t>cor(</a:t>
            </a:r>
            <a:r>
              <a:rPr lang="fr-FR" dirty="0" err="1"/>
              <a:t>myGAPIT$Pred</a:t>
            </a:r>
            <a:r>
              <a:rPr lang="fr-FR" dirty="0"/>
              <a:t>[order.raw,8][</a:t>
            </a:r>
            <a:r>
              <a:rPr lang="fr-FR" dirty="0" err="1"/>
              <a:t>pred</a:t>
            </a:r>
            <a:r>
              <a:rPr lang="fr-FR" dirty="0"/>
              <a:t>],</a:t>
            </a:r>
            <a:r>
              <a:rPr lang="fr-FR" dirty="0" err="1"/>
              <a:t>mySim$u</a:t>
            </a:r>
            <a:r>
              <a:rPr lang="fr-FR" dirty="0"/>
              <a:t>[</a:t>
            </a:r>
            <a:r>
              <a:rPr lang="fr-FR" dirty="0" err="1"/>
              <a:t>pred</a:t>
            </a:r>
            <a:r>
              <a:rPr lang="fr-FR" dirty="0"/>
              <a:t>])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35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6559" y="1779687"/>
            <a:ext cx="831094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/>
          </a:p>
          <a:p>
            <a:r>
              <a:rPr lang="de-DE" dirty="0"/>
              <a:t>K.RR </a:t>
            </a:r>
            <a:r>
              <a:rPr lang="de-DE" dirty="0" smtClean="0"/>
              <a:t>=</a:t>
            </a:r>
            <a:r>
              <a:rPr lang="de-DE" dirty="0" err="1" smtClean="0"/>
              <a:t>myGAPIT$kinship</a:t>
            </a:r>
            <a:r>
              <a:rPr lang="de-DE" dirty="0" smtClean="0"/>
              <a:t>[,-1]</a:t>
            </a:r>
            <a:endParaRPr lang="de-DE" dirty="0"/>
          </a:p>
          <a:p>
            <a:r>
              <a:rPr lang="de-DE" dirty="0"/>
              <a:t>D &lt;- </a:t>
            </a:r>
            <a:r>
              <a:rPr lang="de-DE" dirty="0" err="1"/>
              <a:t>as.matrix</a:t>
            </a:r>
            <a:r>
              <a:rPr lang="de-DE" dirty="0"/>
              <a:t>(</a:t>
            </a:r>
            <a:r>
              <a:rPr lang="de-DE" dirty="0" err="1"/>
              <a:t>dist</a:t>
            </a:r>
            <a:r>
              <a:rPr lang="de-DE" dirty="0"/>
              <a:t>(</a:t>
            </a:r>
            <a:r>
              <a:rPr lang="de-DE" dirty="0" err="1"/>
              <a:t>G,method</a:t>
            </a:r>
            <a:r>
              <a:rPr lang="de-DE" dirty="0"/>
              <a:t>="</a:t>
            </a:r>
            <a:r>
              <a:rPr lang="de-DE" dirty="0" err="1"/>
              <a:t>euclidean</a:t>
            </a:r>
            <a:r>
              <a:rPr lang="de-DE" dirty="0"/>
              <a:t>")/2/</a:t>
            </a:r>
            <a:r>
              <a:rPr lang="de-DE" dirty="0" err="1"/>
              <a:t>sqrt</a:t>
            </a:r>
            <a:r>
              <a:rPr lang="de-DE" dirty="0"/>
              <a:t>(</a:t>
            </a:r>
            <a:r>
              <a:rPr lang="de-DE" dirty="0" err="1"/>
              <a:t>nrow</a:t>
            </a:r>
            <a:r>
              <a:rPr lang="de-DE" dirty="0"/>
              <a:t>(G))) </a:t>
            </a:r>
            <a:endParaRPr lang="de-DE" dirty="0" smtClean="0"/>
          </a:p>
          <a:p>
            <a:r>
              <a:rPr lang="de-DE" sz="1400" dirty="0" smtClean="0"/>
              <a:t>#</a:t>
            </a:r>
            <a:r>
              <a:rPr lang="de-DE" sz="1400" dirty="0" err="1"/>
              <a:t>option</a:t>
            </a:r>
            <a:r>
              <a:rPr lang="de-DE" sz="1400" dirty="0"/>
              <a:t>: "</a:t>
            </a:r>
            <a:r>
              <a:rPr lang="de-DE" sz="1400" dirty="0" err="1"/>
              <a:t>euclidean</a:t>
            </a:r>
            <a:r>
              <a:rPr lang="de-DE" sz="1400" dirty="0"/>
              <a:t>", "</a:t>
            </a:r>
            <a:r>
              <a:rPr lang="de-DE" sz="1400" dirty="0" err="1"/>
              <a:t>maximum</a:t>
            </a:r>
            <a:r>
              <a:rPr lang="de-DE" sz="1400" dirty="0"/>
              <a:t>", "</a:t>
            </a:r>
            <a:r>
              <a:rPr lang="de-DE" sz="1400" dirty="0" err="1"/>
              <a:t>manhattan</a:t>
            </a:r>
            <a:r>
              <a:rPr lang="de-DE" sz="1400" dirty="0"/>
              <a:t>", "</a:t>
            </a:r>
            <a:r>
              <a:rPr lang="de-DE" sz="1400" dirty="0" err="1"/>
              <a:t>canberra</a:t>
            </a:r>
            <a:r>
              <a:rPr lang="de-DE" sz="1400" dirty="0"/>
              <a:t>", "</a:t>
            </a:r>
            <a:r>
              <a:rPr lang="de-DE" sz="1400" dirty="0" err="1"/>
              <a:t>binary</a:t>
            </a:r>
            <a:r>
              <a:rPr lang="de-DE" sz="1400" dirty="0"/>
              <a:t>" </a:t>
            </a:r>
            <a:r>
              <a:rPr lang="de-DE" sz="1400" dirty="0" err="1"/>
              <a:t>or</a:t>
            </a:r>
            <a:r>
              <a:rPr lang="de-DE" sz="1400" dirty="0"/>
              <a:t> "</a:t>
            </a:r>
            <a:r>
              <a:rPr lang="de-DE" sz="1400" dirty="0" err="1"/>
              <a:t>minkowski</a:t>
            </a:r>
            <a:r>
              <a:rPr lang="de-DE" sz="1400" dirty="0"/>
              <a:t>"</a:t>
            </a:r>
          </a:p>
          <a:p>
            <a:r>
              <a:rPr lang="en-US" dirty="0"/>
              <a:t>K.EXP &lt;- </a:t>
            </a:r>
            <a:r>
              <a:rPr lang="en-US" dirty="0" err="1"/>
              <a:t>exp</a:t>
            </a:r>
            <a:r>
              <a:rPr lang="en-US" dirty="0"/>
              <a:t>(-D)</a:t>
            </a:r>
          </a:p>
          <a:p>
            <a:r>
              <a:rPr lang="de-DE" dirty="0"/>
              <a:t>K.GAUSS &lt;- </a:t>
            </a:r>
            <a:r>
              <a:rPr lang="de-DE" dirty="0" err="1"/>
              <a:t>exp</a:t>
            </a:r>
            <a:r>
              <a:rPr lang="de-DE" dirty="0"/>
              <a:t>(-(D)^2)</a:t>
            </a:r>
          </a:p>
          <a:p>
            <a:r>
              <a:rPr lang="de-DE" dirty="0"/>
              <a:t>K.AA=K.RR%*%K.RR</a:t>
            </a:r>
          </a:p>
          <a:p>
            <a:r>
              <a:rPr lang="de-DE" dirty="0" err="1"/>
              <a:t>K.Dom</a:t>
            </a:r>
            <a:r>
              <a:rPr lang="de-DE" dirty="0"/>
              <a:t>=</a:t>
            </a:r>
            <a:r>
              <a:rPr lang="de-DE" dirty="0" err="1"/>
              <a:t>A.mat</a:t>
            </a:r>
            <a:r>
              <a:rPr lang="de-DE" dirty="0"/>
              <a:t>(</a:t>
            </a:r>
            <a:r>
              <a:rPr lang="de-DE" dirty="0" err="1"/>
              <a:t>dom</a:t>
            </a:r>
            <a:r>
              <a:rPr lang="de-DE" dirty="0"/>
              <a:t>)</a:t>
            </a:r>
          </a:p>
          <a:p>
            <a:r>
              <a:rPr lang="de-DE" dirty="0"/>
              <a:t>K.DD=</a:t>
            </a:r>
            <a:r>
              <a:rPr lang="de-DE" dirty="0" err="1"/>
              <a:t>K.Dom</a:t>
            </a:r>
            <a:r>
              <a:rPr lang="de-DE" dirty="0"/>
              <a:t>%*%</a:t>
            </a:r>
            <a:r>
              <a:rPr lang="de-DE" dirty="0" err="1"/>
              <a:t>K.Dom</a:t>
            </a:r>
            <a:endParaRPr lang="de-DE" dirty="0"/>
          </a:p>
          <a:p>
            <a:r>
              <a:rPr lang="de-DE" dirty="0"/>
              <a:t>K.AD=</a:t>
            </a:r>
            <a:r>
              <a:rPr lang="de-DE" dirty="0" err="1"/>
              <a:t>K.RR+K.Dom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77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6 (last</a:t>
            </a:r>
            <a:r>
              <a:rPr lang="en-US" smtClean="0"/>
              <a:t>) posted, </a:t>
            </a:r>
            <a:r>
              <a:rPr lang="en-US" dirty="0"/>
              <a:t>due April </a:t>
            </a:r>
            <a:r>
              <a:rPr lang="en-US" dirty="0" smtClean="0"/>
              <a:t>29, Friday, 3:10PM</a:t>
            </a:r>
          </a:p>
          <a:p>
            <a:r>
              <a:rPr lang="en-US" dirty="0"/>
              <a:t>Final exam: May 3, 120 minutes (3:10-5:10PM), </a:t>
            </a:r>
            <a:r>
              <a:rPr lang="en-US" dirty="0" smtClean="0"/>
              <a:t>50</a:t>
            </a:r>
          </a:p>
          <a:p>
            <a:r>
              <a:rPr lang="en-US" dirty="0" smtClean="0"/>
              <a:t>Evaluation due April 18 (</a:t>
            </a:r>
            <a:r>
              <a:rPr lang="en-US" b="1" dirty="0" smtClean="0"/>
              <a:t>Next Monday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08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rrBLUP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3256" y="1843878"/>
            <a:ext cx="88574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ans.RR</a:t>
            </a:r>
            <a:r>
              <a:rPr lang="en-US" dirty="0" smtClean="0"/>
              <a:t> </a:t>
            </a:r>
            <a:r>
              <a:rPr lang="en-US" dirty="0"/>
              <a:t>&lt;- </a:t>
            </a:r>
            <a:r>
              <a:rPr lang="en-US" dirty="0" err="1">
                <a:solidFill>
                  <a:srgbClr val="FF0000"/>
                </a:solidFill>
              </a:rPr>
              <a:t>mixed.solve</a:t>
            </a:r>
            <a:r>
              <a:rPr lang="en-US" dirty="0"/>
              <a:t>(y=y[train],Z=M[train,],X=</a:t>
            </a:r>
            <a:r>
              <a:rPr lang="en-US" dirty="0" err="1"/>
              <a:t>pcEnv</a:t>
            </a:r>
            <a:r>
              <a:rPr lang="en-US" dirty="0"/>
              <a:t>[train,])</a:t>
            </a:r>
          </a:p>
          <a:p>
            <a:r>
              <a:rPr lang="en-US" dirty="0" err="1"/>
              <a:t>cor</a:t>
            </a:r>
            <a:r>
              <a:rPr lang="en-US" dirty="0"/>
              <a:t>(M[</a:t>
            </a:r>
            <a:r>
              <a:rPr lang="en-US" dirty="0" err="1"/>
              <a:t>pred</a:t>
            </a:r>
            <a:r>
              <a:rPr lang="en-US" dirty="0"/>
              <a:t>,]%*%</a:t>
            </a:r>
            <a:r>
              <a:rPr lang="en-US" dirty="0" err="1"/>
              <a:t>ans.RR$u</a:t>
            </a:r>
            <a:r>
              <a:rPr lang="en-US" dirty="0"/>
              <a:t>, </a:t>
            </a:r>
            <a:r>
              <a:rPr lang="en-US" dirty="0" err="1"/>
              <a:t>mySim$u</a:t>
            </a:r>
            <a:r>
              <a:rPr lang="en-US" dirty="0"/>
              <a:t>[</a:t>
            </a:r>
            <a:r>
              <a:rPr lang="en-US" dirty="0" err="1"/>
              <a:t>pred</a:t>
            </a:r>
            <a:r>
              <a:rPr lang="en-US" dirty="0"/>
              <a:t>])</a:t>
            </a:r>
          </a:p>
          <a:p>
            <a:endParaRPr lang="en-US" dirty="0"/>
          </a:p>
          <a:p>
            <a:r>
              <a:rPr lang="en-US" dirty="0"/>
              <a:t>#</a:t>
            </a:r>
            <a:r>
              <a:rPr lang="en-US" dirty="0" err="1"/>
              <a:t>RegularK</a:t>
            </a:r>
            <a:endParaRPr lang="en-US" dirty="0"/>
          </a:p>
          <a:p>
            <a:r>
              <a:rPr lang="en-US" dirty="0" err="1"/>
              <a:t>ans.RR</a:t>
            </a:r>
            <a:r>
              <a:rPr lang="en-US" dirty="0"/>
              <a:t>&lt;-</a:t>
            </a:r>
            <a:r>
              <a:rPr lang="en-US" dirty="0" err="1">
                <a:solidFill>
                  <a:srgbClr val="FF0000"/>
                </a:solidFill>
              </a:rPr>
              <a:t>kinship.BLUP</a:t>
            </a:r>
            <a:r>
              <a:rPr lang="en-US" dirty="0"/>
              <a:t>(y=y[train], </a:t>
            </a:r>
            <a:r>
              <a:rPr lang="en-US" dirty="0" err="1"/>
              <a:t>G.train</a:t>
            </a:r>
            <a:r>
              <a:rPr lang="en-US" dirty="0"/>
              <a:t>=G[train,],</a:t>
            </a:r>
            <a:r>
              <a:rPr lang="en-US" dirty="0" err="1"/>
              <a:t>G.pred</a:t>
            </a:r>
            <a:r>
              <a:rPr lang="en-US" dirty="0"/>
              <a:t>=G[</a:t>
            </a:r>
            <a:r>
              <a:rPr lang="en-US" dirty="0" err="1"/>
              <a:t>pred</a:t>
            </a:r>
            <a:r>
              <a:rPr lang="en-US" dirty="0"/>
              <a:t>,], </a:t>
            </a:r>
            <a:r>
              <a:rPr lang="en-US" dirty="0" err="1"/>
              <a:t>K.method</a:t>
            </a:r>
            <a:r>
              <a:rPr lang="en-US" dirty="0"/>
              <a:t>="RR",X=</a:t>
            </a:r>
            <a:r>
              <a:rPr lang="en-US" dirty="0" err="1"/>
              <a:t>pcEnv</a:t>
            </a:r>
            <a:r>
              <a:rPr lang="en-US" dirty="0"/>
              <a:t>[train,])</a:t>
            </a:r>
          </a:p>
          <a:p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ans.RR$g.pred,mySim$u</a:t>
            </a:r>
            <a:r>
              <a:rPr lang="en-US" dirty="0"/>
              <a:t>[</a:t>
            </a:r>
            <a:r>
              <a:rPr lang="en-US" dirty="0" err="1"/>
              <a:t>pred</a:t>
            </a:r>
            <a:r>
              <a:rPr lang="en-US" dirty="0"/>
              <a:t>])</a:t>
            </a:r>
          </a:p>
          <a:p>
            <a:endParaRPr lang="en-US" dirty="0"/>
          </a:p>
          <a:p>
            <a:r>
              <a:rPr lang="en-US" dirty="0"/>
              <a:t>#GAUSS</a:t>
            </a:r>
          </a:p>
          <a:p>
            <a:r>
              <a:rPr lang="en-US" dirty="0" err="1"/>
              <a:t>ans.GAUSS</a:t>
            </a:r>
            <a:r>
              <a:rPr lang="en-US" dirty="0"/>
              <a:t>&lt;-</a:t>
            </a:r>
            <a:r>
              <a:rPr lang="en-US" dirty="0" err="1">
                <a:solidFill>
                  <a:srgbClr val="FF0000"/>
                </a:solidFill>
              </a:rPr>
              <a:t>kinship.BLUP</a:t>
            </a:r>
            <a:r>
              <a:rPr lang="en-US" dirty="0"/>
              <a:t>(</a:t>
            </a:r>
            <a:r>
              <a:rPr lang="en-US" sz="1600" dirty="0"/>
              <a:t>y=y[train], </a:t>
            </a:r>
            <a:r>
              <a:rPr lang="en-US" sz="1600" dirty="0" err="1"/>
              <a:t>G.train</a:t>
            </a:r>
            <a:r>
              <a:rPr lang="en-US" sz="1600" dirty="0"/>
              <a:t>=G[train,],</a:t>
            </a:r>
            <a:r>
              <a:rPr lang="en-US" sz="1600" dirty="0" err="1"/>
              <a:t>G.pred</a:t>
            </a:r>
            <a:r>
              <a:rPr lang="en-US" sz="1600" dirty="0"/>
              <a:t>=G[</a:t>
            </a:r>
            <a:r>
              <a:rPr lang="en-US" sz="1600" dirty="0" err="1"/>
              <a:t>pred</a:t>
            </a:r>
            <a:r>
              <a:rPr lang="en-US" sz="1600" dirty="0"/>
              <a:t>,], </a:t>
            </a:r>
            <a:r>
              <a:rPr lang="en-US" sz="1600" dirty="0" err="1">
                <a:solidFill>
                  <a:schemeClr val="accent2"/>
                </a:solidFill>
              </a:rPr>
              <a:t>K.method</a:t>
            </a:r>
            <a:r>
              <a:rPr lang="en-US" sz="1600" dirty="0">
                <a:solidFill>
                  <a:schemeClr val="accent2"/>
                </a:solidFill>
              </a:rPr>
              <a:t>="GAUSS</a:t>
            </a:r>
            <a:r>
              <a:rPr lang="en-US" sz="1600" dirty="0" smtClean="0">
                <a:solidFill>
                  <a:schemeClr val="accent2"/>
                </a:solidFill>
              </a:rPr>
              <a:t>"</a:t>
            </a:r>
            <a:r>
              <a:rPr lang="en-US" sz="1600" dirty="0" smtClean="0"/>
              <a:t>, X=</a:t>
            </a:r>
            <a:r>
              <a:rPr lang="en-US" sz="1600" dirty="0" err="1" smtClean="0"/>
              <a:t>pcEnv</a:t>
            </a:r>
            <a:r>
              <a:rPr lang="en-US" sz="1600" dirty="0" smtClean="0"/>
              <a:t>[train</a:t>
            </a:r>
            <a:r>
              <a:rPr lang="en-US" sz="1600" dirty="0"/>
              <a:t>,]</a:t>
            </a:r>
            <a:r>
              <a:rPr lang="en-US" dirty="0"/>
              <a:t>)</a:t>
            </a:r>
          </a:p>
          <a:p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ans.GAUSS$g.pred,mySim$u</a:t>
            </a:r>
            <a:r>
              <a:rPr lang="en-US" dirty="0"/>
              <a:t>[</a:t>
            </a:r>
            <a:r>
              <a:rPr lang="en-US" dirty="0" err="1"/>
              <a:t>pred</a:t>
            </a:r>
            <a:r>
              <a:rPr lang="en-US" dirty="0"/>
              <a:t>])</a:t>
            </a:r>
          </a:p>
          <a:p>
            <a:endParaRPr lang="en-US" dirty="0"/>
          </a:p>
          <a:p>
            <a:r>
              <a:rPr lang="en-US" dirty="0"/>
              <a:t>#EXP</a:t>
            </a:r>
          </a:p>
          <a:p>
            <a:r>
              <a:rPr lang="en-US" dirty="0" err="1"/>
              <a:t>ans.EXP</a:t>
            </a:r>
            <a:r>
              <a:rPr lang="en-US" dirty="0"/>
              <a:t>&lt;-</a:t>
            </a:r>
            <a:r>
              <a:rPr lang="en-US" dirty="0" err="1">
                <a:solidFill>
                  <a:srgbClr val="FF0000"/>
                </a:solidFill>
              </a:rPr>
              <a:t>kinship.BLUP</a:t>
            </a:r>
            <a:r>
              <a:rPr lang="en-US" dirty="0"/>
              <a:t>(y=y[train], </a:t>
            </a:r>
            <a:r>
              <a:rPr lang="en-US" dirty="0" err="1"/>
              <a:t>G.train</a:t>
            </a:r>
            <a:r>
              <a:rPr lang="en-US" dirty="0"/>
              <a:t>=G[train,],</a:t>
            </a:r>
            <a:r>
              <a:rPr lang="en-US" dirty="0" err="1"/>
              <a:t>G.pred</a:t>
            </a:r>
            <a:r>
              <a:rPr lang="en-US" dirty="0"/>
              <a:t>=G[</a:t>
            </a:r>
            <a:r>
              <a:rPr lang="en-US" dirty="0" err="1"/>
              <a:t>pred</a:t>
            </a:r>
            <a:r>
              <a:rPr lang="en-US" dirty="0"/>
              <a:t>,], </a:t>
            </a:r>
            <a:r>
              <a:rPr lang="en-US" dirty="0" err="1">
                <a:solidFill>
                  <a:schemeClr val="accent2"/>
                </a:solidFill>
              </a:rPr>
              <a:t>K.method</a:t>
            </a:r>
            <a:r>
              <a:rPr lang="en-US" dirty="0">
                <a:solidFill>
                  <a:schemeClr val="accent2"/>
                </a:solidFill>
              </a:rPr>
              <a:t>="EXP</a:t>
            </a:r>
            <a:r>
              <a:rPr lang="en-US" dirty="0" smtClean="0">
                <a:solidFill>
                  <a:schemeClr val="accent2"/>
                </a:solidFill>
              </a:rPr>
              <a:t>"</a:t>
            </a:r>
            <a:r>
              <a:rPr lang="en-US" dirty="0" smtClean="0"/>
              <a:t>, X=</a:t>
            </a:r>
            <a:r>
              <a:rPr lang="en-US" dirty="0" err="1" smtClean="0"/>
              <a:t>pcEnv</a:t>
            </a:r>
            <a:r>
              <a:rPr lang="en-US" dirty="0" smtClean="0"/>
              <a:t>[train</a:t>
            </a:r>
            <a:r>
              <a:rPr lang="en-US" dirty="0"/>
              <a:t>,])</a:t>
            </a:r>
          </a:p>
          <a:p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ans.EXP$g.pred,mySim$u</a:t>
            </a:r>
            <a:r>
              <a:rPr lang="en-US" dirty="0"/>
              <a:t>[</a:t>
            </a:r>
            <a:r>
              <a:rPr lang="en-US" dirty="0" err="1"/>
              <a:t>pred</a:t>
            </a:r>
            <a:r>
              <a:rPr lang="en-US" dirty="0"/>
              <a:t>])</a:t>
            </a:r>
          </a:p>
        </p:txBody>
      </p:sp>
    </p:spTree>
    <p:extLst>
      <p:ext uri="{BB962C8B-B14F-4D97-AF65-F5344CB8AC3E}">
        <p14:creationId xmlns:p14="http://schemas.microsoft.com/office/powerpoint/2010/main" val="129136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5152" y="2831430"/>
            <a:ext cx="6906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cut(1:20, </a:t>
            </a:r>
            <a:r>
              <a:rPr lang="en-US" dirty="0"/>
              <a:t>3</a:t>
            </a:r>
            <a:r>
              <a:rPr lang="en-US" dirty="0" smtClean="0"/>
              <a:t>, labels=FALSE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5968" y="0"/>
            <a:ext cx="8229600" cy="1252728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A</a:t>
            </a:r>
            <a:r>
              <a:rPr lang="en-US" dirty="0" smtClean="0">
                <a:solidFill>
                  <a:schemeClr val="accent2"/>
                </a:solidFill>
              </a:rPr>
              <a:t>n R function for grouping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28653" y="3477761"/>
            <a:ext cx="3119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1 1 1 1 1 1 1 2 2 2 2 2 2 3 3 3 3 3 3 3</a:t>
            </a:r>
          </a:p>
        </p:txBody>
      </p:sp>
    </p:spTree>
    <p:extLst>
      <p:ext uri="{BB962C8B-B14F-4D97-AF65-F5344CB8AC3E}">
        <p14:creationId xmlns:p14="http://schemas.microsoft.com/office/powerpoint/2010/main" val="160133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6512" y="626364"/>
            <a:ext cx="885748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nrep</a:t>
            </a:r>
            <a:r>
              <a:rPr lang="en-US" dirty="0"/>
              <a:t>=2</a:t>
            </a:r>
          </a:p>
          <a:p>
            <a:r>
              <a:rPr lang="en-US" dirty="0" err="1"/>
              <a:t>nfold</a:t>
            </a:r>
            <a:r>
              <a:rPr lang="en-US" dirty="0"/>
              <a:t>=3</a:t>
            </a:r>
          </a:p>
          <a:p>
            <a:r>
              <a:rPr lang="is-IS" dirty="0"/>
              <a:t>set.seed(99164)</a:t>
            </a:r>
          </a:p>
          <a:p>
            <a:r>
              <a:rPr lang="en-US" dirty="0" err="1"/>
              <a:t>acc.rep</a:t>
            </a:r>
            <a:r>
              <a:rPr lang="en-US" dirty="0"/>
              <a:t>=matrix(NA,nrep,2)</a:t>
            </a:r>
          </a:p>
          <a:p>
            <a:r>
              <a:rPr lang="en-US" dirty="0"/>
              <a:t>for (rep in 1:nrep){</a:t>
            </a:r>
          </a:p>
          <a:p>
            <a:r>
              <a:rPr lang="en-US" dirty="0"/>
              <a:t>  #setup fold</a:t>
            </a:r>
          </a:p>
          <a:p>
            <a:r>
              <a:rPr lang="en-US" dirty="0"/>
              <a:t>  </a:t>
            </a:r>
            <a:r>
              <a:rPr lang="en-US" dirty="0" err="1"/>
              <a:t>myCut</a:t>
            </a:r>
            <a:r>
              <a:rPr lang="en-US" dirty="0"/>
              <a:t>=cut(1:n,nfold,labels=FALSE)</a:t>
            </a:r>
          </a:p>
          <a:p>
            <a:r>
              <a:rPr lang="en-US" dirty="0"/>
              <a:t>  fold=sample(</a:t>
            </a:r>
            <a:r>
              <a:rPr lang="en-US" dirty="0" err="1"/>
              <a:t>myCut,n</a:t>
            </a:r>
            <a:r>
              <a:rPr lang="en-US" dirty="0"/>
              <a:t>)</a:t>
            </a:r>
          </a:p>
          <a:p>
            <a:r>
              <a:rPr lang="en-US" dirty="0"/>
              <a:t>  for (f in 1:nfold){   </a:t>
            </a:r>
          </a:p>
          <a:p>
            <a:r>
              <a:rPr lang="ro-RO" dirty="0"/>
              <a:t>    print(c(</a:t>
            </a:r>
            <a:r>
              <a:rPr lang="ro-RO" dirty="0" err="1"/>
              <a:t>rep,f</a:t>
            </a:r>
            <a:r>
              <a:rPr lang="ro-RO" dirty="0"/>
              <a:t>))</a:t>
            </a:r>
          </a:p>
          <a:p>
            <a:r>
              <a:rPr lang="ro-RO" dirty="0"/>
              <a:t>    </a:t>
            </a:r>
            <a:r>
              <a:rPr lang="ro-RO" dirty="0" err="1"/>
              <a:t>testing</a:t>
            </a:r>
            <a:r>
              <a:rPr lang="ro-RO" dirty="0"/>
              <a:t>=(</a:t>
            </a:r>
            <a:r>
              <a:rPr lang="ro-RO" dirty="0" err="1"/>
              <a:t>fold</a:t>
            </a:r>
            <a:r>
              <a:rPr lang="ro-RO" dirty="0"/>
              <a:t>==f)</a:t>
            </a:r>
          </a:p>
          <a:p>
            <a:r>
              <a:rPr lang="ro-RO" dirty="0"/>
              <a:t>    training=!</a:t>
            </a:r>
            <a:r>
              <a:rPr lang="ro-RO" dirty="0" err="1"/>
              <a:t>testing</a:t>
            </a:r>
            <a:endParaRPr lang="ro-RO" dirty="0"/>
          </a:p>
          <a:p>
            <a:r>
              <a:rPr lang="en-US" dirty="0"/>
              <a:t>    #GS with RR</a:t>
            </a:r>
          </a:p>
          <a:p>
            <a:r>
              <a:rPr lang="en-US" dirty="0"/>
              <a:t>    </a:t>
            </a:r>
            <a:r>
              <a:rPr lang="en-US" dirty="0" err="1"/>
              <a:t>ans.RR</a:t>
            </a:r>
            <a:r>
              <a:rPr lang="en-US" dirty="0"/>
              <a:t> &lt;- </a:t>
            </a:r>
            <a:r>
              <a:rPr lang="en-US" dirty="0" err="1"/>
              <a:t>mixed.solve</a:t>
            </a:r>
            <a:r>
              <a:rPr lang="en-US" dirty="0"/>
              <a:t>(y=</a:t>
            </a:r>
            <a:r>
              <a:rPr lang="en-US" dirty="0" err="1"/>
              <a:t>mySim$Y</a:t>
            </a:r>
            <a:r>
              <a:rPr lang="en-US" dirty="0"/>
              <a:t>[training,2],Z=M[training,],X=</a:t>
            </a:r>
            <a:r>
              <a:rPr lang="en-US" dirty="0" err="1"/>
              <a:t>pcEnv</a:t>
            </a:r>
            <a:r>
              <a:rPr lang="en-US" dirty="0"/>
              <a:t>[training,])</a:t>
            </a:r>
          </a:p>
          <a:p>
            <a:r>
              <a:rPr lang="en-US" dirty="0"/>
              <a:t>    </a:t>
            </a:r>
            <a:r>
              <a:rPr lang="en-US" dirty="0" err="1"/>
              <a:t>r.ref</a:t>
            </a:r>
            <a:r>
              <a:rPr lang="en-US" dirty="0"/>
              <a:t>=</a:t>
            </a:r>
            <a:r>
              <a:rPr lang="en-US" dirty="0" err="1"/>
              <a:t>cor</a:t>
            </a:r>
            <a:r>
              <a:rPr lang="en-US" dirty="0"/>
              <a:t>(M[training,]%*%</a:t>
            </a:r>
            <a:r>
              <a:rPr lang="en-US" dirty="0" err="1"/>
              <a:t>ans.RR$u</a:t>
            </a:r>
            <a:r>
              <a:rPr lang="en-US" dirty="0"/>
              <a:t>, </a:t>
            </a:r>
            <a:r>
              <a:rPr lang="en-US" dirty="0" err="1"/>
              <a:t>mySim$u</a:t>
            </a:r>
            <a:r>
              <a:rPr lang="en-US" dirty="0"/>
              <a:t>[training])</a:t>
            </a:r>
          </a:p>
          <a:p>
            <a:r>
              <a:rPr lang="en-US" dirty="0"/>
              <a:t>    </a:t>
            </a:r>
            <a:r>
              <a:rPr lang="en-US" dirty="0" err="1"/>
              <a:t>r.inf</a:t>
            </a:r>
            <a:r>
              <a:rPr lang="en-US" dirty="0"/>
              <a:t>=</a:t>
            </a:r>
            <a:r>
              <a:rPr lang="en-US" dirty="0" err="1"/>
              <a:t>cor</a:t>
            </a:r>
            <a:r>
              <a:rPr lang="en-US" dirty="0"/>
              <a:t>(M[testing,]%*%</a:t>
            </a:r>
            <a:r>
              <a:rPr lang="en-US" dirty="0" err="1"/>
              <a:t>ans.RR$u</a:t>
            </a:r>
            <a:r>
              <a:rPr lang="en-US" dirty="0"/>
              <a:t>, </a:t>
            </a:r>
            <a:r>
              <a:rPr lang="en-US" dirty="0" err="1"/>
              <a:t>mySim$u</a:t>
            </a:r>
            <a:r>
              <a:rPr lang="en-US" dirty="0"/>
              <a:t>[testing])</a:t>
            </a:r>
          </a:p>
          <a:p>
            <a:r>
              <a:rPr lang="en-US" dirty="0"/>
              <a:t>    </a:t>
            </a:r>
            <a:r>
              <a:rPr lang="en-US" dirty="0" err="1"/>
              <a:t>acc</a:t>
            </a:r>
            <a:r>
              <a:rPr lang="en-US" dirty="0"/>
              <a:t>=</a:t>
            </a:r>
            <a:r>
              <a:rPr lang="en-US" dirty="0" err="1"/>
              <a:t>cbind</a:t>
            </a:r>
            <a:r>
              <a:rPr lang="en-US" dirty="0"/>
              <a:t>(</a:t>
            </a:r>
            <a:r>
              <a:rPr lang="en-US" dirty="0" err="1"/>
              <a:t>r.ref</a:t>
            </a:r>
            <a:r>
              <a:rPr lang="en-US" dirty="0"/>
              <a:t>, </a:t>
            </a:r>
            <a:r>
              <a:rPr lang="en-US" dirty="0" err="1"/>
              <a:t>r.inf</a:t>
            </a:r>
            <a:r>
              <a:rPr lang="en-US" dirty="0"/>
              <a:t>)</a:t>
            </a:r>
          </a:p>
          <a:p>
            <a:r>
              <a:rPr lang="en-US" dirty="0"/>
              <a:t>    if(f==1){</a:t>
            </a:r>
            <a:r>
              <a:rPr lang="en-US" dirty="0" err="1"/>
              <a:t>acc.fold</a:t>
            </a:r>
            <a:r>
              <a:rPr lang="en-US" dirty="0"/>
              <a:t>=</a:t>
            </a:r>
            <a:r>
              <a:rPr lang="en-US" dirty="0" err="1"/>
              <a:t>acc</a:t>
            </a:r>
            <a:r>
              <a:rPr lang="en-US" dirty="0"/>
              <a:t>}else{</a:t>
            </a:r>
            <a:r>
              <a:rPr lang="en-US" dirty="0" err="1"/>
              <a:t>acc.fold</a:t>
            </a:r>
            <a:r>
              <a:rPr lang="en-US" dirty="0"/>
              <a:t>=</a:t>
            </a:r>
            <a:r>
              <a:rPr lang="en-US" dirty="0" err="1"/>
              <a:t>acc.fold</a:t>
            </a:r>
            <a:r>
              <a:rPr lang="en-US" dirty="0"/>
              <a:t>*((f-1)/(f))+</a:t>
            </a:r>
            <a:r>
              <a:rPr lang="en-US" dirty="0" err="1"/>
              <a:t>acc</a:t>
            </a:r>
            <a:r>
              <a:rPr lang="en-US" dirty="0"/>
              <a:t>*(1/f)}</a:t>
            </a:r>
          </a:p>
          <a:p>
            <a:r>
              <a:rPr lang="en-US" dirty="0"/>
              <a:t>  }#fold</a:t>
            </a:r>
          </a:p>
          <a:p>
            <a:r>
              <a:rPr lang="en-US" dirty="0"/>
              <a:t>  </a:t>
            </a:r>
            <a:r>
              <a:rPr lang="en-US" dirty="0" err="1"/>
              <a:t>acc.rep</a:t>
            </a:r>
            <a:r>
              <a:rPr lang="en-US" dirty="0"/>
              <a:t>[rep,]=</a:t>
            </a:r>
            <a:r>
              <a:rPr lang="en-US" dirty="0" err="1"/>
              <a:t>acc.fold</a:t>
            </a:r>
            <a:endParaRPr lang="en-US" dirty="0"/>
          </a:p>
          <a:p>
            <a:r>
              <a:rPr lang="uk-UA" dirty="0"/>
              <a:t>}#</a:t>
            </a:r>
            <a:r>
              <a:rPr lang="uk-UA" dirty="0" err="1"/>
              <a:t>rep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5968" y="0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Cross validation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" r="71974" b="15965"/>
          <a:stretch/>
        </p:blipFill>
        <p:spPr bwMode="auto">
          <a:xfrm>
            <a:off x="6243146" y="4811017"/>
            <a:ext cx="2562711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11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414" y="2151588"/>
            <a:ext cx="1828800" cy="146652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Two essential ways of learning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34690" y="2336746"/>
            <a:ext cx="1494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Observations</a:t>
            </a:r>
            <a:endParaRPr lang="en-US" b="1" dirty="0"/>
          </a:p>
        </p:txBody>
      </p:sp>
      <p:cxnSp>
        <p:nvCxnSpPr>
          <p:cNvPr id="34" name="Straight Arrow Connector 33"/>
          <p:cNvCxnSpPr>
            <a:endCxn id="17" idx="0"/>
          </p:cNvCxnSpPr>
          <p:nvPr/>
        </p:nvCxnSpPr>
        <p:spPr>
          <a:xfrm>
            <a:off x="2581849" y="2044285"/>
            <a:ext cx="1" cy="292461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093976" y="1759574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Think</a:t>
            </a:r>
            <a:endParaRPr lang="en-US" dirty="0"/>
          </a:p>
        </p:txBody>
      </p:sp>
      <p:cxnSp>
        <p:nvCxnSpPr>
          <p:cNvPr id="36" name="Straight Arrow Connector 35"/>
          <p:cNvCxnSpPr>
            <a:stCxn id="35" idx="2"/>
          </p:cNvCxnSpPr>
          <p:nvPr/>
        </p:nvCxnSpPr>
        <p:spPr>
          <a:xfrm flipH="1">
            <a:off x="3216158" y="2128906"/>
            <a:ext cx="234647" cy="21869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225020" y="1644175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Think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1786726" y="2151588"/>
            <a:ext cx="276010" cy="166713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137783" y="1873218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Think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1702478" y="2810128"/>
            <a:ext cx="1861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Critical thinking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6335009" y="3298476"/>
            <a:ext cx="1306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Knowledge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15826" y="4672389"/>
            <a:ext cx="12686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Try</a:t>
            </a:r>
            <a:r>
              <a:rPr lang="en-US" b="1" dirty="0" smtClean="0"/>
              <a:t> – </a:t>
            </a:r>
            <a:r>
              <a:rPr lang="en-US" sz="2000" b="1" dirty="0" smtClean="0">
                <a:solidFill>
                  <a:srgbClr val="FF0000"/>
                </a:solidFill>
              </a:rPr>
              <a:t>Error</a:t>
            </a:r>
            <a:r>
              <a:rPr lang="en-US" sz="1400" b="1" dirty="0" smtClean="0"/>
              <a:t>,</a:t>
            </a:r>
            <a:endParaRPr lang="en-US" sz="1400" b="1" dirty="0"/>
          </a:p>
        </p:txBody>
      </p:sp>
      <p:sp>
        <p:nvSpPr>
          <p:cNvPr id="46" name="Rectangle 45"/>
          <p:cNvSpPr/>
          <p:nvPr/>
        </p:nvSpPr>
        <p:spPr>
          <a:xfrm>
            <a:off x="1786726" y="5072499"/>
            <a:ext cx="12686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Try</a:t>
            </a:r>
            <a:r>
              <a:rPr lang="en-US" b="1" dirty="0" smtClean="0"/>
              <a:t> – </a:t>
            </a:r>
            <a:r>
              <a:rPr lang="en-US" sz="2000" b="1" dirty="0" smtClean="0">
                <a:solidFill>
                  <a:srgbClr val="FF0000"/>
                </a:solidFill>
              </a:rPr>
              <a:t>Error</a:t>
            </a:r>
            <a:r>
              <a:rPr lang="en-US" sz="1400" b="1" dirty="0" smtClean="0"/>
              <a:t>,</a:t>
            </a:r>
            <a:endParaRPr lang="en-US" sz="1400" b="1" dirty="0"/>
          </a:p>
        </p:txBody>
      </p:sp>
      <p:sp>
        <p:nvSpPr>
          <p:cNvPr id="47" name="Rectangle 46"/>
          <p:cNvSpPr/>
          <p:nvPr/>
        </p:nvSpPr>
        <p:spPr>
          <a:xfrm>
            <a:off x="2539016" y="5514083"/>
            <a:ext cx="12686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Try</a:t>
            </a:r>
            <a:r>
              <a:rPr lang="en-US" b="1" dirty="0" smtClean="0"/>
              <a:t> – </a:t>
            </a:r>
            <a:r>
              <a:rPr lang="en-US" sz="2000" b="1" dirty="0" smtClean="0">
                <a:solidFill>
                  <a:srgbClr val="FF0000"/>
                </a:solidFill>
              </a:rPr>
              <a:t>Error</a:t>
            </a:r>
            <a:r>
              <a:rPr lang="en-US" sz="1400" b="1" dirty="0" smtClean="0"/>
              <a:t>,</a:t>
            </a:r>
            <a:endParaRPr lang="en-US" sz="1400" b="1" dirty="0"/>
          </a:p>
        </p:txBody>
      </p:sp>
      <p:sp>
        <p:nvSpPr>
          <p:cNvPr id="48" name="Rectangle 47"/>
          <p:cNvSpPr/>
          <p:nvPr/>
        </p:nvSpPr>
        <p:spPr>
          <a:xfrm>
            <a:off x="3400997" y="5928384"/>
            <a:ext cx="12686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Try</a:t>
            </a:r>
            <a:r>
              <a:rPr lang="en-US" b="1" dirty="0" smtClean="0"/>
              <a:t> – </a:t>
            </a:r>
            <a:r>
              <a:rPr lang="en-US" sz="2000" b="1" dirty="0" smtClean="0">
                <a:solidFill>
                  <a:srgbClr val="FF0000"/>
                </a:solidFill>
              </a:rPr>
              <a:t>Error</a:t>
            </a:r>
            <a:r>
              <a:rPr lang="en-US" sz="1400" b="1" dirty="0" smtClean="0"/>
              <a:t>,</a:t>
            </a:r>
            <a:endParaRPr lang="en-US" sz="1400" b="1" dirty="0"/>
          </a:p>
        </p:txBody>
      </p:sp>
      <p:sp>
        <p:nvSpPr>
          <p:cNvPr id="49" name="Rectangle 48"/>
          <p:cNvSpPr/>
          <p:nvPr/>
        </p:nvSpPr>
        <p:spPr>
          <a:xfrm>
            <a:off x="4588223" y="5600469"/>
            <a:ext cx="12686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Try</a:t>
            </a:r>
            <a:r>
              <a:rPr lang="en-US" b="1" dirty="0" smtClean="0"/>
              <a:t> – </a:t>
            </a:r>
            <a:r>
              <a:rPr lang="en-US" sz="2000" b="1" dirty="0" smtClean="0">
                <a:solidFill>
                  <a:srgbClr val="FF0000"/>
                </a:solidFill>
              </a:rPr>
              <a:t>Error</a:t>
            </a:r>
            <a:r>
              <a:rPr lang="en-US" sz="1400" b="1" dirty="0" smtClean="0"/>
              <a:t>,</a:t>
            </a:r>
            <a:endParaRPr lang="en-US" sz="1400" b="1" dirty="0"/>
          </a:p>
        </p:txBody>
      </p:sp>
      <p:sp>
        <p:nvSpPr>
          <p:cNvPr id="50" name="Rectangle 49"/>
          <p:cNvSpPr/>
          <p:nvPr/>
        </p:nvSpPr>
        <p:spPr>
          <a:xfrm>
            <a:off x="5462575" y="5072499"/>
            <a:ext cx="12686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Try</a:t>
            </a:r>
            <a:r>
              <a:rPr lang="en-US" b="1" dirty="0" smtClean="0"/>
              <a:t> – </a:t>
            </a:r>
            <a:r>
              <a:rPr lang="en-US" sz="2000" b="1" dirty="0" smtClean="0">
                <a:solidFill>
                  <a:srgbClr val="FF0000"/>
                </a:solidFill>
              </a:rPr>
              <a:t>Error</a:t>
            </a:r>
            <a:r>
              <a:rPr lang="en-US" sz="1400" b="1" dirty="0" smtClean="0"/>
              <a:t>,</a:t>
            </a:r>
            <a:endParaRPr lang="en-US" sz="1400" b="1" dirty="0"/>
          </a:p>
        </p:txBody>
      </p:sp>
      <p:sp>
        <p:nvSpPr>
          <p:cNvPr id="51" name="Rectangle 50"/>
          <p:cNvSpPr/>
          <p:nvPr/>
        </p:nvSpPr>
        <p:spPr>
          <a:xfrm>
            <a:off x="5929255" y="4412043"/>
            <a:ext cx="1888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Try</a:t>
            </a:r>
            <a:r>
              <a:rPr lang="en-US" b="1" dirty="0" smtClean="0"/>
              <a:t> – </a:t>
            </a:r>
            <a:r>
              <a:rPr lang="en-US" sz="2000" b="1" dirty="0" smtClean="0">
                <a:solidFill>
                  <a:srgbClr val="00B050"/>
                </a:solidFill>
              </a:rPr>
              <a:t>Success</a:t>
            </a:r>
            <a:endParaRPr lang="en-US" sz="1400" b="1" dirty="0">
              <a:solidFill>
                <a:srgbClr val="00B050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 flipV="1">
            <a:off x="6928436" y="3982094"/>
            <a:ext cx="6056" cy="429949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3665103" y="2979370"/>
            <a:ext cx="2009022" cy="15424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3583712" y="2546426"/>
            <a:ext cx="2009022" cy="15424"/>
          </a:xfrm>
          <a:prstGeom prst="straightConnector1">
            <a:avLst/>
          </a:prstGeom>
          <a:ln w="38100">
            <a:solidFill>
              <a:srgbClr val="92D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3"/>
          <a:srcRect b="22991"/>
          <a:stretch/>
        </p:blipFill>
        <p:spPr>
          <a:xfrm>
            <a:off x="5989414" y="1068247"/>
            <a:ext cx="1828800" cy="108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9" grpId="0"/>
      <p:bldP spid="40" grpId="0"/>
      <p:bldP spid="41" grpId="0"/>
      <p:bldP spid="42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Kernels and Machine Learning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252728"/>
            <a:ext cx="8046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"/>
              </a:rPr>
              <a:t>"Kernel method in machine learning: Replacing </a:t>
            </a:r>
            <a:r>
              <a:rPr lang="en-US" dirty="0">
                <a:latin typeface=""/>
              </a:rPr>
              <a:t>the inner product in the original (</a:t>
            </a:r>
            <a:r>
              <a:rPr lang="en-US" dirty="0" smtClean="0">
                <a:latin typeface=""/>
              </a:rPr>
              <a:t>genotype) data with </a:t>
            </a:r>
            <a:r>
              <a:rPr lang="en-US" dirty="0">
                <a:latin typeface=""/>
              </a:rPr>
              <a:t>an inner product in a more complex features</a:t>
            </a:r>
            <a:r>
              <a:rPr lang="en-US" dirty="0" smtClean="0">
                <a:latin typeface=""/>
              </a:rPr>
              <a:t>". </a:t>
            </a:r>
          </a:p>
          <a:p>
            <a:r>
              <a:rPr lang="en-US" dirty="0" smtClean="0">
                <a:latin typeface=""/>
              </a:rPr>
              <a:t>Jeff </a:t>
            </a:r>
            <a:r>
              <a:rPr lang="en-US" dirty="0" err="1" smtClean="0">
                <a:latin typeface=""/>
              </a:rPr>
              <a:t>Endelman</a:t>
            </a:r>
            <a:r>
              <a:rPr lang="en-US" dirty="0" smtClean="0">
                <a:latin typeface=""/>
              </a:rPr>
              <a:t> (The Plant Genome, 2011)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07136" y="2408260"/>
            <a:ext cx="8046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"/>
              </a:rPr>
              <a:t>Divide population into reference and inference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74192" y="3379926"/>
            <a:ext cx="791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"/>
              </a:rPr>
              <a:t>Exam  all Kernels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816864" y="4351592"/>
            <a:ext cx="8046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"/>
              </a:rPr>
              <a:t>Find </a:t>
            </a:r>
            <a:r>
              <a:rPr lang="en-US" dirty="0" smtClean="0">
                <a:latin typeface=""/>
              </a:rPr>
              <a:t>the one gives the maximum accuracy in inference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4" idx="2"/>
          </p:cNvCxnSpPr>
          <p:nvPr/>
        </p:nvCxnSpPr>
        <p:spPr>
          <a:xfrm flipH="1">
            <a:off x="4724400" y="2777592"/>
            <a:ext cx="6096" cy="55399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724400" y="3749258"/>
            <a:ext cx="6096" cy="55399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752" y="4938690"/>
            <a:ext cx="2333296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389" y="2769032"/>
            <a:ext cx="3228098" cy="155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0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Outline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8" y="2675467"/>
            <a:ext cx="3955114" cy="3450696"/>
          </a:xfrm>
        </p:spPr>
        <p:txBody>
          <a:bodyPr/>
          <a:lstStyle/>
          <a:p>
            <a:r>
              <a:rPr lang="en-US" dirty="0" smtClean="0">
                <a:latin typeface="Constantia" charset="0"/>
              </a:rPr>
              <a:t>Kernel</a:t>
            </a:r>
          </a:p>
          <a:p>
            <a:r>
              <a:rPr lang="en-US" dirty="0" smtClean="0">
                <a:latin typeface="Constantia" charset="0"/>
              </a:rPr>
              <a:t>Machine learning</a:t>
            </a:r>
          </a:p>
          <a:p>
            <a:r>
              <a:rPr lang="en-US" dirty="0" smtClean="0">
                <a:latin typeface="Constantia" charset="0"/>
              </a:rPr>
              <a:t>Cross validation</a:t>
            </a:r>
          </a:p>
        </p:txBody>
      </p:sp>
    </p:spTree>
    <p:extLst>
      <p:ext uri="{BB962C8B-B14F-4D97-AF65-F5344CB8AC3E}">
        <p14:creationId xmlns:p14="http://schemas.microsoft.com/office/powerpoint/2010/main" val="194473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67177"/>
            <a:ext cx="1832947" cy="1828800"/>
          </a:xfrm>
          <a:prstGeom prst="rect">
            <a:avLst/>
          </a:prstGeom>
        </p:spPr>
      </p:pic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Outline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8" y="2675467"/>
            <a:ext cx="3955114" cy="3450696"/>
          </a:xfrm>
        </p:spPr>
        <p:txBody>
          <a:bodyPr/>
          <a:lstStyle/>
          <a:p>
            <a:r>
              <a:rPr lang="en-US" dirty="0" smtClean="0">
                <a:latin typeface="Constantia" charset="0"/>
              </a:rPr>
              <a:t>Kernel</a:t>
            </a:r>
          </a:p>
          <a:p>
            <a:r>
              <a:rPr lang="en-US" dirty="0" smtClean="0">
                <a:latin typeface="Constantia" charset="0"/>
              </a:rPr>
              <a:t>Machine learning</a:t>
            </a:r>
          </a:p>
          <a:p>
            <a:r>
              <a:rPr lang="en-US" dirty="0" smtClean="0">
                <a:latin typeface="Constantia" charset="0"/>
              </a:rPr>
              <a:t>Cross validation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352" y="4567177"/>
            <a:ext cx="2333296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875" y="5161926"/>
            <a:ext cx="1193250" cy="86709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" r="71974" b="15965"/>
          <a:stretch/>
        </p:blipFill>
        <p:spPr bwMode="auto">
          <a:xfrm>
            <a:off x="6462602" y="4567177"/>
            <a:ext cx="2562711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653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464"/>
            <a:ext cx="9144000" cy="616146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6194066" y="4572000"/>
            <a:ext cx="2162755" cy="504497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16200000">
            <a:off x="956440" y="1240220"/>
            <a:ext cx="564932" cy="1495097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133600" y="4571999"/>
            <a:ext cx="680484" cy="504497"/>
          </a:xfrm>
          <a:prstGeom prst="ellipse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1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rrBLUP</a:t>
            </a:r>
            <a:r>
              <a:rPr lang="en-US" dirty="0" smtClean="0"/>
              <a:t> vs. </a:t>
            </a:r>
            <a:r>
              <a:rPr lang="en-US" dirty="0" err="1" smtClean="0"/>
              <a:t>gBLUP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36700" y="3618271"/>
            <a:ext cx="676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y</a:t>
            </a:r>
            <a:r>
              <a:rPr lang="en-US" sz="4000" dirty="0" smtClean="0"/>
              <a:t>=</a:t>
            </a:r>
            <a:r>
              <a:rPr lang="en-US" sz="4000" dirty="0">
                <a:solidFill>
                  <a:srgbClr val="FF0000"/>
                </a:solidFill>
              </a:rPr>
              <a:t>x</a:t>
            </a:r>
            <a:r>
              <a:rPr lang="en-US" sz="4000" baseline="-25000" dirty="0">
                <a:solidFill>
                  <a:srgbClr val="FF0000"/>
                </a:solidFill>
              </a:rPr>
              <a:t>1</a:t>
            </a:r>
            <a:r>
              <a:rPr lang="en-US" sz="4000" dirty="0">
                <a:solidFill>
                  <a:srgbClr val="0000FF"/>
                </a:solidFill>
              </a:rPr>
              <a:t>b</a:t>
            </a:r>
            <a:r>
              <a:rPr lang="en-US" sz="4000" baseline="-25000" dirty="0">
                <a:solidFill>
                  <a:srgbClr val="0000FF"/>
                </a:solidFill>
              </a:rPr>
              <a:t>1</a:t>
            </a:r>
            <a:r>
              <a:rPr lang="en-US" sz="4000" dirty="0"/>
              <a:t> + </a:t>
            </a:r>
            <a:r>
              <a:rPr lang="en-US" sz="4000" dirty="0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dirty="0" smtClean="0">
                <a:solidFill>
                  <a:srgbClr val="0000FF"/>
                </a:solidFill>
              </a:rPr>
              <a:t>b</a:t>
            </a:r>
            <a:r>
              <a:rPr lang="en-US" sz="4000" baseline="-25000" dirty="0" smtClean="0">
                <a:solidFill>
                  <a:srgbClr val="0000FF"/>
                </a:solidFill>
              </a:rPr>
              <a:t>2</a:t>
            </a:r>
            <a:r>
              <a:rPr lang="en-US" sz="4000" dirty="0" smtClean="0"/>
              <a:t> </a:t>
            </a:r>
            <a:r>
              <a:rPr lang="en-US" sz="4000" dirty="0"/>
              <a:t>+ </a:t>
            </a:r>
            <a:r>
              <a:rPr lang="en-US" sz="4000" dirty="0" smtClean="0"/>
              <a:t>… + </a:t>
            </a:r>
            <a:r>
              <a:rPr lang="en-US" sz="4000" dirty="0" err="1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err="1" smtClean="0">
                <a:solidFill>
                  <a:srgbClr val="FF0000"/>
                </a:solidFill>
              </a:rPr>
              <a:t>p</a:t>
            </a:r>
            <a:r>
              <a:rPr lang="en-US" sz="4000" dirty="0" err="1" smtClean="0">
                <a:solidFill>
                  <a:srgbClr val="0000FF"/>
                </a:solidFill>
              </a:rPr>
              <a:t>b</a:t>
            </a:r>
            <a:r>
              <a:rPr lang="en-US" sz="4000" baseline="-25000" dirty="0" err="1" smtClean="0">
                <a:solidFill>
                  <a:srgbClr val="0000FF"/>
                </a:solidFill>
              </a:rPr>
              <a:t>p</a:t>
            </a:r>
            <a:r>
              <a:rPr lang="en-US" sz="4000" dirty="0" smtClean="0"/>
              <a:t> + e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9917" y="6081643"/>
            <a:ext cx="15328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   ~N(0, 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826000" y="4478557"/>
            <a:ext cx="847066" cy="16030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759200" y="4478557"/>
            <a:ext cx="1066800" cy="16030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336800" y="4478557"/>
            <a:ext cx="2489200" cy="16030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876715" y="2144643"/>
            <a:ext cx="2882569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00FF"/>
                </a:solidFill>
              </a:rPr>
              <a:t>b~N</a:t>
            </a:r>
            <a:r>
              <a:rPr lang="en-US" sz="3200" dirty="0" smtClean="0">
                <a:solidFill>
                  <a:srgbClr val="0000FF"/>
                </a:solidFill>
              </a:rPr>
              <a:t>(0, K σ</a:t>
            </a:r>
            <a:r>
              <a:rPr lang="en-US" sz="3200" baseline="-25000" dirty="0" smtClean="0">
                <a:solidFill>
                  <a:srgbClr val="0000FF"/>
                </a:solidFill>
              </a:rPr>
              <a:t>r</a:t>
            </a:r>
            <a:r>
              <a:rPr lang="en-US" sz="3200" baseline="30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  <p:cxnSp>
        <p:nvCxnSpPr>
          <p:cNvPr id="16" name="Straight Arrow Connector 15"/>
          <p:cNvCxnSpPr>
            <a:endCxn id="15" idx="2"/>
          </p:cNvCxnSpPr>
          <p:nvPr/>
        </p:nvCxnSpPr>
        <p:spPr>
          <a:xfrm flipV="1">
            <a:off x="2715118" y="2601843"/>
            <a:ext cx="1602882" cy="101642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5" idx="2"/>
          </p:cNvCxnSpPr>
          <p:nvPr/>
        </p:nvCxnSpPr>
        <p:spPr>
          <a:xfrm flipV="1">
            <a:off x="3972418" y="2601843"/>
            <a:ext cx="345582" cy="101642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5" idx="2"/>
          </p:cNvCxnSpPr>
          <p:nvPr/>
        </p:nvCxnSpPr>
        <p:spPr>
          <a:xfrm flipH="1" flipV="1">
            <a:off x="4318000" y="2601843"/>
            <a:ext cx="1927720" cy="101642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044700" y="4364257"/>
            <a:ext cx="4635500" cy="1"/>
          </a:xfrm>
          <a:prstGeom prst="line">
            <a:avLst/>
          </a:prstGeom>
          <a:ln w="38100" cmpd="sng">
            <a:solidFill>
              <a:srgbClr val="008000"/>
            </a:solidFill>
            <a:prstDash val="solid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33" idx="0"/>
          </p:cNvCxnSpPr>
          <p:nvPr/>
        </p:nvCxnSpPr>
        <p:spPr>
          <a:xfrm flipH="1">
            <a:off x="3278517" y="4478557"/>
            <a:ext cx="1039483" cy="1652231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924834" y="6130788"/>
            <a:ext cx="7073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U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499634" y="6130788"/>
            <a:ext cx="65273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K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826000" y="6081643"/>
            <a:ext cx="10502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σ</a:t>
            </a:r>
            <a:r>
              <a:rPr lang="en-US" sz="3200" baseline="-25000" dirty="0" smtClean="0">
                <a:solidFill>
                  <a:srgbClr val="FF0000"/>
                </a:solidFill>
              </a:rPr>
              <a:t>a</a:t>
            </a:r>
            <a:r>
              <a:rPr lang="en-US" sz="3200" baseline="300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1107" y="2144643"/>
            <a:ext cx="1709873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rrBLUP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200" y="6077796"/>
            <a:ext cx="161199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g</a:t>
            </a:r>
            <a:r>
              <a:rPr lang="en-US" sz="3200" dirty="0" err="1" smtClean="0">
                <a:solidFill>
                  <a:schemeClr val="tx1"/>
                </a:solidFill>
              </a:rPr>
              <a:t>BLUP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33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33" grpId="0"/>
      <p:bldP spid="35" grpId="0"/>
      <p:bldP spid="36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08" y="1952442"/>
            <a:ext cx="8229600" cy="1299642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accent2"/>
                </a:solidFill>
              </a:rPr>
              <a:t>u=</a:t>
            </a:r>
            <a:r>
              <a:rPr lang="en-US" sz="9600" dirty="0" err="1" smtClean="0">
                <a:solidFill>
                  <a:schemeClr val="accent2"/>
                </a:solidFill>
              </a:rPr>
              <a:t>Ms</a:t>
            </a:r>
            <a:endParaRPr lang="en-US" sz="9600" baseline="300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/>
              <p:cNvSpPr txBox="1">
                <a:spLocks/>
              </p:cNvSpPr>
              <p:nvPr/>
            </p:nvSpPr>
            <p:spPr>
              <a:xfrm>
                <a:off x="504908" y="3456564"/>
                <a:ext cx="8229600" cy="85304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en-US" sz="5600" smtClean="0">
                    <a:solidFill>
                      <a:schemeClr val="accent2"/>
                    </a:solidFill>
                  </a:rPr>
                  <a:t>if </a:t>
                </a:r>
                <a:r>
                  <a:rPr lang="en-US" sz="5600" dirty="0" smtClean="0">
                    <a:solidFill>
                      <a:schemeClr val="accent2"/>
                    </a:solidFill>
                  </a:rPr>
                  <a:t>A=MM</a:t>
                </a:r>
                <a14:m>
                  <m:oMath xmlns:m="http://schemas.openxmlformats.org/officeDocument/2006/math">
                    <m:r>
                      <a:rPr lang="en-US" sz="5600" i="1">
                        <a:solidFill>
                          <a:schemeClr val="accent2"/>
                        </a:solidFill>
                        <a:latin typeface="Cambria Math" charset="0"/>
                      </a:rPr>
                      <m:t>′</m:t>
                    </m:r>
                  </m:oMath>
                </a14:m>
                <a:endParaRPr lang="en-US" sz="5600" baseline="30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08" y="3456564"/>
                <a:ext cx="8229600" cy="853044"/>
              </a:xfrm>
              <a:prstGeom prst="rect">
                <a:avLst/>
              </a:prstGeom>
              <a:blipFill rotWithShape="0">
                <a:blip r:embed="rId2"/>
                <a:stretch>
                  <a:fillRect t="-24286" b="-5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1"/>
          <p:cNvSpPr txBox="1">
            <a:spLocks/>
          </p:cNvSpPr>
          <p:nvPr/>
        </p:nvSpPr>
        <p:spPr>
          <a:xfrm>
            <a:off x="0" y="4398380"/>
            <a:ext cx="9143999" cy="538224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</a:rPr>
              <a:t>O</a:t>
            </a:r>
            <a:r>
              <a:rPr lang="en-US" sz="2800" dirty="0" smtClean="0">
                <a:solidFill>
                  <a:srgbClr val="FF0000"/>
                </a:solidFill>
              </a:rPr>
              <a:t>therwise, what A should be? can it make a better u?</a:t>
            </a:r>
          </a:p>
        </p:txBody>
      </p:sp>
    </p:spTree>
    <p:extLst>
      <p:ext uri="{BB962C8B-B14F-4D97-AF65-F5344CB8AC3E}">
        <p14:creationId xmlns:p14="http://schemas.microsoft.com/office/powerpoint/2010/main" val="9409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BLUP of individuals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0"/>
          <a:stretch/>
        </p:blipFill>
        <p:spPr>
          <a:xfrm>
            <a:off x="7758" y="2542726"/>
            <a:ext cx="4055359" cy="31640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9939" y="5753875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y</a:t>
            </a:r>
            <a:endParaRPr lang="pt-BR" sz="2400" dirty="0">
              <a:latin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9657" y="575387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1</a:t>
            </a:r>
            <a:endParaRPr lang="pt-BR" sz="2400" dirty="0">
              <a:latin typeface="Candar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51036" y="575387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x1</a:t>
            </a:r>
            <a:endParaRPr lang="pt-BR" sz="2400" dirty="0">
              <a:latin typeface="Candara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28830" y="575387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x2</a:t>
            </a:r>
            <a:endParaRPr lang="pt-BR" sz="2400" dirty="0">
              <a:latin typeface="Candar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07520" y="1663610"/>
            <a:ext cx="1823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dirty="0" err="1" smtClean="0">
                <a:latin typeface="Candara" charset="0"/>
              </a:rPr>
              <a:t>observation</a:t>
            </a:r>
            <a:endParaRPr lang="pt-BR" sz="2400" dirty="0">
              <a:latin typeface="Candar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8614" y="1663611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smtClean="0">
                <a:latin typeface="Candara" charset="0"/>
              </a:rPr>
              <a:t>mean</a:t>
            </a:r>
            <a:endParaRPr lang="pt-BR" sz="2400" dirty="0">
              <a:latin typeface="Candara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00559" y="166361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PC2</a:t>
            </a:r>
            <a:endParaRPr lang="pt-BR" sz="2400" dirty="0">
              <a:latin typeface="Candara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7296" y="575387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33412" y="5753875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79630" y="5753872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=</a:t>
            </a:r>
            <a:r>
              <a:rPr lang="pt-BR" sz="2400" dirty="0" err="1" smtClean="0">
                <a:latin typeface="Candara" charset="0"/>
              </a:rPr>
              <a:t>X</a:t>
            </a:r>
            <a:endParaRPr lang="pt-BR" sz="2400" dirty="0">
              <a:latin typeface="Candar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6593" y="2128391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b0</a:t>
            </a:r>
            <a:endParaRPr lang="pt-BR" sz="2400" dirty="0">
              <a:latin typeface="Candara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00559" y="209839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b1</a:t>
            </a:r>
            <a:endParaRPr lang="pt-BR" sz="2400" dirty="0">
              <a:latin typeface="Candara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40611" y="207794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288699" y="2089730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22310" y="208078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b</a:t>
            </a:r>
            <a:r>
              <a:rPr lang="pt-BR" sz="2400" dirty="0" smtClean="0">
                <a:latin typeface="Candara" charset="0"/>
              </a:rPr>
              <a:t>=</a:t>
            </a:r>
            <a:endParaRPr lang="pt-BR" sz="2400" dirty="0">
              <a:latin typeface="Candara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75487" y="6374519"/>
            <a:ext cx="3895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y</a:t>
            </a:r>
            <a:r>
              <a:rPr lang="pt-BR" sz="2400" dirty="0" smtClean="0">
                <a:latin typeface="Candara" charset="0"/>
              </a:rPr>
              <a:t> = </a:t>
            </a:r>
            <a:r>
              <a:rPr lang="pt-BR" sz="2400" dirty="0" err="1" smtClean="0">
                <a:latin typeface="Candara" charset="0"/>
              </a:rPr>
              <a:t>Xb</a:t>
            </a:r>
            <a:r>
              <a:rPr lang="pt-BR" sz="2400" dirty="0" smtClean="0">
                <a:latin typeface="Candara" charset="0"/>
              </a:rPr>
              <a:t> + </a:t>
            </a:r>
            <a:r>
              <a:rPr lang="pt-BR" sz="2400" dirty="0" err="1" smtClean="0">
                <a:latin typeface="Candara" charset="0"/>
              </a:rPr>
              <a:t>Zu</a:t>
            </a:r>
            <a:r>
              <a:rPr lang="pt-BR" sz="2400" dirty="0" smtClean="0">
                <a:latin typeface="Candara" charset="0"/>
              </a:rPr>
              <a:t> +e </a:t>
            </a:r>
            <a:endParaRPr lang="pt-BR" sz="2400" dirty="0">
              <a:latin typeface="Candara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719315"/>
              </p:ext>
            </p:extLst>
          </p:nvPr>
        </p:nvGraphicFramePr>
        <p:xfrm>
          <a:off x="5412680" y="1663611"/>
          <a:ext cx="3584955" cy="3931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991"/>
                <a:gridCol w="716991"/>
                <a:gridCol w="579856"/>
                <a:gridCol w="854126"/>
                <a:gridCol w="716991"/>
              </a:tblGrid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Ind1</a:t>
                      </a:r>
                      <a:endParaRPr lang="en-US" sz="2000" b="0" i="0" u="none" strike="noStrike" dirty="0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2"/>
                          </a:solidFill>
                          <a:effectLst/>
                        </a:rPr>
                        <a:t>Ind2</a:t>
                      </a:r>
                      <a:endParaRPr lang="en-US" sz="2000" b="0" i="0" u="none" strike="noStrike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accent2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Ind19</a:t>
                      </a:r>
                      <a:endParaRPr lang="en-US" sz="2000" b="0" i="0" u="none" strike="noStrike" dirty="0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Ind20</a:t>
                      </a:r>
                      <a:endParaRPr lang="en-US" sz="2000" b="0" i="0" u="none" strike="noStrike" dirty="0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u1</a:t>
                      </a:r>
                      <a:endParaRPr lang="en-US" sz="2000" b="0" i="0" u="none" strike="noStrike" dirty="0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accent2"/>
                          </a:solidFill>
                          <a:effectLst/>
                        </a:rPr>
                        <a:t>u2</a:t>
                      </a:r>
                      <a:endParaRPr lang="is-IS" sz="2000" b="0" i="0" u="none" strike="noStrike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u19</a:t>
                      </a:r>
                      <a:endParaRPr lang="en-US" sz="2000" b="0" i="0" u="none" strike="noStrike" dirty="0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u20</a:t>
                      </a:r>
                      <a:endParaRPr lang="en-US" sz="2000" b="0" i="0" u="none" strike="noStrike" dirty="0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rgbClr val="FF0000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rgbClr val="FF0000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rgbClr val="FF0000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6737241" y="5753871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Z</a:t>
            </a:r>
            <a:endParaRPr lang="pt-BR" sz="2400" dirty="0">
              <a:latin typeface="Candara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795935" y="200032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u</a:t>
            </a:r>
            <a:r>
              <a:rPr lang="pt-BR" sz="2400" dirty="0" smtClean="0">
                <a:latin typeface="Candara" charset="0"/>
              </a:rPr>
              <a:t>=</a:t>
            </a:r>
            <a:endParaRPr lang="pt-BR" sz="2400" dirty="0">
              <a:latin typeface="Candara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73651" y="2009361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619918" y="200032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5412680" y="2590056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997634" y="2557043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412679" y="2590056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866216" y="2556480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425596" y="5594143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894631" y="5545069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5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198" y="146107"/>
            <a:ext cx="8229600" cy="1143000"/>
          </a:xfrm>
        </p:spPr>
        <p:txBody>
          <a:bodyPr/>
          <a:lstStyle/>
          <a:p>
            <a:r>
              <a:rPr lang="en-US" dirty="0"/>
              <a:t>BLUP on individuals</a:t>
            </a:r>
            <a:endParaRPr lang="en-US" dirty="0">
              <a:latin typeface="Calibri" charset="0"/>
            </a:endParaRPr>
          </a:p>
        </p:txBody>
      </p:sp>
      <p:sp>
        <p:nvSpPr>
          <p:cNvPr id="37893" name="TextBox 12"/>
          <p:cNvSpPr txBox="1">
            <a:spLocks noChangeArrowheads="1"/>
          </p:cNvSpPr>
          <p:nvPr/>
        </p:nvSpPr>
        <p:spPr bwMode="auto">
          <a:xfrm>
            <a:off x="457198" y="1911221"/>
            <a:ext cx="84029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/>
              <a:t>y</a:t>
            </a:r>
            <a:r>
              <a:rPr lang="en-US" sz="3600" dirty="0" smtClean="0"/>
              <a:t> </a:t>
            </a:r>
            <a:r>
              <a:rPr lang="en-US" sz="3600" dirty="0"/>
              <a:t>= </a:t>
            </a:r>
            <a:r>
              <a:rPr lang="en-US" sz="3600" dirty="0" err="1" smtClean="0"/>
              <a:t>Xb</a:t>
            </a:r>
            <a:r>
              <a:rPr lang="en-US" sz="3600" dirty="0" smtClean="0"/>
              <a:t> + </a:t>
            </a:r>
            <a:r>
              <a:rPr lang="en-US" sz="3600" dirty="0" err="1" smtClean="0"/>
              <a:t>Zu</a:t>
            </a:r>
            <a:r>
              <a:rPr lang="en-US" sz="3600" dirty="0" smtClean="0"/>
              <a:t> + e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198" y="3801781"/>
                <a:ext cx="5081451" cy="11175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sz="2800" i="1" smtClean="0"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uk-UA" sz="2800" i="1" smtClean="0"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charset="0"/>
                                </a:rPr>
                                <m:t>𝑋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𝑍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𝑋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𝑍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bg-BG" sz="2800" b="0" i="1" smtClean="0"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2800" b="0" i="1" smtClean="0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8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charset="0"/>
                                            </a:rPr>
                                            <m:t>𝑒</m:t>
                                          </m:r>
                                        </m:sub>
                                        <m:sup>
                                          <m:r>
                                            <a:rPr lang="en-US" sz="2800" b="0" i="1" smtClean="0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2800" i="1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8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sub>
                                        <m:sup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pt-BR" sz="2800" i="1"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sz="2800" i="1" smtClean="0"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𝑢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sz="2800" i="1"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sz="2800" i="1" smtClean="0"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8" y="3801781"/>
                <a:ext cx="5081451" cy="111755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199" y="2962139"/>
                <a:ext cx="5081451" cy="4350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2800" dirty="0" smtClean="0"/>
                  <a:t>u</a:t>
                </a:r>
                <a:r>
                  <a:rPr lang="pt-BR" sz="2800" dirty="0" err="1" smtClean="0"/>
                  <a:t>~N</a:t>
                </a:r>
                <a:r>
                  <a:rPr lang="pt-BR" sz="2800" dirty="0" smtClean="0"/>
                  <a:t>(0, A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𝑎</m:t>
                        </m:r>
                      </m:sub>
                      <m:sup>
                        <m:r>
                          <a:rPr lang="en-US" sz="2800" i="1"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a:rPr lang="en-US" sz="2800" b="0" i="1" smtClean="0">
                        <a:latin typeface="Cambria Math" charset="0"/>
                      </a:rPr>
                      <m:t>),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charset="0"/>
                      </a:rPr>
                      <m:t>e</m:t>
                    </m:r>
                    <m:r>
                      <m:rPr>
                        <m:nor/>
                      </m:rPr>
                      <a:rPr lang="pt-BR" sz="2800" dirty="0"/>
                      <m:t>~</m:t>
                    </m:r>
                    <m:r>
                      <m:rPr>
                        <m:nor/>
                      </m:rPr>
                      <a:rPr lang="pt-BR" sz="2800" dirty="0"/>
                      <m:t>N</m:t>
                    </m:r>
                    <m:r>
                      <m:rPr>
                        <m:nor/>
                      </m:rPr>
                      <a:rPr lang="pt-BR" sz="2800" dirty="0"/>
                      <m:t>(0,</m:t>
                    </m:r>
                    <m:r>
                      <m:rPr>
                        <m:nor/>
                      </m:rPr>
                      <a:rPr lang="en-US" sz="2800" b="0" i="0" dirty="0" smtClean="0"/>
                      <m:t> </m:t>
                    </m:r>
                    <m:r>
                      <m:rPr>
                        <m:nor/>
                      </m:rPr>
                      <a:rPr lang="en-US" sz="2800" b="0" i="0" dirty="0" smtClean="0"/>
                      <m:t>I</m:t>
                    </m:r>
                    <m:sSubSup>
                      <m:sSubSupPr>
                        <m:ctrlPr>
                          <a:rPr lang="en-US" sz="280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𝑒</m:t>
                        </m:r>
                      </m:sub>
                      <m:sup>
                        <m:r>
                          <a:rPr lang="en-US" sz="2800" i="1"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a:rPr lang="en-US" sz="2800" i="1">
                        <a:latin typeface="Cambria Math" charset="0"/>
                      </a:rPr>
                      <m:t>),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2962139"/>
                <a:ext cx="5081451" cy="435056"/>
              </a:xfrm>
              <a:prstGeom prst="rect">
                <a:avLst/>
              </a:prstGeom>
              <a:blipFill rotWithShape="0">
                <a:blip r:embed="rId4"/>
                <a:stretch>
                  <a:fillRect l="-4197" t="-22535" b="-50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1298" y="5730012"/>
            <a:ext cx="1193250" cy="86709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021759" y="4741558"/>
            <a:ext cx="12111" cy="1435184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spect="1"/>
          </p:cNvSpPr>
          <p:nvPr/>
        </p:nvSpPr>
        <p:spPr>
          <a:xfrm>
            <a:off x="2655999" y="4207198"/>
            <a:ext cx="685800" cy="685800"/>
          </a:xfrm>
          <a:prstGeom prst="ellipse">
            <a:avLst/>
          </a:prstGeom>
          <a:noFill/>
          <a:ln w="3810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866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5765" y="829621"/>
            <a:ext cx="4446135" cy="5873960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 smtClean="0"/>
              <a:t>Twice of Co-Ancestry/kinship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 smtClean="0"/>
              <a:t>Many formats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Euclidean distance</a:t>
            </a:r>
          </a:p>
          <a:p>
            <a:pPr>
              <a:lnSpc>
                <a:spcPct val="200000"/>
              </a:lnSpc>
            </a:pPr>
            <a:r>
              <a:rPr lang="en-US" dirty="0" err="1" smtClean="0"/>
              <a:t>Nel's</a:t>
            </a:r>
            <a:r>
              <a:rPr lang="en-US" dirty="0" smtClean="0"/>
              <a:t> distance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dirty="0" err="1" smtClean="0"/>
              <a:t>VanRaden</a:t>
            </a:r>
            <a:r>
              <a:rPr lang="en-US" dirty="0" smtClean="0"/>
              <a:t> kinship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ZHANG kinship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264" y="0"/>
            <a:ext cx="8229600" cy="829621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 matrix / Kernel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309" y="1890787"/>
            <a:ext cx="1891355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606" y="2900442"/>
            <a:ext cx="2876764" cy="914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054" y="3910097"/>
            <a:ext cx="2441864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6113" y="4919752"/>
            <a:ext cx="1933388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30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1632</TotalTime>
  <Words>1294</Words>
  <Application>Microsoft Macintosh PowerPoint</Application>
  <PresentationFormat>On-screen Show (4:3)</PresentationFormat>
  <Paragraphs>570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ArialMT</vt:lpstr>
      <vt:lpstr>Calibri</vt:lpstr>
      <vt:lpstr>Cambria Math</vt:lpstr>
      <vt:lpstr>Candara</vt:lpstr>
      <vt:lpstr>Constantia</vt:lpstr>
      <vt:lpstr>Courier New</vt:lpstr>
      <vt:lpstr>ＭＳ Ｐゴシック</vt:lpstr>
      <vt:lpstr>Symbol</vt:lpstr>
      <vt:lpstr>Verdana</vt:lpstr>
      <vt:lpstr>Waveform</vt:lpstr>
      <vt:lpstr>Statistical Genomics</vt:lpstr>
      <vt:lpstr>Administration</vt:lpstr>
      <vt:lpstr>Outline</vt:lpstr>
      <vt:lpstr>PowerPoint Presentation</vt:lpstr>
      <vt:lpstr>rrBLUP vs. gBLUP</vt:lpstr>
      <vt:lpstr>u=Ms</vt:lpstr>
      <vt:lpstr>BLUP of individuals</vt:lpstr>
      <vt:lpstr>BLUP on individuals</vt:lpstr>
      <vt:lpstr>A matrix / Kernel</vt:lpstr>
      <vt:lpstr>SPAGeDi</vt:lpstr>
      <vt:lpstr>Middle ground</vt:lpstr>
      <vt:lpstr>Gauss and exponential</vt:lpstr>
      <vt:lpstr>Genetic approach</vt:lpstr>
      <vt:lpstr>Setup GAPIT</vt:lpstr>
      <vt:lpstr>Import data and preparation</vt:lpstr>
      <vt:lpstr>Phenotype simulation</vt:lpstr>
      <vt:lpstr>Validation</vt:lpstr>
      <vt:lpstr>GAPIT</vt:lpstr>
      <vt:lpstr>Kernels</vt:lpstr>
      <vt:lpstr>rrBLUP</vt:lpstr>
      <vt:lpstr>An R function for grouping</vt:lpstr>
      <vt:lpstr>Cross validation</vt:lpstr>
      <vt:lpstr>Two essential ways of learning</vt:lpstr>
      <vt:lpstr>Kernels and Machine Learning</vt:lpstr>
      <vt:lpstr>Outline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Zhiwu Zhang</cp:lastModifiedBy>
  <cp:revision>132</cp:revision>
  <dcterms:created xsi:type="dcterms:W3CDTF">2013-08-24T13:03:35Z</dcterms:created>
  <dcterms:modified xsi:type="dcterms:W3CDTF">2016-05-03T16:18:07Z</dcterms:modified>
</cp:coreProperties>
</file>