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379" r:id="rId2"/>
    <p:sldId id="380" r:id="rId3"/>
    <p:sldId id="336" r:id="rId4"/>
    <p:sldId id="382" r:id="rId5"/>
    <p:sldId id="390" r:id="rId6"/>
    <p:sldId id="365" r:id="rId7"/>
    <p:sldId id="371" r:id="rId8"/>
    <p:sldId id="373" r:id="rId9"/>
    <p:sldId id="375" r:id="rId10"/>
    <p:sldId id="374" r:id="rId11"/>
    <p:sldId id="391" r:id="rId12"/>
    <p:sldId id="376" r:id="rId13"/>
    <p:sldId id="385" r:id="rId14"/>
    <p:sldId id="372" r:id="rId15"/>
    <p:sldId id="395" r:id="rId16"/>
    <p:sldId id="400" r:id="rId17"/>
    <p:sldId id="410" r:id="rId18"/>
    <p:sldId id="412" r:id="rId19"/>
    <p:sldId id="411" r:id="rId20"/>
    <p:sldId id="398" r:id="rId21"/>
    <p:sldId id="399" r:id="rId22"/>
    <p:sldId id="366" r:id="rId23"/>
    <p:sldId id="387" r:id="rId24"/>
    <p:sldId id="396" r:id="rId25"/>
    <p:sldId id="401" r:id="rId26"/>
    <p:sldId id="368" r:id="rId27"/>
    <p:sldId id="416" r:id="rId28"/>
    <p:sldId id="41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3"/>
    <p:restoredTop sz="97727"/>
  </p:normalViewPr>
  <p:slideViewPr>
    <p:cSldViewPr snapToGrid="0" snapToObjects="1">
      <p:cViewPr>
        <p:scale>
          <a:sx n="126" d="100"/>
          <a:sy n="126" d="100"/>
        </p:scale>
        <p:origin x="112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Relationship Id="rId3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Relationship Id="rId3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27: Bayesian theorem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0712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school </a:t>
            </a:r>
            <a:r>
              <a:rPr lang="en-US" sz="3200" dirty="0" smtClean="0"/>
              <a:t>by 60</a:t>
            </a:r>
            <a:r>
              <a:rPr lang="en-US" sz="3200" dirty="0"/>
              <a:t>% boys and 40% girls</a:t>
            </a:r>
            <a:r>
              <a:rPr lang="en-US" sz="3200" dirty="0" smtClean="0"/>
              <a:t>. All boy wear pants. Half girls wear pants and half wear skirt.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554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Meet a student with pants. What is the probability the student is a boy?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0834" y="5941882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60%*100+40%50%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834" y="5400937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60%*100%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3161" y="5632365"/>
            <a:ext cx="1097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= </a:t>
            </a:r>
            <a:r>
              <a:rPr lang="en-US" sz="3200" smtClean="0"/>
              <a:t>75%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381036" y="5939553"/>
            <a:ext cx="332987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0530" y="4523707"/>
            <a:ext cx="37326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P(Boy | Pants)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Boy|Pants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4023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</a:t>
            </a:r>
            <a:r>
              <a:rPr lang="en-US" sz="3200" dirty="0"/>
              <a:t>) P(Boy) </a:t>
            </a:r>
            <a:r>
              <a:rPr lang="en-US" sz="3200" dirty="0" smtClean="0"/>
              <a:t>+ P(Pants | Girl</a:t>
            </a:r>
            <a:r>
              <a:rPr lang="en-US" sz="3200" dirty="0"/>
              <a:t>) P(Girl</a:t>
            </a:r>
            <a:r>
              <a:rPr lang="en-US" sz="3200" dirty="0" smtClean="0"/>
              <a:t>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4089" y="2628469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60%*100+40%50%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4089" y="2189124"/>
            <a:ext cx="337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60%*100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3452" y="2481512"/>
            <a:ext cx="2028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=     75%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24291" y="2758220"/>
            <a:ext cx="332987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1133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</a:t>
            </a:r>
            <a:r>
              <a:rPr lang="en-US" sz="3200" dirty="0"/>
              <a:t>) P(Boy)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94932" y="4196111"/>
            <a:ext cx="7755331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72504" y="6061768"/>
            <a:ext cx="26928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4230" y="5405258"/>
            <a:ext cx="41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Boy) P(Boy)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680036" y="6017647"/>
            <a:ext cx="3200400" cy="1568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theorem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57873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P(</a:t>
            </a:r>
            <a:r>
              <a:rPr lang="en-US" sz="3600" dirty="0" err="1" smtClean="0"/>
              <a:t>Boy|Pants</a:t>
            </a:r>
            <a:r>
              <a:rPr lang="en-US" sz="3600" dirty="0" smtClean="0"/>
              <a:t>)P(Pants)=P(</a:t>
            </a:r>
            <a:r>
              <a:rPr lang="en-US" sz="3600" dirty="0" err="1" smtClean="0"/>
              <a:t>Pants|Boy</a:t>
            </a:r>
            <a:r>
              <a:rPr lang="en-US" sz="3600" dirty="0" smtClean="0"/>
              <a:t>)P(Boy)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0"/>
            <a:ext cx="8229600" cy="97321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Bayesian transformation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577" y="3013203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 smtClean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073" y="4266625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</a:t>
            </a:r>
            <a:r>
              <a:rPr lang="en-US" sz="3200" dirty="0"/>
              <a:t>) </a:t>
            </a:r>
            <a:r>
              <a:rPr lang="en-US" sz="3200" dirty="0" smtClean="0"/>
              <a:t>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036" y="1941216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y(data)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00" y="1941216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6834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P(</a:t>
            </a:r>
            <a:r>
              <a:rPr lang="en-US" sz="3200" dirty="0" err="1" smtClean="0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Distribution of parameters (prior)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P(</a:t>
            </a:r>
            <a:r>
              <a:rPr lang="en-US" sz="3200" dirty="0" smtClean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577" y="2266590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y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6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Posterior distribution of </a:t>
            </a:r>
            <a:r>
              <a:rPr lang="en-US" sz="3200" dirty="0" smtClean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y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02166" y="2440378"/>
            <a:ext cx="1255707" cy="572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14577" y="2525991"/>
            <a:ext cx="1242568" cy="5754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1572" y="5013238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66320" y="4824664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68287" y="4822359"/>
            <a:ext cx="1182414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59494" y="4903998"/>
            <a:ext cx="325542" cy="30098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5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for hard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public school containing 60% males and 40% females. What is the probability to draw four males?   -- </a:t>
            </a:r>
            <a:r>
              <a:rPr lang="en-US" sz="3200" smtClean="0">
                <a:solidFill>
                  <a:schemeClr val="accent2"/>
                </a:solidFill>
              </a:rPr>
              <a:t>Probability </a:t>
            </a:r>
            <a:r>
              <a:rPr lang="en-US" sz="3200" smtClean="0">
                <a:solidFill>
                  <a:schemeClr val="accent2"/>
                </a:solidFill>
              </a:rPr>
              <a:t>(12.96</a:t>
            </a:r>
            <a:r>
              <a:rPr lang="en-US" sz="3200" dirty="0" smtClean="0">
                <a:solidFill>
                  <a:schemeClr val="accent2"/>
                </a:solidFill>
              </a:rPr>
              <a:t>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434684"/>
            <a:ext cx="849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Four males were draw from a </a:t>
            </a:r>
            <a:r>
              <a:rPr lang="en-US" sz="3200" dirty="0" smtClean="0">
                <a:solidFill>
                  <a:srgbClr val="FF0000"/>
                </a:solidFill>
              </a:rPr>
              <a:t>public</a:t>
            </a:r>
            <a:r>
              <a:rPr lang="en-US" sz="3200" dirty="0" smtClean="0"/>
              <a:t> schoo</a:t>
            </a:r>
            <a:r>
              <a:rPr lang="en-US" sz="3200" dirty="0"/>
              <a:t>l</a:t>
            </a:r>
            <a:r>
              <a:rPr lang="en-US" sz="3200" dirty="0" smtClean="0"/>
              <a:t>. What are </a:t>
            </a:r>
            <a:r>
              <a:rPr lang="en-US" sz="3200" dirty="0"/>
              <a:t>the </a:t>
            </a:r>
            <a:r>
              <a:rPr lang="en-US" sz="3200" dirty="0" smtClean="0"/>
              <a:t>gender proportions?   -- </a:t>
            </a:r>
            <a:r>
              <a:rPr lang="en-US" sz="3200" dirty="0" smtClean="0">
                <a:solidFill>
                  <a:schemeClr val="accent2"/>
                </a:solidFill>
              </a:rPr>
              <a:t>Inverse  </a:t>
            </a:r>
            <a:r>
              <a:rPr lang="en-US" sz="3200" dirty="0">
                <a:solidFill>
                  <a:schemeClr val="accent2"/>
                </a:solidFill>
              </a:rPr>
              <a:t>p</a:t>
            </a:r>
            <a:r>
              <a:rPr lang="en-US" sz="3200" dirty="0" smtClean="0">
                <a:solidFill>
                  <a:schemeClr val="accent2"/>
                </a:solidFill>
              </a:rPr>
              <a:t>robability (?)</a:t>
            </a:r>
          </a:p>
        </p:txBody>
      </p:sp>
    </p:spTree>
    <p:extLst>
      <p:ext uri="{BB962C8B-B14F-4D97-AF65-F5344CB8AC3E}">
        <p14:creationId xmlns:p14="http://schemas.microsoft.com/office/powerpoint/2010/main" val="429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31" y="56974"/>
            <a:ext cx="8229600" cy="88087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Prior knowledge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22" t="19922" r="11556" b="29766"/>
          <a:stretch/>
        </p:blipFill>
        <p:spPr>
          <a:xfrm>
            <a:off x="3842360" y="1524381"/>
            <a:ext cx="1557472" cy="15654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8503" y="155377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99958" y="3062531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>
            <a:off x="2248711" y="1568943"/>
            <a:ext cx="1596002" cy="151083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1415253" y="3515115"/>
            <a:ext cx="1859395" cy="1817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27037" y="4169262"/>
            <a:ext cx="1238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U</a:t>
            </a:r>
            <a:r>
              <a:rPr lang="en-US" sz="2000" smtClean="0"/>
              <a:t>nsure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947508" y="3462937"/>
            <a:ext cx="2024184" cy="1921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23488" y="4249271"/>
            <a:ext cx="134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Reject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694314" y="3481748"/>
            <a:ext cx="20980" cy="19030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915805" y="3481748"/>
            <a:ext cx="1042572" cy="18405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51231" y="3398280"/>
            <a:ext cx="1019909" cy="1986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0749" y="2088235"/>
            <a:ext cx="134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100% male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74648" y="994734"/>
            <a:ext cx="2672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G</a:t>
            </a:r>
            <a:r>
              <a:rPr lang="en-US" sz="2000" dirty="0" smtClean="0"/>
              <a:t>ender distribution</a:t>
            </a:r>
            <a:endParaRPr lang="en-US" sz="2000" baseline="30000" dirty="0" smtClean="0"/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 flipH="1">
            <a:off x="5276209" y="1582354"/>
            <a:ext cx="1600200" cy="151083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593680" y="1583391"/>
            <a:ext cx="1" cy="15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993481" y="3078573"/>
            <a:ext cx="1600200" cy="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74113" y="2077122"/>
            <a:ext cx="1347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100% female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8829" y="3664287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unlikely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108921" y="3729524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</a:t>
            </a:r>
            <a:r>
              <a:rPr lang="en-US" sz="2000" dirty="0" smtClean="0"/>
              <a:t>ikely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4547438" y="3592023"/>
            <a:ext cx="111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Safe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62928" y="5332686"/>
            <a:ext cx="849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Four males were draw from a </a:t>
            </a:r>
            <a:r>
              <a:rPr lang="en-US" sz="3200" dirty="0" smtClean="0">
                <a:solidFill>
                  <a:srgbClr val="FF0000"/>
                </a:solidFill>
              </a:rPr>
              <a:t>public</a:t>
            </a:r>
            <a:r>
              <a:rPr lang="en-US" sz="3200" dirty="0" smtClean="0"/>
              <a:t> schoo</a:t>
            </a:r>
            <a:r>
              <a:rPr lang="en-US" sz="3200" dirty="0"/>
              <a:t>l</a:t>
            </a:r>
            <a:r>
              <a:rPr lang="en-US" sz="3200" dirty="0" smtClean="0"/>
              <a:t>. What are </a:t>
            </a:r>
            <a:r>
              <a:rPr lang="en-US" sz="3200" dirty="0"/>
              <a:t>the </a:t>
            </a:r>
            <a:r>
              <a:rPr lang="en-US" sz="3200" dirty="0" smtClean="0"/>
              <a:t>gender proportions?   -- </a:t>
            </a:r>
            <a:r>
              <a:rPr lang="en-US" sz="3200" dirty="0" smtClean="0">
                <a:solidFill>
                  <a:schemeClr val="accent2"/>
                </a:solidFill>
              </a:rPr>
              <a:t>Inverse  </a:t>
            </a:r>
            <a:r>
              <a:rPr lang="en-US" sz="3200" dirty="0">
                <a:solidFill>
                  <a:schemeClr val="accent2"/>
                </a:solidFill>
              </a:rPr>
              <a:t>p</a:t>
            </a:r>
            <a:r>
              <a:rPr lang="en-US" sz="3200" dirty="0" smtClean="0">
                <a:solidFill>
                  <a:schemeClr val="accent2"/>
                </a:solidFill>
              </a:rPr>
              <a:t>robability (?)</a:t>
            </a:r>
          </a:p>
        </p:txBody>
      </p:sp>
    </p:spTree>
    <p:extLst>
      <p:ext uri="{BB962C8B-B14F-4D97-AF65-F5344CB8AC3E}">
        <p14:creationId xmlns:p14="http://schemas.microsoft.com/office/powerpoint/2010/main" val="1063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7" grpId="0"/>
      <p:bldP spid="26" grpId="0"/>
      <p:bldP spid="28" grpId="0"/>
      <p:bldP spid="30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8318"/>
            <a:ext cx="3048000" cy="1252728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</a:rPr>
              <a:t>P(</a:t>
            </a:r>
            <a:r>
              <a:rPr lang="en-US" sz="6600" dirty="0" err="1" smtClean="0">
                <a:solidFill>
                  <a:schemeClr val="accent2"/>
                </a:solidFill>
              </a:rPr>
              <a:t>G|y</a:t>
            </a:r>
            <a:r>
              <a:rPr lang="en-US" sz="6600" dirty="0" smtClean="0">
                <a:solidFill>
                  <a:schemeClr val="accent2"/>
                </a:solidFill>
              </a:rPr>
              <a:t>)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56" y="3790335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Probability of unknown given data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(hard to solve)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4156" y="3790334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Probability of observed given unknown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(easy to solve)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2156" y="3790334"/>
            <a:ext cx="2941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Prior knowledge of unknown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(freedom)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61510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566588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617004" y="2723490"/>
            <a:ext cx="20980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2631440" y="1301598"/>
                <a:ext cx="3464560" cy="1252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6600" smtClean="0">
                        <a:solidFill>
                          <a:schemeClr val="accent2"/>
                        </a:solidFill>
                        <a:latin typeface="Cambria Math" charset="0"/>
                      </a:rPr>
                      <m:t>∝ </m:t>
                    </m:r>
                  </m:oMath>
                </a14:m>
                <a:r>
                  <a:rPr lang="en-US" sz="6600" dirty="0" smtClean="0">
                    <a:solidFill>
                      <a:schemeClr val="accent2"/>
                    </a:solidFill>
                  </a:rPr>
                  <a:t>P(</a:t>
                </a:r>
                <a:r>
                  <a:rPr lang="en-US" sz="6600" dirty="0" err="1" smtClean="0">
                    <a:solidFill>
                      <a:schemeClr val="accent2"/>
                    </a:solidFill>
                  </a:rPr>
                  <a:t>y|G</a:t>
                </a:r>
                <a:r>
                  <a:rPr lang="en-US" sz="6600" dirty="0" smtClean="0">
                    <a:solidFill>
                      <a:schemeClr val="accent2"/>
                    </a:solidFill>
                  </a:rPr>
                  <a:t>)</a:t>
                </a:r>
                <a:endParaRPr lang="en-US" sz="6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40" y="1301598"/>
                <a:ext cx="3464560" cy="1252728"/>
              </a:xfrm>
              <a:prstGeom prst="rect">
                <a:avLst/>
              </a:prstGeom>
              <a:blipFill rotWithShape="0">
                <a:blip r:embed="rId2"/>
                <a:stretch>
                  <a:fillRect t="-9756" r="-7394" b="-3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6364716" y="1301598"/>
            <a:ext cx="226568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solidFill>
                  <a:schemeClr val="accent2"/>
                </a:solidFill>
              </a:rPr>
              <a:t>P(G)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2831" y="56974"/>
            <a:ext cx="8229600" cy="880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Transform hard problem to easy one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1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P(</a:t>
            </a:r>
            <a:r>
              <a:rPr lang="en-US" dirty="0" err="1" smtClean="0">
                <a:solidFill>
                  <a:schemeClr val="accent2"/>
                </a:solidFill>
              </a:rPr>
              <a:t>y|G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51846"/>
            <a:ext cx="6492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 smtClean="0">
                <a:solidFill>
                  <a:srgbClr val="000000"/>
                </a:solidFill>
                <a:latin typeface="Candara" charset="0"/>
              </a:rPr>
              <a:t>.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01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 smtClean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4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FF0000"/>
                </a:solidFill>
                <a:latin typeface="Candara" charset="0"/>
              </a:rPr>
              <a:t>dbinom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k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pyp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b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"Data="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smtClean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))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7667"/>
          <a:stretch/>
        </p:blipFill>
        <p:spPr>
          <a:xfrm>
            <a:off x="1070923" y="4114800"/>
            <a:ext cx="700215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1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P(G)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51846"/>
            <a:ext cx="649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smtClean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 smtClean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cs-CZ" dirty="0" smtClean="0">
                <a:solidFill>
                  <a:srgbClr val="0B4213"/>
                </a:solidFill>
                <a:latin typeface="Candara" charset="0"/>
              </a:rPr>
              <a:t>5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FF0000"/>
                </a:solidFill>
                <a:latin typeface="Candara" charset="0"/>
              </a:rPr>
              <a:t>dnorm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ps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"Prior="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smtClean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 smtClean="0">
                <a:solidFill>
                  <a:srgbClr val="060087"/>
                </a:solidFill>
                <a:latin typeface="Candara" charset="0"/>
              </a:rPr>
              <a:t>))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855" b="34256"/>
          <a:stretch/>
        </p:blipFill>
        <p:spPr>
          <a:xfrm>
            <a:off x="888043" y="3982720"/>
            <a:ext cx="7002154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1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P(</a:t>
            </a:r>
            <a:r>
              <a:rPr lang="en-US" dirty="0" err="1" smtClean="0">
                <a:solidFill>
                  <a:schemeClr val="accent2"/>
                </a:solidFill>
              </a:rPr>
              <a:t>y|G</a:t>
            </a:r>
            <a:r>
              <a:rPr lang="en-US" dirty="0" smtClean="0">
                <a:solidFill>
                  <a:schemeClr val="accent2"/>
                </a:solidFill>
              </a:rPr>
              <a:t>) P(G)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51846"/>
            <a:ext cx="649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pd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pyp</a:t>
            </a:r>
            <a:endParaRPr lang="cs-CZ" dirty="0">
              <a:solidFill>
                <a:srgbClr val="060087"/>
              </a:solidFill>
              <a:latin typeface="Candara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theMax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cs-CZ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ppy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main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=paste(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"Optimum="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pMax</a:t>
            </a:r>
            <a:r>
              <a:rPr lang="cs-CZ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cs-CZ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cs-CZ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cs-CZ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6174" b="1494"/>
          <a:stretch/>
        </p:blipFill>
        <p:spPr>
          <a:xfrm>
            <a:off x="815966" y="3637280"/>
            <a:ext cx="700215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6 (last) posted, </a:t>
            </a:r>
            <a:r>
              <a:rPr lang="en-US" dirty="0"/>
              <a:t>due April </a:t>
            </a:r>
            <a:r>
              <a:rPr lang="en-US" dirty="0" smtClean="0"/>
              <a:t>29, Friday, 3:10PM</a:t>
            </a:r>
          </a:p>
          <a:p>
            <a:r>
              <a:rPr lang="en-US" dirty="0"/>
              <a:t>Final exam: May 3, 120 minutes (3:10-5:10PM),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Evaluation due May 6 (</a:t>
            </a:r>
            <a:r>
              <a:rPr lang="en-US" b="1" dirty="0"/>
              <a:t>7</a:t>
            </a:r>
            <a:r>
              <a:rPr lang="en-US" b="1" dirty="0" smtClean="0"/>
              <a:t> out of 19 received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Depend what you believe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1500"/>
            <a:ext cx="4140200" cy="501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1841500"/>
            <a:ext cx="41402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Ten are all males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1841500"/>
            <a:ext cx="2882900" cy="501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0" y="1841500"/>
            <a:ext cx="2882900" cy="501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340" y="1841500"/>
            <a:ext cx="2882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071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Control of unknown parameters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9793" y="1035010"/>
            <a:ext cx="812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Prior distribution</a:t>
            </a:r>
            <a:endParaRPr lang="en-US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00299" y="1754032"/>
            <a:ext cx="0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930901" y="1808093"/>
            <a:ext cx="0" cy="628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657598" y="1754032"/>
            <a:ext cx="2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5400000" flipH="1" flipV="1">
            <a:off x="1352285" y="2824284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453885" y="2825488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31" y="56974"/>
            <a:ext cx="8229600" cy="88087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Selection of priors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941430" y="3625588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66091" y="6040914"/>
            <a:ext cx="6189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Prior distributions of </a:t>
            </a:r>
            <a:r>
              <a:rPr lang="en-US" sz="3200" dirty="0" err="1" smtClean="0"/>
              <a:t>g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85478" y="4000670"/>
            <a:ext cx="758091" cy="1837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80426" y="4869127"/>
            <a:ext cx="1078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RR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28492" y="4181231"/>
            <a:ext cx="802950" cy="165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689246" y="1477107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Flat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07949" y="1475503"/>
            <a:ext cx="2147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Others</a:t>
            </a:r>
            <a:endParaRPr lang="en-US" sz="2000" baseline="30000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5616209" y="4871614"/>
            <a:ext cx="830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Bayes</a:t>
            </a:r>
            <a:endParaRPr lang="en-US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28622" t="19922" r="11556" b="29766"/>
          <a:stretch/>
        </p:blipFill>
        <p:spPr>
          <a:xfrm>
            <a:off x="4629213" y="2025388"/>
            <a:ext cx="1557472" cy="1565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8388" t="21740" r="10311" b="29704"/>
          <a:stretch/>
        </p:blipFill>
        <p:spPr>
          <a:xfrm>
            <a:off x="7106429" y="2078434"/>
            <a:ext cx="1596002" cy="151083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6186685" y="2808120"/>
            <a:ext cx="803395" cy="937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1.85185E-6 L 0.01059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0093 L 3.33333E-6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7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One choice is inverse Chi-Square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gi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~X</a:t>
            </a:r>
            <a:r>
              <a:rPr lang="en-US" sz="3200" baseline="30000" dirty="0" smtClean="0">
                <a:solidFill>
                  <a:srgbClr val="FF0000"/>
                </a:solidFill>
              </a:rPr>
              <a:t>-1</a:t>
            </a:r>
            <a:r>
              <a:rPr lang="en-US" sz="3200" dirty="0" smtClean="0">
                <a:solidFill>
                  <a:srgbClr val="FF0000"/>
                </a:solidFill>
              </a:rPr>
              <a:t>(v, </a:t>
            </a:r>
            <a:r>
              <a:rPr lang="en-US" sz="3200" smtClean="0">
                <a:solidFill>
                  <a:srgbClr val="FF0000"/>
                </a:solidFill>
              </a:rPr>
              <a:t>S)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00299" y="1686910"/>
            <a:ext cx="1028700" cy="749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4" idx="3"/>
          </p:cNvCxnSpPr>
          <p:nvPr/>
        </p:nvCxnSpPr>
        <p:spPr>
          <a:xfrm flipH="1" flipV="1">
            <a:off x="5060731" y="1728311"/>
            <a:ext cx="870170" cy="707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5" idx="3"/>
          </p:cNvCxnSpPr>
          <p:nvPr/>
        </p:nvCxnSpPr>
        <p:spPr>
          <a:xfrm flipV="1">
            <a:off x="3657600" y="1687812"/>
            <a:ext cx="358885" cy="7483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02301" y="1037713"/>
            <a:ext cx="34416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Hyper parameters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likelihood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50096" y="2627322"/>
            <a:ext cx="50704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P(</a:t>
            </a:r>
            <a:r>
              <a:rPr lang="en-US" sz="3200" dirty="0" err="1" smtClean="0">
                <a:solidFill>
                  <a:srgbClr val="0000FF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gi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,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e</a:t>
            </a:r>
            <a:r>
              <a:rPr lang="en-US" sz="3200" baseline="30000" dirty="0" smtClean="0">
                <a:solidFill>
                  <a:srgbClr val="0000FF"/>
                </a:solidFill>
              </a:rPr>
              <a:t>2 </a:t>
            </a:r>
            <a:r>
              <a:rPr lang="en-US" sz="3200" dirty="0" smtClean="0">
                <a:solidFill>
                  <a:srgbClr val="0000FF"/>
                </a:solidFill>
              </a:rPr>
              <a:t>v, s | y) =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616" y="3501082"/>
            <a:ext cx="843342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P(y | </a:t>
            </a:r>
            <a:r>
              <a:rPr lang="en-US" sz="3200" dirty="0" err="1" smtClean="0">
                <a:solidFill>
                  <a:srgbClr val="0000FF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gi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,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e</a:t>
            </a:r>
            <a:r>
              <a:rPr lang="en-US" sz="3200" baseline="30000" dirty="0" smtClean="0">
                <a:solidFill>
                  <a:srgbClr val="0000FF"/>
                </a:solidFill>
              </a:rPr>
              <a:t>2 </a:t>
            </a:r>
            <a:r>
              <a:rPr lang="en-US" sz="3200" dirty="0" smtClean="0">
                <a:solidFill>
                  <a:srgbClr val="0000FF"/>
                </a:solidFill>
              </a:rPr>
              <a:t>v, s</a:t>
            </a:r>
            <a:r>
              <a:rPr lang="en-US" sz="3200" dirty="0">
                <a:solidFill>
                  <a:srgbClr val="0000FF"/>
                </a:solidFill>
              </a:rPr>
              <a:t>) </a:t>
            </a:r>
            <a:r>
              <a:rPr lang="en-US" sz="3200" dirty="0" smtClean="0">
                <a:solidFill>
                  <a:srgbClr val="0000FF"/>
                </a:solidFill>
              </a:rPr>
              <a:t>P(</a:t>
            </a:r>
            <a:r>
              <a:rPr lang="en-US" sz="3200" dirty="0" err="1" smtClean="0">
                <a:solidFill>
                  <a:srgbClr val="0000FF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e</a:t>
            </a:r>
            <a:r>
              <a:rPr lang="en-US" sz="3200" baseline="30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v, s)</a:t>
            </a:r>
          </a:p>
        </p:txBody>
      </p:sp>
    </p:spTree>
    <p:extLst>
      <p:ext uri="{BB962C8B-B14F-4D97-AF65-F5344CB8AC3E}">
        <p14:creationId xmlns:p14="http://schemas.microsoft.com/office/powerpoint/2010/main" val="4442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of assumption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1076" y="4956025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gi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~X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(v, S) with probability 1-π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076" y="4308750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=0 with probability π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735077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gi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&gt;</a:t>
            </a:r>
            <a:r>
              <a:rPr lang="en-US" sz="3200" dirty="0" smtClean="0">
                <a:solidFill>
                  <a:srgbClr val="0000FF"/>
                </a:solidFill>
              </a:rPr>
              <a:t>0 for all </a:t>
            </a:r>
            <a:r>
              <a:rPr lang="en-US" sz="3200" dirty="0" err="1" smtClean="0">
                <a:solidFill>
                  <a:srgbClr val="0000FF"/>
                </a:solidFill>
              </a:rPr>
              <a:t>i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8971" y="2694332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Bayes A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8971" y="4537350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Bayes B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6534" y="4226993"/>
            <a:ext cx="39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}</a:t>
            </a:r>
            <a:endParaRPr lang="en-US" sz="7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873654"/>
              </p:ext>
            </p:extLst>
          </p:nvPr>
        </p:nvGraphicFramePr>
        <p:xfrm>
          <a:off x="0" y="1209039"/>
          <a:ext cx="9144000" cy="564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737360"/>
                <a:gridCol w="1828800"/>
                <a:gridCol w="1828800"/>
                <a:gridCol w="1828800"/>
              </a:tblGrid>
              <a:tr h="1029921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Method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 smtClean="0"/>
                        <a:t>marker effect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Genomic Effect Variance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Residual</a:t>
                      </a:r>
                      <a:r>
                        <a:rPr lang="en-US" altLang="zh-CN" sz="2000" baseline="0" dirty="0" smtClean="0"/>
                        <a:t> variance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Unknow</a:t>
                      </a:r>
                      <a:r>
                        <a:rPr lang="en-US" altLang="zh-CN" sz="2000" baseline="0" dirty="0" smtClean="0"/>
                        <a:t>n parameter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17824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</a:t>
                      </a:r>
                      <a:r>
                        <a:rPr lang="en-US" altLang="zh-CN" sz="2000" baseline="0" dirty="0" smtClean="0"/>
                        <a:t>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All SNPs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405726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</a:t>
                      </a:r>
                      <a:r>
                        <a:rPr lang="en-US" altLang="zh-CN" sz="2000" dirty="0" smtClean="0"/>
                        <a:t> B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717824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</a:t>
                      </a:r>
                      <a:r>
                        <a:rPr lang="en-US" altLang="zh-CN" sz="2000" dirty="0" smtClean="0"/>
                        <a:t> </a:t>
                      </a:r>
                      <a:r>
                        <a:rPr lang="en-US" altLang="zh-CN" sz="2000" dirty="0" err="1" smtClean="0"/>
                        <a:t>Cπ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π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17824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</a:t>
                      </a:r>
                      <a:r>
                        <a:rPr lang="en-US" altLang="zh-CN" sz="2000" dirty="0" smtClean="0"/>
                        <a:t> </a:t>
                      </a:r>
                      <a:r>
                        <a:rPr lang="en-US" altLang="zh-CN" sz="2000" dirty="0" err="1" smtClean="0"/>
                        <a:t>Dπ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   π  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1029921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BayesianLASSO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Double exponential effects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2000" dirty="0" smtClean="0"/>
                        <a:t>λ</a:t>
                      </a:r>
                      <a:r>
                        <a:rPr lang="en-US" altLang="zh-CN" sz="2000" dirty="0" smtClean="0"/>
                        <a:t>  t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1029921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BayesMulti</a:t>
                      </a:r>
                      <a:r>
                        <a:rPr lang="en-US" altLang="zh-CN" sz="2000" dirty="0" smtClean="0"/>
                        <a:t>, </a:t>
                      </a:r>
                      <a:r>
                        <a:rPr lang="en-US" altLang="zh-CN" sz="2000" dirty="0" err="1" smtClean="0"/>
                        <a:t>BayesR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Multiple normal distributions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γ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903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Bayes alphabet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  <a:endParaRPr lang="en-US" dirty="0" smtClean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theorem</a:t>
            </a: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transformation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likelihood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alphabet for genomic selection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for genomic selection</a:t>
            </a:r>
            <a:endParaRPr lang="en-US" dirty="0" smtClean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theorem</a:t>
            </a: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transformation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likelihood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Bayesian </a:t>
            </a:r>
            <a:r>
              <a:rPr lang="en-US" dirty="0" smtClean="0">
                <a:latin typeface="Constantia" charset="0"/>
              </a:rPr>
              <a:t>alphabet for genomic selection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All SNPs have same distribution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6700" y="3618271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9917" y="6081643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~N(0,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26000" y="4478557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59200" y="4478557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6800" y="4478557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76715" y="2144643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b~N</a:t>
            </a:r>
            <a:r>
              <a:rPr lang="en-US" sz="3200" dirty="0" smtClean="0">
                <a:solidFill>
                  <a:srgbClr val="0000FF"/>
                </a:solidFill>
              </a:rPr>
              <a:t>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2715118" y="2601843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3972418" y="2601843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4318000" y="2601843"/>
            <a:ext cx="1927720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4700" y="4364257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3278517" y="4478557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4834" y="6130788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9634" y="6130788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26000" y="6081643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107" y="214464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6077796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</a:t>
            </a:r>
            <a:r>
              <a:rPr lang="en-US" sz="3200" dirty="0" err="1" smtClean="0">
                <a:solidFill>
                  <a:schemeClr val="tx1"/>
                </a:solidFill>
              </a:rPr>
              <a:t>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5400000" flipH="1" flipV="1">
            <a:off x="1352285" y="2824284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453885" y="2825488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31" y="56974"/>
            <a:ext cx="8229600" cy="88087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Selection of priors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941430" y="3625588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66091" y="6040914"/>
            <a:ext cx="6189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</a:t>
            </a:r>
            <a:r>
              <a:rPr lang="en-US" sz="3200" dirty="0" smtClean="0"/>
              <a:t>istributions of </a:t>
            </a:r>
            <a:r>
              <a:rPr lang="en-US" sz="3200" dirty="0" err="1" smtClean="0"/>
              <a:t>g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85478" y="4000670"/>
            <a:ext cx="758091" cy="1837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09590" y="4564959"/>
            <a:ext cx="1078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LSE</a:t>
            </a:r>
          </a:p>
          <a:p>
            <a:pPr algn="ctr"/>
            <a:r>
              <a:rPr lang="en-US" sz="2000" dirty="0" smtClean="0"/>
              <a:t>solve LL solely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28492" y="4181231"/>
            <a:ext cx="802950" cy="165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689246" y="1477107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Flat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51502" y="1505651"/>
            <a:ext cx="2147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Identical normal</a:t>
            </a:r>
            <a:endParaRPr lang="en-US" sz="2000" baseline="30000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5502305" y="4559300"/>
            <a:ext cx="1380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RR</a:t>
            </a:r>
          </a:p>
          <a:p>
            <a:pPr algn="ctr"/>
            <a:r>
              <a:rPr lang="en-US" sz="2000" dirty="0" smtClean="0"/>
              <a:t>solve REML by EMMA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8479" t="19921" r="11556" b="16486"/>
          <a:stretch/>
        </p:blipFill>
        <p:spPr>
          <a:xfrm>
            <a:off x="5916246" y="1877215"/>
            <a:ext cx="1817870" cy="230401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5948708" y="2905916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736108" y="2959100"/>
            <a:ext cx="261592" cy="7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30106" y="2774434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σ</a:t>
            </a:r>
            <a:r>
              <a:rPr lang="en-US" baseline="-25000" dirty="0" smtClean="0">
                <a:solidFill>
                  <a:srgbClr val="0000FF"/>
                </a:solidFill>
              </a:rPr>
              <a:t>g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1.85185E-6 L 0.01059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0093 L 3.33333E-6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7" grpId="0"/>
      <p:bldP spid="4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652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More realistic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793" y="1035010"/>
            <a:ext cx="812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Out of control and </a:t>
            </a:r>
            <a:r>
              <a:rPr lang="en-US" sz="3200" dirty="0" err="1" smtClean="0"/>
              <a:t>overfitting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00299" y="1754032"/>
            <a:ext cx="0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30901" y="1808093"/>
            <a:ext cx="0" cy="628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57598" y="1754032"/>
            <a:ext cx="2" cy="68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Need help from Thomas Bayes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 descr="225px-Thomas_Ba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1" y="1825149"/>
            <a:ext cx="3961284" cy="4242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8206" y="6068124"/>
            <a:ext cx="746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"An Essay towards solving a Problem in the Doctrine of Chances" which was read to the Royal Society in 1763 after Bayes' </a:t>
            </a:r>
            <a:r>
              <a:rPr lang="en-US" dirty="0" smtClean="0"/>
              <a:t>death by Richard </a:t>
            </a:r>
            <a:r>
              <a:rPr lang="en-US" dirty="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18252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from middle school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8718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school by 60% boys and 40% girls. All boy wear pants. Half girls wear pants and half wear skirt.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634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What is the probability to meet a student with pants?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301289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P(Pants)=60%*100+40%50%=80%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7086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P(pants)=60%*100+40%50%=80%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933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P(Boy)*P(Pants | Boy) + </a:t>
            </a:r>
            <a:r>
              <a:rPr lang="en-US" sz="3200" dirty="0"/>
              <a:t>P</a:t>
            </a:r>
            <a:r>
              <a:rPr lang="en-US" sz="3200" dirty="0" smtClean="0"/>
              <a:t>(Girl)</a:t>
            </a:r>
            <a:r>
              <a:rPr lang="en-US" sz="3200" dirty="0"/>
              <a:t>*P(</a:t>
            </a:r>
            <a:r>
              <a:rPr lang="en-US" sz="3200" dirty="0" smtClean="0"/>
              <a:t>Pants | Girl)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2149</TotalTime>
  <Words>824</Words>
  <Application>Microsoft Macintosh PowerPoint</Application>
  <PresentationFormat>On-screen Show (4:3)</PresentationFormat>
  <Paragraphs>192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Cambria Math</vt:lpstr>
      <vt:lpstr>Candara</vt:lpstr>
      <vt:lpstr>Constantia</vt:lpstr>
      <vt:lpstr>Corbel</vt:lpstr>
      <vt:lpstr>Symbol</vt:lpstr>
      <vt:lpstr>Waveform</vt:lpstr>
      <vt:lpstr>Statistical Genomics</vt:lpstr>
      <vt:lpstr>Administration</vt:lpstr>
      <vt:lpstr>Outline</vt:lpstr>
      <vt:lpstr>All SNPs have same distribution</vt:lpstr>
      <vt:lpstr>Selection of priors</vt:lpstr>
      <vt:lpstr>More realistic</vt:lpstr>
      <vt:lpstr>Need help from Thomas Bayes</vt:lpstr>
      <vt:lpstr>An example from middle school</vt:lpstr>
      <vt:lpstr>Probability</vt:lpstr>
      <vt:lpstr>Inverse question</vt:lpstr>
      <vt:lpstr>P(Boy|Pants)</vt:lpstr>
      <vt:lpstr>Bayesian theorem</vt:lpstr>
      <vt:lpstr>Bayesian transformation</vt:lpstr>
      <vt:lpstr>Bayesian for hard problem</vt:lpstr>
      <vt:lpstr>Prior knowledge</vt:lpstr>
      <vt:lpstr>P(G|y)</vt:lpstr>
      <vt:lpstr>P(y|G)</vt:lpstr>
      <vt:lpstr>P(G)</vt:lpstr>
      <vt:lpstr>P(y|G) P(G)</vt:lpstr>
      <vt:lpstr>Depend what you believe</vt:lpstr>
      <vt:lpstr>Ten are all males</vt:lpstr>
      <vt:lpstr>Control of unknown parameters</vt:lpstr>
      <vt:lpstr>Selection of priors</vt:lpstr>
      <vt:lpstr>One choice is inverse Chi-Square</vt:lpstr>
      <vt:lpstr>Bayesian likelihood</vt:lpstr>
      <vt:lpstr>Variation of assumption</vt:lpstr>
      <vt:lpstr>Bayes alphabet</vt:lpstr>
      <vt:lpstr>Highlight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179</cp:revision>
  <dcterms:created xsi:type="dcterms:W3CDTF">2013-08-24T13:03:35Z</dcterms:created>
  <dcterms:modified xsi:type="dcterms:W3CDTF">2016-12-27T13:03:52Z</dcterms:modified>
</cp:coreProperties>
</file>