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mp4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29"/>
  </p:notesMasterIdLst>
  <p:sldIdLst>
    <p:sldId id="379" r:id="rId2"/>
    <p:sldId id="425" r:id="rId3"/>
    <p:sldId id="426" r:id="rId4"/>
    <p:sldId id="419" r:id="rId5"/>
    <p:sldId id="427" r:id="rId6"/>
    <p:sldId id="428" r:id="rId7"/>
    <p:sldId id="429" r:id="rId8"/>
    <p:sldId id="424" r:id="rId9"/>
    <p:sldId id="430" r:id="rId10"/>
    <p:sldId id="431" r:id="rId11"/>
    <p:sldId id="422" r:id="rId12"/>
    <p:sldId id="384" r:id="rId13"/>
    <p:sldId id="381" r:id="rId14"/>
    <p:sldId id="397" r:id="rId15"/>
    <p:sldId id="421" r:id="rId16"/>
    <p:sldId id="405" r:id="rId17"/>
    <p:sldId id="413" r:id="rId18"/>
    <p:sldId id="414" r:id="rId19"/>
    <p:sldId id="415" r:id="rId20"/>
    <p:sldId id="406" r:id="rId21"/>
    <p:sldId id="407" r:id="rId22"/>
    <p:sldId id="408" r:id="rId23"/>
    <p:sldId id="404" r:id="rId24"/>
    <p:sldId id="409" r:id="rId25"/>
    <p:sldId id="403" r:id="rId26"/>
    <p:sldId id="402" r:id="rId27"/>
    <p:sldId id="432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467"/>
    <p:restoredTop sz="97727"/>
  </p:normalViewPr>
  <p:slideViewPr>
    <p:cSldViewPr snapToGrid="0" snapToObjects="1">
      <p:cViewPr>
        <p:scale>
          <a:sx n="126" d="100"/>
          <a:sy n="126" d="100"/>
        </p:scale>
        <p:origin x="1080" y="-2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4C4908-2A04-9943-9FD7-65929F5D9E3B}" type="datetimeFigureOut">
              <a:rPr lang="en-US" smtClean="0"/>
              <a:t>4/22/16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5A5107-B47F-A942-A7B4-FB0CAFAD1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485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E2307-1E40-4E12-8716-25BFDA8E7013}" type="datetime1">
              <a:rPr lang="en-US" smtClean="0"/>
              <a:pPr/>
              <a:t>4/22/16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FCF5A-EA79-452C-A52C-1A2668C2E7DF}" type="datetime1">
              <a:rPr lang="en-US" smtClean="0"/>
              <a:pPr/>
              <a:t>4/22/16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C4C28-BD4B-4892-9A2D-6E19BD753A9A}" type="datetime1">
              <a:rPr lang="en-US" smtClean="0"/>
              <a:pPr/>
              <a:t>4/22/16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9D02-426E-46C9-9EE9-0DE1EF8B2838}" type="datetime1">
              <a:rPr lang="en-US" smtClean="0"/>
              <a:pPr/>
              <a:t>4/22/16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AEBBE-F8B2-42CF-9895-E86A608384EB}" type="datetime1">
              <a:rPr lang="en-US" smtClean="0"/>
              <a:pPr/>
              <a:t>4/22/16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AA6B6-10E5-4810-BC9F-DA72D8452E73}" type="datetime1">
              <a:rPr lang="en-US" smtClean="0"/>
              <a:pPr/>
              <a:t>4/22/16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D072-EF12-4AA2-BD71-ABC68B06D0E2}" type="datetime1">
              <a:rPr lang="en-US" smtClean="0"/>
              <a:pPr/>
              <a:t>4/22/16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DBF60-6CC3-4B74-A60D-3486985E4346}" type="datetime1">
              <a:rPr lang="en-US" smtClean="0"/>
              <a:pPr/>
              <a:t>4/22/16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14818-984F-4759-BF72-A33BDC1963BD}" type="datetime1">
              <a:rPr lang="en-US" smtClean="0"/>
              <a:pPr/>
              <a:t>4/22/16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7E191-5F94-4FC1-B823-BD7CABF7FA06}" type="datetime1">
              <a:rPr lang="en-US" smtClean="0"/>
              <a:pPr/>
              <a:t>4/22/16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56D55-EFBE-4F9B-8A5F-09D42CA22A9B}" type="datetime1">
              <a:rPr lang="en-US" smtClean="0"/>
              <a:pPr/>
              <a:t>4/22/16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9D1D110F-3F4E-48D9-B8AA-5D0E825AFDBA}" type="datetime1">
              <a:rPr lang="en-US" smtClean="0"/>
              <a:pPr/>
              <a:t>4/22/16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1.tiff"/><Relationship Id="rId5" Type="http://schemas.openxmlformats.org/officeDocument/2006/relationships/image" Target="../media/image12.tiff"/><Relationship Id="rId6" Type="http://schemas.openxmlformats.org/officeDocument/2006/relationships/image" Target="../media/image13.png"/><Relationship Id="rId7" Type="http://schemas.openxmlformats.org/officeDocument/2006/relationships/hyperlink" Target="https://www.youtube.com/watch?v=RovnCsda-zQ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4" Type="http://schemas.openxmlformats.org/officeDocument/2006/relationships/image" Target="../media/image16.tiff"/><Relationship Id="rId5" Type="http://schemas.openxmlformats.org/officeDocument/2006/relationships/image" Target="../media/image17.tiff"/><Relationship Id="rId6" Type="http://schemas.openxmlformats.org/officeDocument/2006/relationships/hyperlink" Target="http://taurus.ansci.iastate.edu/wiki/projects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4" Type="http://schemas.openxmlformats.org/officeDocument/2006/relationships/image" Target="../media/image20.tiff"/><Relationship Id="rId5" Type="http://schemas.openxmlformats.org/officeDocument/2006/relationships/image" Target="../media/image21.tiff"/><Relationship Id="rId6" Type="http://schemas.openxmlformats.org/officeDocument/2006/relationships/hyperlink" Target="http://www.lce.esalq.usp.br/arquivos/aulas/2013/LCE5713/" TargetMode="External"/><Relationship Id="rId7" Type="http://schemas.openxmlformats.org/officeDocument/2006/relationships/image" Target="../media/image22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Relationship Id="rId3" Type="http://schemas.openxmlformats.org/officeDocument/2006/relationships/image" Target="../media/image31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Relationship Id="rId3" Type="http://schemas.openxmlformats.org/officeDocument/2006/relationships/image" Target="../media/image34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emf"/><Relationship Id="rId3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6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9744" y="2791299"/>
            <a:ext cx="8857883" cy="1072859"/>
          </a:xfrm>
        </p:spPr>
        <p:txBody>
          <a:bodyPr>
            <a:normAutofit/>
          </a:bodyPr>
          <a:lstStyle/>
          <a:p>
            <a:r>
              <a:rPr lang="en-US" sz="3800" b="1" dirty="0" smtClean="0">
                <a:solidFill>
                  <a:schemeClr val="bg2">
                    <a:lumMod val="75000"/>
                  </a:schemeClr>
                </a:solidFill>
              </a:rPr>
              <a:t>Statistical Genomics</a:t>
            </a:r>
            <a:endParaRPr lang="en-US" sz="3800" b="1" dirty="0">
              <a:solidFill>
                <a:schemeClr val="accent2"/>
              </a:solidFill>
            </a:endParaRPr>
          </a:p>
        </p:txBody>
      </p:sp>
      <p:pic>
        <p:nvPicPr>
          <p:cNvPr id="4" name="Picture 7" descr="Washington_State_Cougar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886" y="5316238"/>
            <a:ext cx="1433513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1512699" y="4249255"/>
            <a:ext cx="6400800" cy="10669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dirty="0" smtClean="0"/>
              <a:t>Zhiwu Zhang</a:t>
            </a:r>
          </a:p>
          <a:p>
            <a:pPr marL="0" indent="0" algn="ctr">
              <a:buNone/>
            </a:pPr>
            <a:r>
              <a:rPr lang="en-US" sz="2800" dirty="0" smtClean="0"/>
              <a:t>Washington State University</a:t>
            </a:r>
            <a:endParaRPr lang="en-US" sz="2800" dirty="0"/>
          </a:p>
        </p:txBody>
      </p:sp>
      <p:sp>
        <p:nvSpPr>
          <p:cNvPr id="8" name="Title 2"/>
          <p:cNvSpPr txBox="1">
            <a:spLocks/>
          </p:cNvSpPr>
          <p:nvPr/>
        </p:nvSpPr>
        <p:spPr bwMode="auto">
          <a:xfrm>
            <a:off x="894721" y="3597458"/>
            <a:ext cx="7487279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</a:rPr>
              <a:t>Lecture 28: Bayesian methods</a:t>
            </a:r>
            <a:endParaRPr lang="en-US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067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 homework credit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6080" y="2540000"/>
            <a:ext cx="83007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Use sampling approach to generate </a:t>
            </a:r>
            <a:r>
              <a:rPr lang="en-US" sz="2800" dirty="0" smtClean="0">
                <a:solidFill>
                  <a:srgbClr val="FF0000"/>
                </a:solidFill>
              </a:rPr>
              <a:t>three</a:t>
            </a:r>
            <a:r>
              <a:rPr lang="en-US" sz="2800" dirty="0" smtClean="0"/>
              <a:t> random variables with expected pairwise correlations of 50%. 20 points. Due on May 3:10 PM.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2879576" y="4352744"/>
            <a:ext cx="32031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x=</a:t>
            </a:r>
            <a:r>
              <a:rPr lang="en-US" dirty="0" err="1" smtClean="0"/>
              <a:t>rnorm</a:t>
            </a:r>
            <a:r>
              <a:rPr lang="en-US" dirty="0" smtClean="0"/>
              <a:t>(n=1, mean=.5*z, </a:t>
            </a:r>
            <a:r>
              <a:rPr lang="en-US" dirty="0" err="1" smtClean="0"/>
              <a:t>sd</a:t>
            </a:r>
            <a:r>
              <a:rPr lang="en-US" dirty="0" smtClean="0"/>
              <a:t>=1)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915136" y="5149825"/>
            <a:ext cx="32047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y</a:t>
            </a:r>
            <a:r>
              <a:rPr lang="en-US" dirty="0" smtClean="0"/>
              <a:t>=</a:t>
            </a:r>
            <a:r>
              <a:rPr lang="en-US" dirty="0" err="1" smtClean="0"/>
              <a:t>rnorm</a:t>
            </a:r>
            <a:r>
              <a:rPr lang="en-US" dirty="0" smtClean="0"/>
              <a:t>(n=1, mean=.5*x, </a:t>
            </a:r>
            <a:r>
              <a:rPr lang="en-US" dirty="0" err="1" smtClean="0"/>
              <a:t>sd</a:t>
            </a:r>
            <a:r>
              <a:rPr lang="en-US" dirty="0" smtClean="0"/>
              <a:t>=1)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915136" y="5946906"/>
            <a:ext cx="3313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z</a:t>
            </a:r>
            <a:r>
              <a:rPr lang="en-US" dirty="0" smtClean="0"/>
              <a:t>=</a:t>
            </a:r>
            <a:r>
              <a:rPr lang="en-US" dirty="0" err="1" smtClean="0"/>
              <a:t>rnorm</a:t>
            </a:r>
            <a:r>
              <a:rPr lang="en-US" dirty="0" smtClean="0"/>
              <a:t>(n=1, mean=.5*y, </a:t>
            </a:r>
            <a:r>
              <a:rPr lang="en-US" dirty="0" err="1" smtClean="0"/>
              <a:t>sd</a:t>
            </a:r>
            <a:r>
              <a:rPr lang="en-US" dirty="0" smtClean="0"/>
              <a:t>=1)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169920" y="4722076"/>
            <a:ext cx="1991360" cy="52048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169920" y="5519157"/>
            <a:ext cx="1991360" cy="52048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3169920" y="4613610"/>
            <a:ext cx="2082800" cy="1426032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337481" y="4298999"/>
            <a:ext cx="3935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/>
              <a:t>}</a:t>
            </a:r>
            <a:endParaRPr lang="en-US" sz="7200" dirty="0" smtClean="0">
              <a:solidFill>
                <a:schemeClr val="accent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53499" y="5201920"/>
            <a:ext cx="3935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/>
              <a:t>}</a:t>
            </a:r>
            <a:endParaRPr lang="en-US" sz="7200" dirty="0" smtClean="0">
              <a:solidFill>
                <a:schemeClr val="accent2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835665" y="4714497"/>
            <a:ext cx="5421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/>
              <a:t>50%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6871647" y="5617418"/>
            <a:ext cx="5421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/>
              <a:t>50%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 rot="10800000">
            <a:off x="2281298" y="4211106"/>
            <a:ext cx="39351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0" dirty="0" smtClean="0"/>
              <a:t>}</a:t>
            </a:r>
            <a:endParaRPr lang="en-US" sz="14000" dirty="0" smtClean="0">
              <a:solidFill>
                <a:schemeClr val="accent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339614" y="5032643"/>
            <a:ext cx="7825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25%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470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13360" y="0"/>
            <a:ext cx="8646160" cy="1155842"/>
          </a:xfrm>
        </p:spPr>
        <p:txBody>
          <a:bodyPr>
            <a:normAutofit/>
          </a:bodyPr>
          <a:lstStyle/>
          <a:p>
            <a:r>
              <a:rPr lang="en-US" altLang="zh-CN" sz="3600" b="1">
                <a:solidFill>
                  <a:schemeClr val="accent2"/>
                </a:solidFill>
              </a:rPr>
              <a:t>Markov chain Monte </a:t>
            </a:r>
            <a:r>
              <a:rPr lang="en-US" altLang="zh-CN" sz="3600" b="1" smtClean="0">
                <a:solidFill>
                  <a:schemeClr val="accent2"/>
                </a:solidFill>
              </a:rPr>
              <a:t>Carlo (MCMC)</a:t>
            </a:r>
            <a:endParaRPr lang="zh-CN" altLang="en-US" sz="3600" b="1" dirty="0">
              <a:solidFill>
                <a:schemeClr val="accent2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/>
          <a:srcRect l="5408" t="9859" b="7061"/>
          <a:stretch/>
        </p:blipFill>
        <p:spPr bwMode="auto">
          <a:xfrm>
            <a:off x="1417429" y="883920"/>
            <a:ext cx="6136422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7" name="直接箭头连接符 6"/>
          <p:cNvCxnSpPr/>
          <p:nvPr/>
        </p:nvCxnSpPr>
        <p:spPr>
          <a:xfrm flipH="1">
            <a:off x="3124200" y="4689680"/>
            <a:ext cx="640080" cy="0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256451" y="4505014"/>
            <a:ext cx="869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Burn in</a:t>
            </a:r>
            <a:endParaRPr lang="zh-CN" altLang="en-US" dirty="0"/>
          </a:p>
        </p:txBody>
      </p:sp>
      <p:sp>
        <p:nvSpPr>
          <p:cNvPr id="10" name="椭圆 9"/>
          <p:cNvSpPr/>
          <p:nvPr/>
        </p:nvSpPr>
        <p:spPr>
          <a:xfrm>
            <a:off x="1974284" y="5370119"/>
            <a:ext cx="412108" cy="4267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" name="直接箭头连接符 11"/>
          <p:cNvCxnSpPr/>
          <p:nvPr/>
        </p:nvCxnSpPr>
        <p:spPr>
          <a:xfrm>
            <a:off x="3444240" y="1075733"/>
            <a:ext cx="0" cy="4754880"/>
          </a:xfrm>
          <a:prstGeom prst="straightConnector1">
            <a:avLst/>
          </a:prstGeom>
          <a:ln w="25400">
            <a:solidFill>
              <a:srgbClr val="FF0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841646" y="4505014"/>
            <a:ext cx="1817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Converge</a:t>
            </a:r>
            <a:endParaRPr lang="zh-CN" altLang="en-US" dirty="0"/>
          </a:p>
        </p:txBody>
      </p:sp>
      <p:cxnSp>
        <p:nvCxnSpPr>
          <p:cNvPr id="21" name="直接箭头连接符 11"/>
          <p:cNvCxnSpPr/>
          <p:nvPr/>
        </p:nvCxnSpPr>
        <p:spPr>
          <a:xfrm flipH="1">
            <a:off x="3484880" y="2655613"/>
            <a:ext cx="3749040" cy="0"/>
          </a:xfrm>
          <a:prstGeom prst="straightConnector1">
            <a:avLst/>
          </a:prstGeom>
          <a:ln w="25400">
            <a:solidFill>
              <a:srgbClr val="00B05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6"/>
          <p:cNvCxnSpPr/>
          <p:nvPr/>
        </p:nvCxnSpPr>
        <p:spPr>
          <a:xfrm flipV="1">
            <a:off x="7233920" y="2325413"/>
            <a:ext cx="0" cy="640080"/>
          </a:xfrm>
          <a:prstGeom prst="straightConnector1">
            <a:avLst/>
          </a:prstGeom>
          <a:ln w="25400">
            <a:solidFill>
              <a:srgbClr val="00B05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2386391" y="5398813"/>
            <a:ext cx="795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Start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769252" y="6331188"/>
            <a:ext cx="1817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smtClean="0"/>
              <a:t>Iteration</a:t>
            </a:r>
            <a:endParaRPr lang="zh-CN" altLang="en-US" b="1" dirty="0"/>
          </a:p>
        </p:txBody>
      </p:sp>
      <p:sp>
        <p:nvSpPr>
          <p:cNvPr id="30" name="TextBox 29"/>
          <p:cNvSpPr txBox="1"/>
          <p:nvPr/>
        </p:nvSpPr>
        <p:spPr>
          <a:xfrm rot="16200000">
            <a:off x="376347" y="3411612"/>
            <a:ext cx="1817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/>
              <a:t>Sample value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828295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20" grpId="0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83971"/>
            <a:ext cx="8229600" cy="826039"/>
          </a:xfrm>
        </p:spPr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</a:rPr>
              <a:t>Software for Bayesian methods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4" name="Picture 3" descr="Screen Shot 2015-07-02 at 2.26.0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0623"/>
            <a:ext cx="9144000" cy="2581221"/>
          </a:xfrm>
          <a:prstGeom prst="rect">
            <a:avLst/>
          </a:prstGeom>
        </p:spPr>
      </p:pic>
      <p:pic>
        <p:nvPicPr>
          <p:cNvPr id="6" name="Picture 5" descr="Theo_Meuwisse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166" y="4640099"/>
            <a:ext cx="1371600" cy="182880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841" t="1388" r="9259" b="4514"/>
          <a:stretch/>
        </p:blipFill>
        <p:spPr>
          <a:xfrm>
            <a:off x="6154244" y="4640099"/>
            <a:ext cx="1444145" cy="18288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8324" y="4640099"/>
            <a:ext cx="1463040" cy="182880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848" y="818570"/>
            <a:ext cx="3101516" cy="153057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225364" y="1796695"/>
            <a:ext cx="17812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  <a:latin typeface="OpenSans" charset="0"/>
              </a:rPr>
              <a:t>June 12-17, 2016</a:t>
            </a:r>
            <a:endParaRPr lang="en-US">
              <a:solidFill>
                <a:schemeClr val="accent2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78541" y="6488668"/>
            <a:ext cx="62280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7"/>
              </a:rPr>
              <a:t>https://</a:t>
            </a:r>
            <a:r>
              <a:rPr lang="en-US" dirty="0" smtClean="0">
                <a:hlinkClick r:id="rId7"/>
              </a:rPr>
              <a:t>www.youtube.com/watch?v=RovnCsda-zQ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00390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34" b="23336"/>
          <a:stretch/>
        </p:blipFill>
        <p:spPr>
          <a:xfrm>
            <a:off x="0" y="0"/>
            <a:ext cx="9144000" cy="40130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3599" t="8142" r="5201"/>
          <a:stretch/>
        </p:blipFill>
        <p:spPr>
          <a:xfrm>
            <a:off x="1219200" y="4107852"/>
            <a:ext cx="1702228" cy="2286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89917" y="6488668"/>
            <a:ext cx="18469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Rohan </a:t>
            </a:r>
            <a:r>
              <a:rPr lang="en-US" dirty="0"/>
              <a:t>Fernando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4014" y="4107852"/>
            <a:ext cx="1714500" cy="2286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734014" y="6488668"/>
            <a:ext cx="1713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Dorian J Garrick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1100" y="4107852"/>
            <a:ext cx="1714500" cy="22860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182035" y="6488668"/>
            <a:ext cx="18726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Jack C M </a:t>
            </a:r>
            <a:r>
              <a:rPr lang="en-US" dirty="0" err="1"/>
              <a:t>Dekkers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0" y="3537224"/>
            <a:ext cx="67393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hlinkClick r:id="rId6"/>
              </a:rPr>
              <a:t>http://</a:t>
            </a:r>
            <a:r>
              <a:rPr lang="en-US" sz="2800" dirty="0" smtClean="0">
                <a:solidFill>
                  <a:schemeClr val="bg1"/>
                </a:solidFill>
                <a:hlinkClick r:id="rId6"/>
              </a:rPr>
              <a:t>taurus.</a:t>
            </a:r>
            <a:r>
              <a:rPr lang="en-US" sz="2800" dirty="0" smtClean="0">
                <a:solidFill>
                  <a:srgbClr val="FF0000"/>
                </a:solidFill>
                <a:hlinkClick r:id="rId6"/>
              </a:rPr>
              <a:t>ansci.iastate</a:t>
            </a:r>
            <a:r>
              <a:rPr lang="en-US" sz="2800" dirty="0" smtClean="0">
                <a:solidFill>
                  <a:schemeClr val="bg1"/>
                </a:solidFill>
                <a:hlinkClick r:id="rId6"/>
              </a:rPr>
              <a:t>.edu/wiki/projects</a:t>
            </a:r>
            <a:endParaRPr lang="en-US" sz="28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939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3" t="13409" r="4248" b="13804"/>
          <a:stretch/>
        </p:blipFill>
        <p:spPr>
          <a:xfrm>
            <a:off x="2471035" y="4040896"/>
            <a:ext cx="4718098" cy="28397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34720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R package BLR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464" y="934720"/>
            <a:ext cx="1714500" cy="2286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2879" y="3423647"/>
            <a:ext cx="16979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E0505"/>
                </a:solidFill>
                <a:latin typeface="ArialMT" charset="0"/>
              </a:rPr>
              <a:t>Daniel </a:t>
            </a:r>
            <a:r>
              <a:rPr lang="en-US" dirty="0" err="1">
                <a:solidFill>
                  <a:srgbClr val="0E0505"/>
                </a:solidFill>
                <a:latin typeface="ArialMT" charset="0"/>
              </a:rPr>
              <a:t>Gianola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4350" r="13179"/>
          <a:stretch/>
        </p:blipFill>
        <p:spPr>
          <a:xfrm>
            <a:off x="7060226" y="965275"/>
            <a:ext cx="1771291" cy="2286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117759" y="3307318"/>
            <a:ext cx="16562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2E2E2E"/>
                </a:solidFill>
                <a:latin typeface="Georgia" charset="0"/>
              </a:rPr>
              <a:t>Gustavo </a:t>
            </a:r>
            <a:endParaRPr lang="en-US" dirty="0" smtClean="0">
              <a:solidFill>
                <a:srgbClr val="2E2E2E"/>
              </a:solidFill>
              <a:latin typeface="Georgia" charset="0"/>
            </a:endParaRPr>
          </a:p>
          <a:p>
            <a:pPr algn="ctr"/>
            <a:r>
              <a:rPr lang="en-US" dirty="0" smtClean="0">
                <a:solidFill>
                  <a:srgbClr val="2E2E2E"/>
                </a:solidFill>
                <a:latin typeface="Georgia" charset="0"/>
              </a:rPr>
              <a:t>de </a:t>
            </a:r>
            <a:r>
              <a:rPr lang="en-US" dirty="0">
                <a:solidFill>
                  <a:srgbClr val="2E2E2E"/>
                </a:solidFill>
                <a:latin typeface="Georgia" charset="0"/>
              </a:rPr>
              <a:t>los Campos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5964" y="934720"/>
            <a:ext cx="1714500" cy="2286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045964" y="3445817"/>
            <a:ext cx="17411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Guilherme</a:t>
            </a:r>
            <a:r>
              <a:rPr lang="en-US" dirty="0"/>
              <a:t> Rosa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214644" y="6211669"/>
            <a:ext cx="32308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rId6"/>
              </a:rPr>
              <a:t>http://www.lce.esalq.usp.br/arquivos/aulas/2013/LCE5713</a:t>
            </a:r>
            <a:r>
              <a:rPr lang="en-US" dirty="0" smtClean="0">
                <a:solidFill>
                  <a:schemeClr val="bg1"/>
                </a:solidFill>
                <a:hlinkClick r:id="rId6"/>
              </a:rPr>
              <a:t>/</a:t>
            </a: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3726" y="934720"/>
            <a:ext cx="2512476" cy="2286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831771" y="3445817"/>
            <a:ext cx="13163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Jose </a:t>
            </a:r>
            <a:r>
              <a:rPr lang="en-US" dirty="0" err="1"/>
              <a:t>Crossa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0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</a:t>
            </a:r>
            <a:r>
              <a:rPr lang="en-US" dirty="0" smtClean="0"/>
              <a:t>ext book</a:t>
            </a:r>
            <a:endParaRPr lang="en-US" dirty="0"/>
          </a:p>
        </p:txBody>
      </p:sp>
      <p:pic>
        <p:nvPicPr>
          <p:cNvPr id="4" name="Picture 3" descr="Screen Shot 2015-08-25 at 2.33.3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837" y="1724789"/>
            <a:ext cx="3346805" cy="47098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260"/>
          <a:stretch/>
        </p:blipFill>
        <p:spPr>
          <a:xfrm>
            <a:off x="0" y="4566022"/>
            <a:ext cx="5532689" cy="18686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" y="2542266"/>
            <a:ext cx="5516880" cy="1342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96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0" y="0"/>
            <a:ext cx="8342817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63397" y="5351195"/>
            <a:ext cx="33731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#</a:t>
            </a:r>
            <a:r>
              <a:rPr lang="en-US" dirty="0" err="1" smtClean="0">
                <a:solidFill>
                  <a:srgbClr val="FF0000"/>
                </a:solidFill>
              </a:rPr>
              <a:t>install.packages</a:t>
            </a:r>
            <a:r>
              <a:rPr lang="en-US" dirty="0">
                <a:solidFill>
                  <a:srgbClr val="FF0000"/>
                </a:solidFill>
              </a:rPr>
              <a:t>("BLR") 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library(BLR</a:t>
            </a:r>
            <a:r>
              <a:rPr lang="en-US" dirty="0">
                <a:solidFill>
                  <a:srgbClr val="FF0000"/>
                </a:solidFill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964098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</a:rPr>
              <a:t>Model in BLR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1816100"/>
            <a:ext cx="8128000" cy="7747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466812"/>
            <a:ext cx="2049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/>
              <a:t>I</a:t>
            </a:r>
            <a:r>
              <a:rPr lang="en-US" sz="3200" smtClean="0"/>
              <a:t>ntercept</a:t>
            </a:r>
            <a:endParaRPr lang="en-US" sz="3200" dirty="0" smtClean="0">
              <a:solidFill>
                <a:schemeClr val="accent2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1209040" y="2590800"/>
            <a:ext cx="365760" cy="79248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156641" y="4593269"/>
            <a:ext cx="25109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Fixed effects</a:t>
            </a:r>
          </a:p>
          <a:p>
            <a:pPr algn="ctr"/>
            <a:r>
              <a:rPr lang="en-US" sz="3200" dirty="0" smtClean="0">
                <a:solidFill>
                  <a:schemeClr val="accent2"/>
                </a:solidFill>
              </a:rPr>
              <a:t>(MAS)</a:t>
            </a:r>
          </a:p>
        </p:txBody>
      </p:sp>
      <p:cxnSp>
        <p:nvCxnSpPr>
          <p:cNvPr id="10" name="Straight Arrow Connector 9"/>
          <p:cNvCxnSpPr>
            <a:stCxn id="9" idx="0"/>
          </p:cNvCxnSpPr>
          <p:nvPr/>
        </p:nvCxnSpPr>
        <p:spPr>
          <a:xfrm flipV="1">
            <a:off x="2412102" y="2590800"/>
            <a:ext cx="418159" cy="200246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524059" y="5792228"/>
            <a:ext cx="40030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random regression</a:t>
            </a:r>
            <a:endParaRPr lang="en-US" sz="3200" dirty="0"/>
          </a:p>
          <a:p>
            <a:pPr algn="ctr"/>
            <a:r>
              <a:rPr lang="en-US" sz="3200" dirty="0" smtClean="0">
                <a:solidFill>
                  <a:schemeClr val="accent2"/>
                </a:solidFill>
              </a:rPr>
              <a:t>(Ridge regression)</a:t>
            </a:r>
            <a:endParaRPr lang="en-US" sz="3200" dirty="0">
              <a:solidFill>
                <a:schemeClr val="accent2"/>
              </a:solidFill>
            </a:endParaRPr>
          </a:p>
        </p:txBody>
      </p:sp>
      <p:cxnSp>
        <p:nvCxnSpPr>
          <p:cNvPr id="14" name="Straight Arrow Connector 13"/>
          <p:cNvCxnSpPr>
            <a:stCxn id="13" idx="0"/>
            <a:endCxn id="2" idx="2"/>
          </p:cNvCxnSpPr>
          <p:nvPr/>
        </p:nvCxnSpPr>
        <p:spPr>
          <a:xfrm flipV="1">
            <a:off x="4525579" y="2590800"/>
            <a:ext cx="46421" cy="320142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820219" y="4715010"/>
            <a:ext cx="34137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/>
              <a:t>Bayeian</a:t>
            </a:r>
            <a:r>
              <a:rPr lang="en-US" sz="3200" dirty="0" smtClean="0"/>
              <a:t> LASSO</a:t>
            </a:r>
          </a:p>
          <a:p>
            <a:pPr algn="ctr"/>
            <a:r>
              <a:rPr lang="en-US" sz="3200" dirty="0" smtClean="0">
                <a:solidFill>
                  <a:schemeClr val="accent2"/>
                </a:solidFill>
              </a:rPr>
              <a:t>(Bayes)</a:t>
            </a:r>
          </a:p>
        </p:txBody>
      </p:sp>
      <p:cxnSp>
        <p:nvCxnSpPr>
          <p:cNvPr id="21" name="Straight Arrow Connector 20"/>
          <p:cNvCxnSpPr>
            <a:stCxn id="20" idx="0"/>
          </p:cNvCxnSpPr>
          <p:nvPr/>
        </p:nvCxnSpPr>
        <p:spPr>
          <a:xfrm flipH="1" flipV="1">
            <a:off x="5984439" y="2590800"/>
            <a:ext cx="542660" cy="212421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136640" y="3216477"/>
            <a:ext cx="31898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Breeding values</a:t>
            </a:r>
          </a:p>
          <a:p>
            <a:pPr algn="ctr"/>
            <a:r>
              <a:rPr lang="en-US" sz="3200" dirty="0" smtClean="0">
                <a:solidFill>
                  <a:schemeClr val="accent2"/>
                </a:solidFill>
              </a:rPr>
              <a:t>(</a:t>
            </a:r>
            <a:r>
              <a:rPr lang="en-US" sz="3200" dirty="0" err="1" smtClean="0">
                <a:solidFill>
                  <a:schemeClr val="accent2"/>
                </a:solidFill>
              </a:rPr>
              <a:t>gBLUP</a:t>
            </a:r>
            <a:r>
              <a:rPr lang="en-US" sz="3200" dirty="0" smtClean="0">
                <a:solidFill>
                  <a:schemeClr val="accent2"/>
                </a:solidFill>
              </a:rPr>
              <a:t>)</a:t>
            </a:r>
          </a:p>
        </p:txBody>
      </p:sp>
      <p:cxnSp>
        <p:nvCxnSpPr>
          <p:cNvPr id="26" name="Straight Arrow Connector 25"/>
          <p:cNvCxnSpPr>
            <a:stCxn id="25" idx="0"/>
          </p:cNvCxnSpPr>
          <p:nvPr/>
        </p:nvCxnSpPr>
        <p:spPr>
          <a:xfrm flipH="1" flipV="1">
            <a:off x="7579361" y="2418081"/>
            <a:ext cx="152202" cy="79839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079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3" grpId="0"/>
      <p:bldP spid="20" grpId="0"/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</a:rPr>
              <a:t>Bayesian likelihood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1860"/>
            <a:ext cx="9144000" cy="280609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876800" y="3059803"/>
            <a:ext cx="2763520" cy="506358"/>
          </a:xfrm>
          <a:prstGeom prst="rect">
            <a:avLst/>
          </a:prstGeom>
          <a:solidFill>
            <a:srgbClr val="FFFF0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647440" y="4427026"/>
            <a:ext cx="3992880" cy="491334"/>
          </a:xfrm>
          <a:prstGeom prst="rect">
            <a:avLst/>
          </a:prstGeom>
          <a:solidFill>
            <a:srgbClr val="FFFF0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658360" y="3836221"/>
            <a:ext cx="1600200" cy="491334"/>
          </a:xfrm>
          <a:prstGeom prst="rect">
            <a:avLst/>
          </a:prstGeom>
          <a:solidFill>
            <a:srgbClr val="FF000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135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5184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BLR output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1840"/>
            <a:ext cx="9144000" cy="610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058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Homework 5 graded</a:t>
            </a:r>
          </a:p>
          <a:p>
            <a:r>
              <a:rPr lang="en-US" dirty="0" smtClean="0"/>
              <a:t>Homework 6 (last) due </a:t>
            </a:r>
            <a:r>
              <a:rPr lang="en-US" dirty="0"/>
              <a:t>April </a:t>
            </a:r>
            <a:r>
              <a:rPr lang="en-US" dirty="0" smtClean="0"/>
              <a:t>29, Friday, 3:10PM</a:t>
            </a:r>
          </a:p>
          <a:p>
            <a:r>
              <a:rPr lang="en-US" dirty="0"/>
              <a:t>Final exam: May 3, 120 minutes (3:10-5:10PM), </a:t>
            </a:r>
            <a:r>
              <a:rPr lang="en-US" dirty="0" smtClean="0"/>
              <a:t>50</a:t>
            </a:r>
          </a:p>
          <a:p>
            <a:r>
              <a:rPr lang="en-US" dirty="0" smtClean="0"/>
              <a:t>Evaluation due May 6 (</a:t>
            </a:r>
            <a:r>
              <a:rPr lang="en-US" b="1" dirty="0" smtClean="0"/>
              <a:t>10 out of 19 (53%) received, THANKS</a:t>
            </a:r>
            <a:r>
              <a:rPr lang="en-US" dirty="0" smtClean="0"/>
              <a:t>).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Administration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362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</a:rPr>
              <a:t>Setup GAPIT and BLR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1591056"/>
            <a:ext cx="91440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060087"/>
                </a:solidFill>
                <a:latin typeface="Candara" charset="0"/>
              </a:rPr>
              <a:t>rm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en-US" dirty="0">
                <a:solidFill>
                  <a:srgbClr val="000000"/>
                </a:solidFill>
                <a:latin typeface="Candara" charset="0"/>
              </a:rPr>
              <a:t>list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en-US" dirty="0" err="1">
                <a:solidFill>
                  <a:srgbClr val="060087"/>
                </a:solidFill>
                <a:latin typeface="Candara" charset="0"/>
              </a:rPr>
              <a:t>ls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())</a:t>
            </a:r>
            <a:endParaRPr lang="en-US" dirty="0">
              <a:solidFill>
                <a:srgbClr val="000000"/>
              </a:solidFill>
              <a:latin typeface="Candara" charset="0"/>
            </a:endParaRPr>
          </a:p>
          <a:p>
            <a:endParaRPr lang="en-US" dirty="0">
              <a:solidFill>
                <a:srgbClr val="000000"/>
              </a:solidFill>
              <a:latin typeface="Candara" charset="0"/>
            </a:endParaRPr>
          </a:p>
          <a:p>
            <a:r>
              <a:rPr lang="en-US" dirty="0">
                <a:solidFill>
                  <a:srgbClr val="3E3E3E"/>
                </a:solidFill>
                <a:latin typeface="Candara" charset="0"/>
              </a:rPr>
              <a:t>#Import GAPIT</a:t>
            </a:r>
          </a:p>
          <a:p>
            <a:r>
              <a:rPr lang="en-US" dirty="0">
                <a:solidFill>
                  <a:srgbClr val="3E3E3E"/>
                </a:solidFill>
                <a:latin typeface="Candara" charset="0"/>
              </a:rPr>
              <a:t>#source("http://</a:t>
            </a:r>
            <a:r>
              <a:rPr lang="en-US" dirty="0" err="1">
                <a:solidFill>
                  <a:srgbClr val="3E3E3E"/>
                </a:solidFill>
                <a:latin typeface="Candara" charset="0"/>
              </a:rPr>
              <a:t>www.bioconductor.org</a:t>
            </a:r>
            <a:r>
              <a:rPr lang="en-US" dirty="0">
                <a:solidFill>
                  <a:srgbClr val="3E3E3E"/>
                </a:solidFill>
                <a:latin typeface="Candara" charset="0"/>
              </a:rPr>
              <a:t>/</a:t>
            </a:r>
            <a:r>
              <a:rPr lang="en-US" dirty="0" err="1">
                <a:solidFill>
                  <a:srgbClr val="3E3E3E"/>
                </a:solidFill>
                <a:latin typeface="Candara" charset="0"/>
              </a:rPr>
              <a:t>biocLite.R</a:t>
            </a:r>
            <a:r>
              <a:rPr lang="en-US" dirty="0">
                <a:solidFill>
                  <a:srgbClr val="3E3E3E"/>
                </a:solidFill>
                <a:latin typeface="Candara" charset="0"/>
              </a:rPr>
              <a:t>") </a:t>
            </a:r>
          </a:p>
          <a:p>
            <a:r>
              <a:rPr lang="en-US" dirty="0">
                <a:solidFill>
                  <a:srgbClr val="3E3E3E"/>
                </a:solidFill>
                <a:latin typeface="Candara" charset="0"/>
              </a:rPr>
              <a:t>#</a:t>
            </a:r>
            <a:r>
              <a:rPr lang="en-US" dirty="0" err="1">
                <a:solidFill>
                  <a:srgbClr val="3E3E3E"/>
                </a:solidFill>
                <a:latin typeface="Candara" charset="0"/>
              </a:rPr>
              <a:t>biocLite</a:t>
            </a:r>
            <a:r>
              <a:rPr lang="en-US" dirty="0">
                <a:solidFill>
                  <a:srgbClr val="3E3E3E"/>
                </a:solidFill>
                <a:latin typeface="Candara" charset="0"/>
              </a:rPr>
              <a:t>("</a:t>
            </a:r>
            <a:r>
              <a:rPr lang="en-US" dirty="0" err="1">
                <a:solidFill>
                  <a:srgbClr val="3E3E3E"/>
                </a:solidFill>
                <a:latin typeface="Candara" charset="0"/>
              </a:rPr>
              <a:t>multtest</a:t>
            </a:r>
            <a:r>
              <a:rPr lang="en-US" dirty="0">
                <a:solidFill>
                  <a:srgbClr val="3E3E3E"/>
                </a:solidFill>
                <a:latin typeface="Candara" charset="0"/>
              </a:rPr>
              <a:t>")</a:t>
            </a:r>
          </a:p>
          <a:p>
            <a:r>
              <a:rPr lang="en-US" dirty="0">
                <a:solidFill>
                  <a:srgbClr val="3E3E3E"/>
                </a:solidFill>
                <a:latin typeface="Candara" charset="0"/>
              </a:rPr>
              <a:t>#</a:t>
            </a:r>
            <a:r>
              <a:rPr lang="en-US" dirty="0" err="1">
                <a:solidFill>
                  <a:srgbClr val="3E3E3E"/>
                </a:solidFill>
                <a:latin typeface="Candara" charset="0"/>
              </a:rPr>
              <a:t>install.packages</a:t>
            </a:r>
            <a:r>
              <a:rPr lang="en-US" dirty="0">
                <a:solidFill>
                  <a:srgbClr val="3E3E3E"/>
                </a:solidFill>
                <a:latin typeface="Candara" charset="0"/>
              </a:rPr>
              <a:t>("EMMREML")</a:t>
            </a:r>
          </a:p>
          <a:p>
            <a:r>
              <a:rPr lang="en-US" dirty="0">
                <a:solidFill>
                  <a:srgbClr val="3E3E3E"/>
                </a:solidFill>
                <a:latin typeface="Candara" charset="0"/>
              </a:rPr>
              <a:t>#</a:t>
            </a:r>
            <a:r>
              <a:rPr lang="en-US" dirty="0" err="1">
                <a:solidFill>
                  <a:srgbClr val="3E3E3E"/>
                </a:solidFill>
                <a:latin typeface="Candara" charset="0"/>
              </a:rPr>
              <a:t>install.packages</a:t>
            </a:r>
            <a:r>
              <a:rPr lang="en-US" dirty="0">
                <a:solidFill>
                  <a:srgbClr val="3E3E3E"/>
                </a:solidFill>
                <a:latin typeface="Candara" charset="0"/>
              </a:rPr>
              <a:t>("</a:t>
            </a:r>
            <a:r>
              <a:rPr lang="en-US" dirty="0" err="1">
                <a:solidFill>
                  <a:srgbClr val="3E3E3E"/>
                </a:solidFill>
                <a:latin typeface="Candara" charset="0"/>
              </a:rPr>
              <a:t>gplots</a:t>
            </a:r>
            <a:r>
              <a:rPr lang="en-US" dirty="0">
                <a:solidFill>
                  <a:srgbClr val="3E3E3E"/>
                </a:solidFill>
                <a:latin typeface="Candara" charset="0"/>
              </a:rPr>
              <a:t>")</a:t>
            </a:r>
          </a:p>
          <a:p>
            <a:r>
              <a:rPr lang="en-US" dirty="0">
                <a:solidFill>
                  <a:srgbClr val="3E3E3E"/>
                </a:solidFill>
                <a:latin typeface="Candara" charset="0"/>
              </a:rPr>
              <a:t>#</a:t>
            </a:r>
            <a:r>
              <a:rPr lang="en-US" dirty="0" err="1">
                <a:solidFill>
                  <a:srgbClr val="3E3E3E"/>
                </a:solidFill>
                <a:latin typeface="Candara" charset="0"/>
              </a:rPr>
              <a:t>install.packages</a:t>
            </a:r>
            <a:r>
              <a:rPr lang="en-US" dirty="0">
                <a:solidFill>
                  <a:srgbClr val="3E3E3E"/>
                </a:solidFill>
                <a:latin typeface="Candara" charset="0"/>
              </a:rPr>
              <a:t>("scatterplot3d")</a:t>
            </a:r>
          </a:p>
          <a:p>
            <a:r>
              <a:rPr lang="en-US" dirty="0">
                <a:solidFill>
                  <a:srgbClr val="060087"/>
                </a:solidFill>
                <a:latin typeface="Candara" charset="0"/>
              </a:rPr>
              <a:t>library(</a:t>
            </a:r>
            <a:r>
              <a:rPr lang="en-US" dirty="0">
                <a:solidFill>
                  <a:srgbClr val="9E0003"/>
                </a:solidFill>
                <a:latin typeface="Candara" charset="0"/>
              </a:rPr>
              <a:t>'MASS'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)</a:t>
            </a:r>
            <a:r>
              <a:rPr lang="en-US" dirty="0">
                <a:solidFill>
                  <a:srgbClr val="000000"/>
                </a:solidFill>
                <a:latin typeface="Candara" charset="0"/>
              </a:rPr>
              <a:t> </a:t>
            </a:r>
            <a:r>
              <a:rPr lang="en-US" dirty="0">
                <a:solidFill>
                  <a:srgbClr val="3E3E3E"/>
                </a:solidFill>
                <a:latin typeface="Candara" charset="0"/>
              </a:rPr>
              <a:t># required for </a:t>
            </a:r>
            <a:r>
              <a:rPr lang="en-US" dirty="0" err="1">
                <a:solidFill>
                  <a:srgbClr val="3E3E3E"/>
                </a:solidFill>
                <a:latin typeface="Candara" charset="0"/>
              </a:rPr>
              <a:t>ginv</a:t>
            </a:r>
            <a:endParaRPr lang="en-US" dirty="0">
              <a:solidFill>
                <a:srgbClr val="3E3E3E"/>
              </a:solidFill>
              <a:latin typeface="Candara" charset="0"/>
            </a:endParaRPr>
          </a:p>
          <a:p>
            <a:r>
              <a:rPr lang="en-US" dirty="0">
                <a:solidFill>
                  <a:srgbClr val="060087"/>
                </a:solidFill>
                <a:latin typeface="Candara" charset="0"/>
              </a:rPr>
              <a:t>library(</a:t>
            </a:r>
            <a:r>
              <a:rPr lang="en-US" dirty="0" err="1">
                <a:solidFill>
                  <a:srgbClr val="000000"/>
                </a:solidFill>
                <a:latin typeface="Candara" charset="0"/>
              </a:rPr>
              <a:t>multtest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)</a:t>
            </a:r>
            <a:endParaRPr lang="en-US" dirty="0">
              <a:solidFill>
                <a:srgbClr val="000000"/>
              </a:solidFill>
              <a:latin typeface="Candara" charset="0"/>
            </a:endParaRPr>
          </a:p>
          <a:p>
            <a:r>
              <a:rPr lang="en-US" dirty="0">
                <a:solidFill>
                  <a:srgbClr val="060087"/>
                </a:solidFill>
                <a:latin typeface="Candara" charset="0"/>
              </a:rPr>
              <a:t>library(</a:t>
            </a:r>
            <a:r>
              <a:rPr lang="en-US" dirty="0" err="1">
                <a:solidFill>
                  <a:srgbClr val="000000"/>
                </a:solidFill>
                <a:latin typeface="Candara" charset="0"/>
              </a:rPr>
              <a:t>gplots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)</a:t>
            </a:r>
            <a:endParaRPr lang="en-US" dirty="0">
              <a:solidFill>
                <a:srgbClr val="000000"/>
              </a:solidFill>
              <a:latin typeface="Candara" charset="0"/>
            </a:endParaRPr>
          </a:p>
          <a:p>
            <a:r>
              <a:rPr lang="en-US" dirty="0">
                <a:solidFill>
                  <a:srgbClr val="060087"/>
                </a:solidFill>
                <a:latin typeface="Candara" charset="0"/>
              </a:rPr>
              <a:t>library(</a:t>
            </a:r>
            <a:r>
              <a:rPr lang="en-US" dirty="0">
                <a:solidFill>
                  <a:srgbClr val="000000"/>
                </a:solidFill>
                <a:latin typeface="Candara" charset="0"/>
              </a:rPr>
              <a:t>compiler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)</a:t>
            </a:r>
            <a:r>
              <a:rPr lang="en-US" dirty="0">
                <a:solidFill>
                  <a:srgbClr val="000000"/>
                </a:solidFill>
                <a:latin typeface="Candara" charset="0"/>
              </a:rPr>
              <a:t> </a:t>
            </a:r>
            <a:r>
              <a:rPr lang="en-US" dirty="0">
                <a:solidFill>
                  <a:srgbClr val="3E3E3E"/>
                </a:solidFill>
                <a:latin typeface="Candara" charset="0"/>
              </a:rPr>
              <a:t>#required for </a:t>
            </a:r>
            <a:r>
              <a:rPr lang="en-US" dirty="0" err="1">
                <a:solidFill>
                  <a:srgbClr val="3E3E3E"/>
                </a:solidFill>
                <a:latin typeface="Candara" charset="0"/>
              </a:rPr>
              <a:t>cmpfun</a:t>
            </a:r>
            <a:endParaRPr lang="en-US" dirty="0">
              <a:solidFill>
                <a:srgbClr val="3E3E3E"/>
              </a:solidFill>
              <a:latin typeface="Candara" charset="0"/>
            </a:endParaRPr>
          </a:p>
          <a:p>
            <a:r>
              <a:rPr lang="en-US" dirty="0">
                <a:solidFill>
                  <a:srgbClr val="060087"/>
                </a:solidFill>
                <a:latin typeface="Candara" charset="0"/>
              </a:rPr>
              <a:t>library(</a:t>
            </a:r>
            <a:r>
              <a:rPr lang="en-US" dirty="0">
                <a:solidFill>
                  <a:srgbClr val="9E0003"/>
                </a:solidFill>
                <a:latin typeface="Candara" charset="0"/>
              </a:rPr>
              <a:t>"scatterplot3d"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)</a:t>
            </a:r>
            <a:endParaRPr lang="en-US" dirty="0">
              <a:solidFill>
                <a:srgbClr val="000000"/>
              </a:solidFill>
              <a:latin typeface="Candara" charset="0"/>
            </a:endParaRPr>
          </a:p>
          <a:p>
            <a:r>
              <a:rPr lang="en-US" dirty="0">
                <a:solidFill>
                  <a:srgbClr val="060087"/>
                </a:solidFill>
                <a:latin typeface="Candara" charset="0"/>
              </a:rPr>
              <a:t>library(</a:t>
            </a:r>
            <a:r>
              <a:rPr lang="en-US" dirty="0">
                <a:solidFill>
                  <a:srgbClr val="9E0003"/>
                </a:solidFill>
                <a:latin typeface="Candara" charset="0"/>
              </a:rPr>
              <a:t>"EMMREML"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)</a:t>
            </a:r>
            <a:endParaRPr lang="en-US" dirty="0">
              <a:solidFill>
                <a:srgbClr val="000000"/>
              </a:solidFill>
              <a:latin typeface="Candara" charset="0"/>
            </a:endParaRPr>
          </a:p>
          <a:p>
            <a:r>
              <a:rPr lang="en-US" dirty="0">
                <a:solidFill>
                  <a:srgbClr val="060087"/>
                </a:solidFill>
                <a:latin typeface="Candara" charset="0"/>
              </a:rPr>
              <a:t>source(</a:t>
            </a:r>
            <a:r>
              <a:rPr lang="en-US" dirty="0">
                <a:solidFill>
                  <a:srgbClr val="9E0003"/>
                </a:solidFill>
                <a:latin typeface="Candara" charset="0"/>
              </a:rPr>
              <a:t>"http://</a:t>
            </a:r>
            <a:r>
              <a:rPr lang="en-US" dirty="0" err="1">
                <a:solidFill>
                  <a:srgbClr val="9E0003"/>
                </a:solidFill>
                <a:latin typeface="Candara" charset="0"/>
              </a:rPr>
              <a:t>www.zzlab.net</a:t>
            </a:r>
            <a:r>
              <a:rPr lang="en-US" dirty="0">
                <a:solidFill>
                  <a:srgbClr val="9E0003"/>
                </a:solidFill>
                <a:latin typeface="Candara" charset="0"/>
              </a:rPr>
              <a:t>/GAPIT/</a:t>
            </a:r>
            <a:r>
              <a:rPr lang="en-US" dirty="0" err="1">
                <a:solidFill>
                  <a:srgbClr val="9E0003"/>
                </a:solidFill>
                <a:latin typeface="Candara" charset="0"/>
              </a:rPr>
              <a:t>emma.txt</a:t>
            </a:r>
            <a:r>
              <a:rPr lang="en-US" dirty="0">
                <a:solidFill>
                  <a:srgbClr val="9E0003"/>
                </a:solidFill>
                <a:latin typeface="Candara" charset="0"/>
              </a:rPr>
              <a:t>"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)</a:t>
            </a:r>
            <a:endParaRPr lang="en-US" dirty="0">
              <a:solidFill>
                <a:srgbClr val="000000"/>
              </a:solidFill>
              <a:latin typeface="Candara" charset="0"/>
            </a:endParaRPr>
          </a:p>
          <a:p>
            <a:r>
              <a:rPr lang="en-US" dirty="0">
                <a:solidFill>
                  <a:srgbClr val="060087"/>
                </a:solidFill>
                <a:latin typeface="Candara" charset="0"/>
              </a:rPr>
              <a:t>source(</a:t>
            </a:r>
            <a:r>
              <a:rPr lang="en-US" dirty="0">
                <a:solidFill>
                  <a:srgbClr val="9E0003"/>
                </a:solidFill>
                <a:latin typeface="Candara" charset="0"/>
              </a:rPr>
              <a:t>"http://</a:t>
            </a:r>
            <a:r>
              <a:rPr lang="en-US" dirty="0" err="1">
                <a:solidFill>
                  <a:srgbClr val="9E0003"/>
                </a:solidFill>
                <a:latin typeface="Candara" charset="0"/>
              </a:rPr>
              <a:t>www.zzlab.net</a:t>
            </a:r>
            <a:r>
              <a:rPr lang="en-US" dirty="0">
                <a:solidFill>
                  <a:srgbClr val="9E0003"/>
                </a:solidFill>
                <a:latin typeface="Candara" charset="0"/>
              </a:rPr>
              <a:t>/GAPIT/</a:t>
            </a:r>
            <a:r>
              <a:rPr lang="en-US" dirty="0" err="1">
                <a:solidFill>
                  <a:srgbClr val="9E0003"/>
                </a:solidFill>
                <a:latin typeface="Candara" charset="0"/>
              </a:rPr>
              <a:t>gapit_functions.txt</a:t>
            </a:r>
            <a:r>
              <a:rPr lang="en-US" dirty="0">
                <a:solidFill>
                  <a:srgbClr val="9E0003"/>
                </a:solidFill>
                <a:latin typeface="Candara" charset="0"/>
              </a:rPr>
              <a:t>"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)</a:t>
            </a:r>
            <a:endParaRPr lang="en-US" dirty="0">
              <a:solidFill>
                <a:srgbClr val="000000"/>
              </a:solidFill>
              <a:latin typeface="Candara" charset="0"/>
            </a:endParaRPr>
          </a:p>
          <a:p>
            <a:r>
              <a:rPr lang="en-US" dirty="0" smtClean="0"/>
              <a:t>#</a:t>
            </a:r>
            <a:r>
              <a:rPr lang="en-US" dirty="0" err="1"/>
              <a:t>install.packages</a:t>
            </a:r>
            <a:r>
              <a:rPr lang="en-US" dirty="0"/>
              <a:t>("BLR") </a:t>
            </a:r>
          </a:p>
          <a:p>
            <a:r>
              <a:rPr lang="en-US" dirty="0"/>
              <a:t>library(BLR) </a:t>
            </a:r>
            <a:endParaRPr lang="en-US" dirty="0">
              <a:solidFill>
                <a:srgbClr val="000000"/>
              </a:solidFill>
              <a:latin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800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52728"/>
          </a:xfrm>
        </p:spPr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</a:rPr>
              <a:t>Data and simulation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1387856"/>
            <a:ext cx="914400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#Import demo data</a:t>
            </a:r>
          </a:p>
          <a:p>
            <a:r>
              <a:rPr lang="en-US" dirty="0" err="1"/>
              <a:t>myGD</a:t>
            </a:r>
            <a:r>
              <a:rPr lang="en-US" dirty="0"/>
              <a:t>=</a:t>
            </a:r>
            <a:r>
              <a:rPr lang="en-US" dirty="0" err="1"/>
              <a:t>read.table</a:t>
            </a:r>
            <a:r>
              <a:rPr lang="en-US" dirty="0"/>
              <a:t>(file="http://</a:t>
            </a:r>
            <a:r>
              <a:rPr lang="en-US" dirty="0" err="1"/>
              <a:t>zzlab.net</a:t>
            </a:r>
            <a:r>
              <a:rPr lang="en-US" dirty="0"/>
              <a:t>/GAPIT/data/</a:t>
            </a:r>
            <a:r>
              <a:rPr lang="en-US" dirty="0" err="1"/>
              <a:t>mdp_numeric.txt",head</a:t>
            </a:r>
            <a:r>
              <a:rPr lang="en-US" dirty="0"/>
              <a:t>=T)</a:t>
            </a:r>
          </a:p>
          <a:p>
            <a:r>
              <a:rPr lang="en-US" dirty="0" err="1"/>
              <a:t>myGM</a:t>
            </a:r>
            <a:r>
              <a:rPr lang="en-US" dirty="0"/>
              <a:t>=</a:t>
            </a:r>
            <a:r>
              <a:rPr lang="en-US" dirty="0" err="1"/>
              <a:t>read.table</a:t>
            </a:r>
            <a:r>
              <a:rPr lang="en-US" dirty="0"/>
              <a:t>(file="http://</a:t>
            </a:r>
            <a:r>
              <a:rPr lang="en-US" dirty="0" err="1"/>
              <a:t>zzlab.net</a:t>
            </a:r>
            <a:r>
              <a:rPr lang="en-US" dirty="0"/>
              <a:t>/GAPIT/data/</a:t>
            </a:r>
            <a:r>
              <a:rPr lang="en-US" dirty="0" err="1"/>
              <a:t>mdp_SNP_information.txt",head</a:t>
            </a:r>
            <a:r>
              <a:rPr lang="en-US" dirty="0"/>
              <a:t>=T)</a:t>
            </a:r>
          </a:p>
          <a:p>
            <a:r>
              <a:rPr lang="en-US" dirty="0" err="1"/>
              <a:t>myCV</a:t>
            </a:r>
            <a:r>
              <a:rPr lang="en-US" dirty="0"/>
              <a:t>=</a:t>
            </a:r>
            <a:r>
              <a:rPr lang="en-US" dirty="0" err="1"/>
              <a:t>read.table</a:t>
            </a:r>
            <a:r>
              <a:rPr lang="en-US" dirty="0"/>
              <a:t>(file="http://</a:t>
            </a:r>
            <a:r>
              <a:rPr lang="en-US" dirty="0" err="1"/>
              <a:t>zzlab.net</a:t>
            </a:r>
            <a:r>
              <a:rPr lang="en-US" dirty="0"/>
              <a:t>/GAPIT/data/</a:t>
            </a:r>
            <a:r>
              <a:rPr lang="en-US" dirty="0" err="1"/>
              <a:t>mdp_env.txt",head</a:t>
            </a:r>
            <a:r>
              <a:rPr lang="en-US" dirty="0"/>
              <a:t>=T)</a:t>
            </a:r>
          </a:p>
          <a:p>
            <a:endParaRPr lang="en-US" dirty="0"/>
          </a:p>
          <a:p>
            <a:r>
              <a:rPr lang="pt-BR" dirty="0" err="1" smtClean="0"/>
              <a:t>X</a:t>
            </a:r>
            <a:r>
              <a:rPr lang="pt-BR" dirty="0" smtClean="0"/>
              <a:t>=</a:t>
            </a:r>
            <a:r>
              <a:rPr lang="pt-BR" dirty="0" err="1" smtClean="0"/>
              <a:t>myGD</a:t>
            </a:r>
            <a:r>
              <a:rPr lang="pt-BR" dirty="0"/>
              <a:t>[,-1]</a:t>
            </a:r>
          </a:p>
          <a:p>
            <a:r>
              <a:rPr lang="pt-BR" dirty="0"/>
              <a:t>taxa=</a:t>
            </a:r>
            <a:r>
              <a:rPr lang="pt-BR" dirty="0" err="1"/>
              <a:t>myGD</a:t>
            </a:r>
            <a:r>
              <a:rPr lang="pt-BR" dirty="0"/>
              <a:t>[,1</a:t>
            </a:r>
            <a:r>
              <a:rPr lang="pt-BR" dirty="0" smtClean="0"/>
              <a:t>]</a:t>
            </a:r>
            <a:endParaRPr lang="pt-BR" dirty="0"/>
          </a:p>
          <a:p>
            <a:r>
              <a:rPr lang="pt-BR" dirty="0"/>
              <a:t>index1to5=</a:t>
            </a:r>
            <a:r>
              <a:rPr lang="pt-BR" dirty="0" err="1"/>
              <a:t>myGM</a:t>
            </a:r>
            <a:r>
              <a:rPr lang="pt-BR" dirty="0"/>
              <a:t>[,2]&lt;6</a:t>
            </a:r>
          </a:p>
          <a:p>
            <a:r>
              <a:rPr lang="pt-BR" dirty="0"/>
              <a:t>X1to5 = </a:t>
            </a:r>
            <a:r>
              <a:rPr lang="pt-BR" dirty="0" err="1"/>
              <a:t>X</a:t>
            </a:r>
            <a:r>
              <a:rPr lang="pt-BR" dirty="0"/>
              <a:t>[,index1to5]</a:t>
            </a:r>
          </a:p>
          <a:p>
            <a:r>
              <a:rPr lang="pt-BR" dirty="0" err="1"/>
              <a:t>GD.candidate</a:t>
            </a:r>
            <a:r>
              <a:rPr lang="pt-BR" dirty="0"/>
              <a:t>=</a:t>
            </a:r>
            <a:r>
              <a:rPr lang="pt-BR" dirty="0" err="1"/>
              <a:t>cbind</a:t>
            </a:r>
            <a:r>
              <a:rPr lang="pt-BR" dirty="0"/>
              <a:t>(</a:t>
            </a:r>
            <a:r>
              <a:rPr lang="pt-BR" dirty="0" err="1"/>
              <a:t>as.data.frame</a:t>
            </a:r>
            <a:r>
              <a:rPr lang="pt-BR" dirty="0"/>
              <a:t>(taxa),X1to5)</a:t>
            </a:r>
          </a:p>
          <a:p>
            <a:endParaRPr lang="pt-BR" dirty="0"/>
          </a:p>
          <a:p>
            <a:r>
              <a:rPr lang="is-IS" dirty="0"/>
              <a:t>set.seed(99164)</a:t>
            </a:r>
          </a:p>
          <a:p>
            <a:r>
              <a:rPr lang="en-US" dirty="0" err="1"/>
              <a:t>mySim</a:t>
            </a:r>
            <a:r>
              <a:rPr lang="en-US" dirty="0"/>
              <a:t>=</a:t>
            </a:r>
            <a:r>
              <a:rPr lang="en-US" dirty="0" err="1"/>
              <a:t>GAPIT.Phenotype.Simulation</a:t>
            </a:r>
            <a:r>
              <a:rPr lang="en-US" dirty="0"/>
              <a:t>(GD=</a:t>
            </a:r>
            <a:r>
              <a:rPr lang="en-US" dirty="0" err="1"/>
              <a:t>GD.candidate,GM</a:t>
            </a:r>
            <a:r>
              <a:rPr lang="en-US" dirty="0"/>
              <a:t>=</a:t>
            </a:r>
            <a:r>
              <a:rPr lang="en-US" dirty="0" err="1"/>
              <a:t>myGM</a:t>
            </a:r>
            <a:r>
              <a:rPr lang="en-US" dirty="0"/>
              <a:t>[index1to5,],h2=.5,NQTN=20, </a:t>
            </a:r>
            <a:r>
              <a:rPr lang="en-US" dirty="0" err="1"/>
              <a:t>effectunit</a:t>
            </a:r>
            <a:r>
              <a:rPr lang="en-US" dirty="0"/>
              <a:t> =.95,QTNDist="</a:t>
            </a:r>
            <a:r>
              <a:rPr lang="en-US" dirty="0" err="1"/>
              <a:t>normal",CV</a:t>
            </a:r>
            <a:r>
              <a:rPr lang="en-US" dirty="0"/>
              <a:t>=</a:t>
            </a:r>
            <a:r>
              <a:rPr lang="en-US" dirty="0" err="1"/>
              <a:t>myCV,cveff</a:t>
            </a:r>
            <a:r>
              <a:rPr lang="en-US" dirty="0"/>
              <a:t>=c(.2,.2),a2=.5,adim=3,category=1,r=.4)</a:t>
            </a:r>
          </a:p>
          <a:p>
            <a:endParaRPr lang="en-US" dirty="0"/>
          </a:p>
          <a:p>
            <a:r>
              <a:rPr lang="is-IS" dirty="0" smtClean="0"/>
              <a:t>set.seed(99164</a:t>
            </a:r>
            <a:r>
              <a:rPr lang="is-IS" dirty="0"/>
              <a:t>)</a:t>
            </a:r>
          </a:p>
          <a:p>
            <a:r>
              <a:rPr lang="en-US" dirty="0"/>
              <a:t>n=</a:t>
            </a:r>
            <a:r>
              <a:rPr lang="en-US" dirty="0" err="1"/>
              <a:t>nrow</a:t>
            </a:r>
            <a:r>
              <a:rPr lang="en-US" dirty="0"/>
              <a:t>(</a:t>
            </a:r>
            <a:r>
              <a:rPr lang="en-US" dirty="0" err="1"/>
              <a:t>mySim$Y</a:t>
            </a:r>
            <a:r>
              <a:rPr lang="en-US" dirty="0"/>
              <a:t>)</a:t>
            </a:r>
          </a:p>
          <a:p>
            <a:r>
              <a:rPr lang="en-US" dirty="0" err="1"/>
              <a:t>pred</a:t>
            </a:r>
            <a:r>
              <a:rPr lang="en-US" dirty="0"/>
              <a:t>=sample(</a:t>
            </a:r>
            <a:r>
              <a:rPr lang="en-US" dirty="0" err="1"/>
              <a:t>n,round</a:t>
            </a:r>
            <a:r>
              <a:rPr lang="en-US" dirty="0"/>
              <a:t>(n/5),replace=F)</a:t>
            </a:r>
          </a:p>
          <a:p>
            <a:r>
              <a:rPr lang="en-US" dirty="0"/>
              <a:t>train=-</a:t>
            </a:r>
            <a:r>
              <a:rPr lang="en-US" dirty="0" err="1"/>
              <a:t>pred</a:t>
            </a:r>
            <a:endParaRPr lang="en-US" dirty="0">
              <a:solidFill>
                <a:srgbClr val="000000"/>
              </a:solidFill>
              <a:latin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131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52728"/>
          </a:xfrm>
        </p:spPr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</a:rPr>
              <a:t>Run GAPIT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626364"/>
            <a:ext cx="914400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myY</a:t>
            </a:r>
            <a:r>
              <a:rPr lang="en-US" dirty="0"/>
              <a:t>=</a:t>
            </a:r>
            <a:r>
              <a:rPr lang="en-US" dirty="0" err="1"/>
              <a:t>mySim$Y</a:t>
            </a:r>
            <a:endParaRPr lang="en-US" dirty="0"/>
          </a:p>
          <a:p>
            <a:r>
              <a:rPr lang="pt-BR" dirty="0" err="1"/>
              <a:t>y</a:t>
            </a:r>
            <a:r>
              <a:rPr lang="pt-BR" dirty="0"/>
              <a:t> &lt;- </a:t>
            </a:r>
            <a:r>
              <a:rPr lang="pt-BR" dirty="0" err="1"/>
              <a:t>mySim$Y</a:t>
            </a:r>
            <a:r>
              <a:rPr lang="pt-BR" dirty="0"/>
              <a:t>[,2]</a:t>
            </a:r>
          </a:p>
          <a:p>
            <a:r>
              <a:rPr lang="en-US" dirty="0" err="1" smtClean="0"/>
              <a:t>myGAPIT</a:t>
            </a:r>
            <a:r>
              <a:rPr lang="en-US" dirty="0" smtClean="0"/>
              <a:t> </a:t>
            </a:r>
            <a:r>
              <a:rPr lang="en-US" dirty="0"/>
              <a:t>&lt;- GAPIT(</a:t>
            </a:r>
          </a:p>
          <a:p>
            <a:r>
              <a:rPr lang="en-US" dirty="0"/>
              <a:t>  Y=</a:t>
            </a:r>
            <a:r>
              <a:rPr lang="en-US" dirty="0" err="1"/>
              <a:t>myY</a:t>
            </a:r>
            <a:r>
              <a:rPr lang="en-US" dirty="0"/>
              <a:t>[train,],</a:t>
            </a:r>
          </a:p>
          <a:p>
            <a:r>
              <a:rPr lang="en-US" dirty="0"/>
              <a:t>  GD=</a:t>
            </a:r>
            <a:r>
              <a:rPr lang="en-US" dirty="0" err="1"/>
              <a:t>myGD</a:t>
            </a:r>
            <a:r>
              <a:rPr lang="en-US" dirty="0"/>
              <a:t>,</a:t>
            </a:r>
          </a:p>
          <a:p>
            <a:r>
              <a:rPr lang="en-US" dirty="0"/>
              <a:t>  GM=</a:t>
            </a:r>
            <a:r>
              <a:rPr lang="en-US" dirty="0" err="1"/>
              <a:t>myGM</a:t>
            </a:r>
            <a:r>
              <a:rPr lang="en-US" dirty="0"/>
              <a:t>,</a:t>
            </a:r>
          </a:p>
          <a:p>
            <a:r>
              <a:rPr lang="en-US" dirty="0"/>
              <a:t>  </a:t>
            </a:r>
            <a:r>
              <a:rPr lang="en-US" dirty="0" err="1"/>
              <a:t>PCA.total</a:t>
            </a:r>
            <a:r>
              <a:rPr lang="en-US" dirty="0"/>
              <a:t>=3,</a:t>
            </a:r>
          </a:p>
          <a:p>
            <a:r>
              <a:rPr lang="en-US" dirty="0"/>
              <a:t>  CV=</a:t>
            </a:r>
            <a:r>
              <a:rPr lang="en-US" dirty="0" err="1"/>
              <a:t>myCV</a:t>
            </a:r>
            <a:r>
              <a:rPr lang="en-US" dirty="0"/>
              <a:t>,</a:t>
            </a:r>
          </a:p>
          <a:p>
            <a:r>
              <a:rPr lang="en-US" dirty="0"/>
              <a:t>  </a:t>
            </a:r>
            <a:r>
              <a:rPr lang="en-US" dirty="0" err="1"/>
              <a:t>group.from</a:t>
            </a:r>
            <a:r>
              <a:rPr lang="en-US" dirty="0"/>
              <a:t>=1000,</a:t>
            </a:r>
          </a:p>
          <a:p>
            <a:r>
              <a:rPr lang="en-US" dirty="0"/>
              <a:t>  </a:t>
            </a:r>
            <a:r>
              <a:rPr lang="en-US" dirty="0" err="1"/>
              <a:t>group.to</a:t>
            </a:r>
            <a:r>
              <a:rPr lang="en-US" dirty="0"/>
              <a:t>=1000,</a:t>
            </a:r>
          </a:p>
          <a:p>
            <a:r>
              <a:rPr lang="en-US" dirty="0"/>
              <a:t>  </a:t>
            </a:r>
            <a:r>
              <a:rPr lang="en-US" dirty="0" err="1"/>
              <a:t>group.by</a:t>
            </a:r>
            <a:r>
              <a:rPr lang="en-US" dirty="0"/>
              <a:t>=10,</a:t>
            </a:r>
          </a:p>
          <a:p>
            <a:r>
              <a:rPr lang="en-US" dirty="0"/>
              <a:t>  </a:t>
            </a:r>
            <a:r>
              <a:rPr lang="en-US" dirty="0" err="1"/>
              <a:t>QTN.position</a:t>
            </a:r>
            <a:r>
              <a:rPr lang="en-US" dirty="0"/>
              <a:t>=</a:t>
            </a:r>
            <a:r>
              <a:rPr lang="en-US" dirty="0" err="1"/>
              <a:t>mySim$QTN.position</a:t>
            </a:r>
            <a:r>
              <a:rPr lang="en-US" dirty="0"/>
              <a:t>,</a:t>
            </a:r>
          </a:p>
          <a:p>
            <a:r>
              <a:rPr lang="en-US" dirty="0" smtClean="0"/>
              <a:t>memo="MLM")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order.raw</a:t>
            </a:r>
            <a:r>
              <a:rPr lang="en-US" dirty="0"/>
              <a:t>=match(</a:t>
            </a:r>
            <a:r>
              <a:rPr lang="en-US" dirty="0" err="1"/>
              <a:t>taxa,myGAPIT$Pred</a:t>
            </a:r>
            <a:r>
              <a:rPr lang="en-US" dirty="0"/>
              <a:t>[,1])</a:t>
            </a:r>
          </a:p>
          <a:p>
            <a:r>
              <a:rPr lang="en-US" dirty="0" err="1"/>
              <a:t>pcEnv</a:t>
            </a:r>
            <a:r>
              <a:rPr lang="en-US" dirty="0"/>
              <a:t>=</a:t>
            </a:r>
            <a:r>
              <a:rPr lang="en-US" dirty="0" err="1"/>
              <a:t>cbind</a:t>
            </a:r>
            <a:r>
              <a:rPr lang="en-US" dirty="0"/>
              <a:t>(</a:t>
            </a:r>
            <a:r>
              <a:rPr lang="en-US" dirty="0" err="1"/>
              <a:t>myGAPIT$PCA</a:t>
            </a:r>
            <a:r>
              <a:rPr lang="en-US" dirty="0"/>
              <a:t>[,-1],</a:t>
            </a:r>
            <a:r>
              <a:rPr lang="en-US" dirty="0" err="1"/>
              <a:t>myCV</a:t>
            </a:r>
            <a:r>
              <a:rPr lang="en-US" dirty="0"/>
              <a:t>[,-1])</a:t>
            </a:r>
          </a:p>
          <a:p>
            <a:endParaRPr lang="en-US" dirty="0"/>
          </a:p>
          <a:p>
            <a:r>
              <a:rPr lang="en-US" dirty="0" err="1"/>
              <a:t>acc.GAPIT</a:t>
            </a:r>
            <a:r>
              <a:rPr lang="en-US" dirty="0"/>
              <a:t>=</a:t>
            </a:r>
            <a:r>
              <a:rPr lang="en-US" dirty="0" err="1"/>
              <a:t>cor</a:t>
            </a:r>
            <a:r>
              <a:rPr lang="en-US" dirty="0"/>
              <a:t>(</a:t>
            </a:r>
            <a:r>
              <a:rPr lang="en-US" dirty="0" err="1"/>
              <a:t>myGAPIT$Pred</a:t>
            </a:r>
            <a:r>
              <a:rPr lang="en-US" dirty="0"/>
              <a:t>[order.raw,5][</a:t>
            </a:r>
            <a:r>
              <a:rPr lang="en-US" dirty="0" err="1"/>
              <a:t>pred</a:t>
            </a:r>
            <a:r>
              <a:rPr lang="en-US" dirty="0"/>
              <a:t>],</a:t>
            </a:r>
            <a:r>
              <a:rPr lang="en-US" dirty="0" err="1"/>
              <a:t>mySim$u</a:t>
            </a:r>
            <a:r>
              <a:rPr lang="en-US" dirty="0"/>
              <a:t>[</a:t>
            </a:r>
            <a:r>
              <a:rPr lang="en-US" dirty="0" err="1"/>
              <a:t>pred</a:t>
            </a:r>
            <a:r>
              <a:rPr lang="en-US" dirty="0"/>
              <a:t>]) </a:t>
            </a:r>
          </a:p>
          <a:p>
            <a:r>
              <a:rPr lang="en-US" dirty="0" err="1"/>
              <a:t>fit.GAPIT</a:t>
            </a:r>
            <a:r>
              <a:rPr lang="en-US" dirty="0"/>
              <a:t>=</a:t>
            </a:r>
            <a:r>
              <a:rPr lang="en-US" dirty="0" err="1"/>
              <a:t>cor</a:t>
            </a:r>
            <a:r>
              <a:rPr lang="en-US" dirty="0"/>
              <a:t>(</a:t>
            </a:r>
            <a:r>
              <a:rPr lang="en-US" dirty="0" err="1"/>
              <a:t>myGAPIT$Pred</a:t>
            </a:r>
            <a:r>
              <a:rPr lang="en-US" dirty="0"/>
              <a:t>[order.raw,5][train],</a:t>
            </a:r>
            <a:r>
              <a:rPr lang="en-US" dirty="0" err="1"/>
              <a:t>mySim$u</a:t>
            </a:r>
            <a:r>
              <a:rPr lang="en-US" dirty="0"/>
              <a:t>[train]) </a:t>
            </a:r>
          </a:p>
          <a:p>
            <a:r>
              <a:rPr lang="en-US" dirty="0" err="1"/>
              <a:t>acc.GAPIT</a:t>
            </a:r>
            <a:endParaRPr lang="en-US" dirty="0"/>
          </a:p>
          <a:p>
            <a:r>
              <a:rPr lang="en-US" dirty="0" err="1"/>
              <a:t>fit.GAPIT</a:t>
            </a:r>
            <a:endParaRPr lang="en-US" dirty="0">
              <a:solidFill>
                <a:srgbClr val="000000"/>
              </a:solidFill>
              <a:latin typeface="Candara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081520" y="5889343"/>
            <a:ext cx="16052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0.3032198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0.7337175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469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5171440" cy="1252728"/>
          </a:xfrm>
        </p:spPr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</a:rPr>
              <a:t>GWAS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42"/>
          <a:stretch/>
        </p:blipFill>
        <p:spPr>
          <a:xfrm>
            <a:off x="0" y="3377418"/>
            <a:ext cx="9144000" cy="34805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1" t="16559" r="6666" b="11000"/>
          <a:stretch/>
        </p:blipFill>
        <p:spPr>
          <a:xfrm>
            <a:off x="5476240" y="65428"/>
            <a:ext cx="3667760" cy="331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031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52728"/>
          </a:xfrm>
        </p:spPr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</a:rPr>
              <a:t>Run BLR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1120" y="1327404"/>
            <a:ext cx="8544560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nIter</a:t>
            </a:r>
            <a:r>
              <a:rPr lang="en-US" dirty="0"/>
              <a:t>=2000              #### number of iteration</a:t>
            </a:r>
          </a:p>
          <a:p>
            <a:r>
              <a:rPr lang="en-US" dirty="0" err="1"/>
              <a:t>burnIn</a:t>
            </a:r>
            <a:r>
              <a:rPr lang="en-US" dirty="0"/>
              <a:t>=1500             #### </a:t>
            </a:r>
            <a:r>
              <a:rPr lang="en-US" dirty="0" err="1"/>
              <a:t>burnin</a:t>
            </a:r>
            <a:r>
              <a:rPr lang="en-US" dirty="0"/>
              <a:t> a part of iteration</a:t>
            </a:r>
          </a:p>
          <a:p>
            <a:r>
              <a:rPr lang="en-US" dirty="0" err="1" smtClean="0"/>
              <a:t>nyBLR</a:t>
            </a:r>
            <a:r>
              <a:rPr lang="en-US" dirty="0" smtClean="0"/>
              <a:t> =</a:t>
            </a:r>
            <a:r>
              <a:rPr lang="en-US" sz="2800" dirty="0" smtClean="0">
                <a:solidFill>
                  <a:schemeClr val="accent2"/>
                </a:solidFill>
              </a:rPr>
              <a:t>BLR</a:t>
            </a:r>
            <a:r>
              <a:rPr lang="en-US" dirty="0" smtClean="0"/>
              <a:t>(y=</a:t>
            </a:r>
            <a:r>
              <a:rPr lang="en-US" dirty="0" err="1" smtClean="0"/>
              <a:t>as.matrix</a:t>
            </a:r>
            <a:r>
              <a:rPr lang="en-US" dirty="0" smtClean="0"/>
              <a:t>(</a:t>
            </a:r>
            <a:r>
              <a:rPr lang="en-US" dirty="0" err="1" smtClean="0"/>
              <a:t>myY</a:t>
            </a:r>
            <a:r>
              <a:rPr lang="en-US" dirty="0" smtClean="0"/>
              <a:t>[train,2]),</a:t>
            </a:r>
          </a:p>
          <a:p>
            <a:r>
              <a:rPr lang="en-US" dirty="0" smtClean="0"/>
              <a:t>	XF=</a:t>
            </a:r>
            <a:r>
              <a:rPr lang="en-US" dirty="0" err="1" smtClean="0"/>
              <a:t>pcEnv</a:t>
            </a:r>
            <a:r>
              <a:rPr lang="en-US" dirty="0" smtClean="0"/>
              <a:t>[train,],</a:t>
            </a:r>
          </a:p>
          <a:p>
            <a:r>
              <a:rPr lang="en-US" dirty="0" smtClean="0"/>
              <a:t>	XL=</a:t>
            </a:r>
            <a:r>
              <a:rPr lang="en-US" dirty="0" err="1" smtClean="0"/>
              <a:t>as.matrix</a:t>
            </a:r>
            <a:r>
              <a:rPr lang="en-US" dirty="0" smtClean="0"/>
              <a:t>(</a:t>
            </a:r>
            <a:r>
              <a:rPr lang="en-US" dirty="0" err="1" smtClean="0"/>
              <a:t>myGD</a:t>
            </a:r>
            <a:r>
              <a:rPr lang="en-US" dirty="0" smtClean="0"/>
              <a:t>[train</a:t>
            </a:r>
            <a:r>
              <a:rPr lang="en-US" dirty="0"/>
              <a:t>,-1</a:t>
            </a:r>
            <a:r>
              <a:rPr lang="en-US" dirty="0" smtClean="0"/>
              <a:t>]),</a:t>
            </a:r>
          </a:p>
          <a:p>
            <a:r>
              <a:rPr lang="en-US" dirty="0" smtClean="0"/>
              <a:t>	</a:t>
            </a:r>
            <a:r>
              <a:rPr lang="en-US" dirty="0" err="1" smtClean="0"/>
              <a:t>nIter</a:t>
            </a:r>
            <a:r>
              <a:rPr lang="en-US" dirty="0" smtClean="0"/>
              <a:t>=</a:t>
            </a:r>
            <a:r>
              <a:rPr lang="en-US" dirty="0" err="1" smtClean="0"/>
              <a:t>nIter</a:t>
            </a:r>
            <a:r>
              <a:rPr lang="en-US" dirty="0" smtClean="0"/>
              <a:t>,</a:t>
            </a:r>
          </a:p>
          <a:p>
            <a:r>
              <a:rPr lang="en-US" dirty="0" smtClean="0"/>
              <a:t>	</a:t>
            </a:r>
            <a:r>
              <a:rPr lang="en-US" dirty="0" err="1" smtClean="0"/>
              <a:t>burnIn</a:t>
            </a:r>
            <a:r>
              <a:rPr lang="en-US" dirty="0" smtClean="0"/>
              <a:t>=</a:t>
            </a:r>
            <a:r>
              <a:rPr lang="en-US" dirty="0" err="1" smtClean="0"/>
              <a:t>burnIn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r>
              <a:rPr lang="en-US" dirty="0" err="1"/>
              <a:t>pred.inf</a:t>
            </a:r>
            <a:r>
              <a:rPr lang="en-US" dirty="0"/>
              <a:t>=</a:t>
            </a:r>
            <a:r>
              <a:rPr lang="en-US" dirty="0" err="1"/>
              <a:t>as.matrix</a:t>
            </a:r>
            <a:r>
              <a:rPr lang="en-US" dirty="0"/>
              <a:t>(</a:t>
            </a:r>
            <a:r>
              <a:rPr lang="en-US" dirty="0" err="1"/>
              <a:t>myGD</a:t>
            </a:r>
            <a:r>
              <a:rPr lang="en-US" dirty="0"/>
              <a:t>[pred,-1])%*%</a:t>
            </a:r>
            <a:r>
              <a:rPr lang="en-US" dirty="0" err="1"/>
              <a:t>myBLR$bL</a:t>
            </a:r>
            <a:endParaRPr lang="en-US" dirty="0"/>
          </a:p>
          <a:p>
            <a:r>
              <a:rPr lang="en-US" dirty="0" err="1"/>
              <a:t>pred.ref</a:t>
            </a:r>
            <a:r>
              <a:rPr lang="en-US" dirty="0"/>
              <a:t>=</a:t>
            </a:r>
            <a:r>
              <a:rPr lang="en-US" dirty="0" err="1"/>
              <a:t>as.matrix</a:t>
            </a:r>
            <a:r>
              <a:rPr lang="en-US" dirty="0"/>
              <a:t>(</a:t>
            </a:r>
            <a:r>
              <a:rPr lang="en-US" dirty="0" err="1"/>
              <a:t>myGD</a:t>
            </a:r>
            <a:r>
              <a:rPr lang="en-US" dirty="0"/>
              <a:t>[train,-1])%*%</a:t>
            </a:r>
            <a:r>
              <a:rPr lang="en-US" dirty="0" err="1" smtClean="0"/>
              <a:t>myBLR$bL</a:t>
            </a:r>
            <a:endParaRPr lang="en-US" dirty="0" smtClean="0"/>
          </a:p>
          <a:p>
            <a:endParaRPr lang="en-US" dirty="0"/>
          </a:p>
          <a:p>
            <a:r>
              <a:rPr lang="en-US" dirty="0"/>
              <a:t>accuracy &lt;- </a:t>
            </a:r>
            <a:r>
              <a:rPr lang="en-US" dirty="0" err="1"/>
              <a:t>cor</a:t>
            </a:r>
            <a:r>
              <a:rPr lang="en-US" dirty="0"/>
              <a:t>(</a:t>
            </a:r>
            <a:r>
              <a:rPr lang="en-US" dirty="0" err="1"/>
              <a:t>myY</a:t>
            </a:r>
            <a:r>
              <a:rPr lang="en-US" dirty="0"/>
              <a:t>[pred,2],</a:t>
            </a:r>
            <a:r>
              <a:rPr lang="en-US" dirty="0" err="1"/>
              <a:t>pred.inf</a:t>
            </a:r>
            <a:r>
              <a:rPr lang="en-US" dirty="0"/>
              <a:t>)</a:t>
            </a:r>
          </a:p>
          <a:p>
            <a:r>
              <a:rPr lang="en-US" dirty="0" err="1"/>
              <a:t>modelfit</a:t>
            </a:r>
            <a:r>
              <a:rPr lang="en-US" dirty="0"/>
              <a:t> &lt;- </a:t>
            </a:r>
            <a:r>
              <a:rPr lang="en-US" dirty="0" err="1"/>
              <a:t>cor</a:t>
            </a:r>
            <a:r>
              <a:rPr lang="en-US" dirty="0"/>
              <a:t>(</a:t>
            </a:r>
            <a:r>
              <a:rPr lang="en-US" dirty="0" err="1"/>
              <a:t>myY</a:t>
            </a:r>
            <a:r>
              <a:rPr lang="en-US" dirty="0"/>
              <a:t>[train,2],</a:t>
            </a:r>
            <a:r>
              <a:rPr lang="en-US" dirty="0" err="1"/>
              <a:t>pred.ref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r>
              <a:rPr lang="en-US" dirty="0"/>
              <a:t>accuracy</a:t>
            </a:r>
          </a:p>
          <a:p>
            <a:r>
              <a:rPr lang="en-US" dirty="0" err="1" smtClean="0"/>
              <a:t>modelfit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991360" y="5359277"/>
            <a:ext cx="18133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dirty="0">
                <a:solidFill>
                  <a:srgbClr val="FF0000"/>
                </a:solidFill>
              </a:rPr>
              <a:t>0.1364273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fi-FI" dirty="0">
                <a:solidFill>
                  <a:srgbClr val="FF0000"/>
                </a:solidFill>
              </a:rPr>
              <a:t>0.7958675</a:t>
            </a: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36727" y="5359277"/>
            <a:ext cx="18133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dirty="0">
                <a:solidFill>
                  <a:srgbClr val="FF0000"/>
                </a:solidFill>
              </a:rPr>
              <a:t>0.1364273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fi-FI" dirty="0">
                <a:solidFill>
                  <a:srgbClr val="FF0000"/>
                </a:solidFill>
              </a:rPr>
              <a:t>0.7958675</a:t>
            </a: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18273" y="5359276"/>
            <a:ext cx="18133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dirty="0">
                <a:solidFill>
                  <a:srgbClr val="FF0000"/>
                </a:solidFill>
              </a:rPr>
              <a:t>0.1364273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fi-FI" dirty="0">
                <a:solidFill>
                  <a:srgbClr val="FF0000"/>
                </a:solidFill>
              </a:rPr>
              <a:t>0.7958675</a:t>
            </a: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98732" y="5359276"/>
            <a:ext cx="18133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dirty="0">
                <a:solidFill>
                  <a:srgbClr val="FF0000"/>
                </a:solidFill>
              </a:rPr>
              <a:t>0.1364273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fi-FI" dirty="0">
                <a:solidFill>
                  <a:srgbClr val="FF0000"/>
                </a:solidFill>
              </a:rPr>
              <a:t>0.7958675</a:t>
            </a: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813040" y="5435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192550" y="5497775"/>
            <a:ext cx="5420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smtClean="0">
                <a:solidFill>
                  <a:srgbClr val="FF0000"/>
                </a:solidFill>
              </a:rPr>
              <a:t>…</a:t>
            </a:r>
            <a:endParaRPr lang="en-US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467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GWAS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3052"/>
          <a:stretch/>
        </p:blipFill>
        <p:spPr>
          <a:xfrm>
            <a:off x="0" y="2997200"/>
            <a:ext cx="9144000" cy="3860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7200" y="2238494"/>
            <a:ext cx="15392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plot(fm$tau2)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284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5171440" cy="1252728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Visualization</a:t>
            </a:r>
            <a:br>
              <a:rPr lang="en-US" dirty="0" smtClean="0">
                <a:solidFill>
                  <a:schemeClr val="accent2"/>
                </a:solidFill>
              </a:rPr>
            </a:br>
            <a:r>
              <a:rPr lang="en-US" dirty="0" smtClean="0">
                <a:solidFill>
                  <a:schemeClr val="accent2"/>
                </a:solidFill>
              </a:rPr>
              <a:t>by GAPIT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42"/>
          <a:stretch/>
        </p:blipFill>
        <p:spPr>
          <a:xfrm>
            <a:off x="0" y="3377418"/>
            <a:ext cx="9144000" cy="34805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2" t="18090" r="8889" b="10927"/>
          <a:stretch/>
        </p:blipFill>
        <p:spPr>
          <a:xfrm>
            <a:off x="5628640" y="132080"/>
            <a:ext cx="3515360" cy="324533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4800" y="1754749"/>
            <a:ext cx="53238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000000"/>
                </a:solidFill>
                <a:latin typeface="Candara" charset="0"/>
              </a:rPr>
              <a:t>myP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en-US" dirty="0">
                <a:solidFill>
                  <a:srgbClr val="0B4213"/>
                </a:solidFill>
                <a:latin typeface="Candara" charset="0"/>
              </a:rPr>
              <a:t>1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/(</a:t>
            </a:r>
            <a:r>
              <a:rPr lang="en-US" dirty="0" err="1">
                <a:solidFill>
                  <a:srgbClr val="060087"/>
                </a:solidFill>
                <a:latin typeface="Candara" charset="0"/>
              </a:rPr>
              <a:t>exp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en-US" dirty="0">
                <a:solidFill>
                  <a:srgbClr val="0B4213"/>
                </a:solidFill>
                <a:latin typeface="Candara" charset="0"/>
              </a:rPr>
              <a:t>10000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*</a:t>
            </a:r>
            <a:r>
              <a:rPr lang="en-US" dirty="0">
                <a:solidFill>
                  <a:srgbClr val="000000"/>
                </a:solidFill>
                <a:latin typeface="Candara" charset="0"/>
              </a:rPr>
              <a:t>fm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$</a:t>
            </a:r>
            <a:r>
              <a:rPr lang="en-US" dirty="0">
                <a:solidFill>
                  <a:srgbClr val="000000"/>
                </a:solidFill>
                <a:latin typeface="Candara" charset="0"/>
              </a:rPr>
              <a:t>tau2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))</a:t>
            </a:r>
          </a:p>
          <a:p>
            <a:r>
              <a:rPr lang="en-US" dirty="0" err="1">
                <a:solidFill>
                  <a:srgbClr val="000000"/>
                </a:solidFill>
                <a:latin typeface="Candara" charset="0"/>
              </a:rPr>
              <a:t>myGI.MP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en-US" dirty="0" err="1">
                <a:solidFill>
                  <a:srgbClr val="060087"/>
                </a:solidFill>
                <a:latin typeface="Candara" charset="0"/>
              </a:rPr>
              <a:t>cbind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Candara" charset="0"/>
              </a:rPr>
              <a:t>myGM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[,</a:t>
            </a:r>
            <a:r>
              <a:rPr lang="en-US" dirty="0">
                <a:solidFill>
                  <a:srgbClr val="0B4213"/>
                </a:solidFill>
                <a:latin typeface="Candara" charset="0"/>
              </a:rPr>
              <a:t>-1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],</a:t>
            </a:r>
            <a:r>
              <a:rPr lang="en-US" dirty="0" err="1">
                <a:solidFill>
                  <a:srgbClr val="000000"/>
                </a:solidFill>
                <a:latin typeface="Candara" charset="0"/>
              </a:rPr>
              <a:t>myP</a:t>
            </a:r>
            <a:r>
              <a:rPr lang="en-US" dirty="0" smtClean="0">
                <a:solidFill>
                  <a:srgbClr val="060087"/>
                </a:solidFill>
                <a:latin typeface="Candara" charset="0"/>
              </a:rPr>
              <a:t>)</a:t>
            </a:r>
          </a:p>
          <a:p>
            <a:endParaRPr lang="en-US" dirty="0">
              <a:solidFill>
                <a:srgbClr val="060087"/>
              </a:solidFill>
              <a:latin typeface="Candara" charset="0"/>
            </a:endParaRPr>
          </a:p>
          <a:p>
            <a:r>
              <a:rPr lang="en-US" dirty="0" err="1">
                <a:solidFill>
                  <a:srgbClr val="060087"/>
                </a:solidFill>
                <a:latin typeface="Candara" charset="0"/>
              </a:rPr>
              <a:t>GAPIT.Manhattan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en-US" dirty="0">
                <a:solidFill>
                  <a:srgbClr val="000000"/>
                </a:solidFill>
                <a:latin typeface="Candara" charset="0"/>
              </a:rPr>
              <a:t>GI.MP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en-US" dirty="0" err="1">
                <a:solidFill>
                  <a:srgbClr val="000000"/>
                </a:solidFill>
                <a:latin typeface="Candara" charset="0"/>
              </a:rPr>
              <a:t>myGI.MP</a:t>
            </a:r>
            <a:r>
              <a:rPr lang="en-US" dirty="0" err="1">
                <a:solidFill>
                  <a:srgbClr val="060087"/>
                </a:solidFill>
                <a:latin typeface="Candara" charset="0"/>
              </a:rPr>
              <a:t>,</a:t>
            </a:r>
            <a:r>
              <a:rPr lang="en-US" dirty="0" err="1">
                <a:solidFill>
                  <a:srgbClr val="000000"/>
                </a:solidFill>
                <a:latin typeface="Candara" charset="0"/>
              </a:rPr>
              <a:t>seqQTN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en-US" dirty="0" err="1">
                <a:solidFill>
                  <a:srgbClr val="000000"/>
                </a:solidFill>
                <a:latin typeface="Candara" charset="0"/>
              </a:rPr>
              <a:t>mySim</a:t>
            </a:r>
            <a:r>
              <a:rPr lang="en-US" dirty="0" err="1">
                <a:solidFill>
                  <a:srgbClr val="060087"/>
                </a:solidFill>
                <a:latin typeface="Candara" charset="0"/>
              </a:rPr>
              <a:t>$</a:t>
            </a:r>
            <a:r>
              <a:rPr lang="en-US" dirty="0" err="1">
                <a:solidFill>
                  <a:srgbClr val="000000"/>
                </a:solidFill>
                <a:latin typeface="Candara" charset="0"/>
              </a:rPr>
              <a:t>QTN.position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)</a:t>
            </a:r>
          </a:p>
          <a:p>
            <a:r>
              <a:rPr lang="en-US" dirty="0">
                <a:solidFill>
                  <a:srgbClr val="060087"/>
                </a:solidFill>
                <a:latin typeface="Candara" charset="0"/>
              </a:rPr>
              <a:t>GAPIT.QQ(</a:t>
            </a:r>
            <a:r>
              <a:rPr lang="en-US" dirty="0" err="1">
                <a:solidFill>
                  <a:srgbClr val="000000"/>
                </a:solidFill>
                <a:latin typeface="Candara" charset="0"/>
              </a:rPr>
              <a:t>myP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1134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charset="0"/>
              </a:rPr>
              <a:t>Highlight</a:t>
            </a:r>
            <a:endParaRPr lang="en-US" dirty="0">
              <a:latin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Constantia" charset="0"/>
              </a:rPr>
              <a:t>Concept development</a:t>
            </a:r>
          </a:p>
          <a:p>
            <a:r>
              <a:rPr lang="en-US" dirty="0" smtClean="0">
                <a:latin typeface="Constantia" charset="0"/>
              </a:rPr>
              <a:t>Gibbs</a:t>
            </a:r>
          </a:p>
          <a:p>
            <a:r>
              <a:rPr lang="en-US" dirty="0" smtClean="0">
                <a:latin typeface="Constantia" charset="0"/>
              </a:rPr>
              <a:t>Bayesians</a:t>
            </a:r>
          </a:p>
          <a:p>
            <a:r>
              <a:rPr lang="en-US" dirty="0" smtClean="0">
                <a:latin typeface="Constantia" charset="0"/>
              </a:rPr>
              <a:t>BLR</a:t>
            </a:r>
            <a:endParaRPr lang="en-US" dirty="0">
              <a:latin typeface="Constant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9161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charset="0"/>
              </a:rPr>
              <a:t>Outline</a:t>
            </a:r>
            <a:endParaRPr lang="en-US" dirty="0">
              <a:latin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Constantia" charset="0"/>
              </a:rPr>
              <a:t>Concept development</a:t>
            </a:r>
          </a:p>
          <a:p>
            <a:r>
              <a:rPr lang="en-US" dirty="0" smtClean="0">
                <a:latin typeface="Constantia" charset="0"/>
              </a:rPr>
              <a:t>Gibbs</a:t>
            </a:r>
          </a:p>
          <a:p>
            <a:r>
              <a:rPr lang="en-US" dirty="0" smtClean="0">
                <a:latin typeface="Constantia" charset="0"/>
              </a:rPr>
              <a:t>Bayesians</a:t>
            </a:r>
          </a:p>
          <a:p>
            <a:r>
              <a:rPr lang="en-US" dirty="0" smtClean="0">
                <a:latin typeface="Constantia" charset="0"/>
              </a:rPr>
              <a:t>BLR</a:t>
            </a:r>
            <a:endParaRPr lang="en-US" dirty="0">
              <a:latin typeface="Constant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2154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Bayesian likelihood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950096" y="2627322"/>
            <a:ext cx="5070464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0000FF"/>
                </a:solidFill>
              </a:rPr>
              <a:t>P(</a:t>
            </a:r>
            <a:r>
              <a:rPr lang="en-US" sz="3200" dirty="0" err="1" smtClean="0">
                <a:solidFill>
                  <a:srgbClr val="0000FF"/>
                </a:solidFill>
              </a:rPr>
              <a:t>g</a:t>
            </a:r>
            <a:r>
              <a:rPr lang="en-US" sz="3200" baseline="-25000" dirty="0" err="1" smtClean="0">
                <a:solidFill>
                  <a:srgbClr val="0000FF"/>
                </a:solidFill>
              </a:rPr>
              <a:t>i</a:t>
            </a:r>
            <a:r>
              <a:rPr lang="en-US" sz="3200" dirty="0" smtClean="0">
                <a:solidFill>
                  <a:srgbClr val="0000FF"/>
                </a:solidFill>
              </a:rPr>
              <a:t>, σ</a:t>
            </a:r>
            <a:r>
              <a:rPr lang="en-US" sz="3200" baseline="-25000" dirty="0" smtClean="0">
                <a:solidFill>
                  <a:srgbClr val="0000FF"/>
                </a:solidFill>
              </a:rPr>
              <a:t>gi</a:t>
            </a:r>
            <a:r>
              <a:rPr lang="en-US" sz="3200" baseline="30000" dirty="0" smtClean="0">
                <a:solidFill>
                  <a:srgbClr val="0000FF"/>
                </a:solidFill>
              </a:rPr>
              <a:t>2</a:t>
            </a:r>
            <a:r>
              <a:rPr lang="en-US" sz="3200" dirty="0" smtClean="0">
                <a:solidFill>
                  <a:srgbClr val="0000FF"/>
                </a:solidFill>
              </a:rPr>
              <a:t>, σ</a:t>
            </a:r>
            <a:r>
              <a:rPr lang="en-US" sz="3200" baseline="-25000" dirty="0" smtClean="0">
                <a:solidFill>
                  <a:srgbClr val="0000FF"/>
                </a:solidFill>
              </a:rPr>
              <a:t>e</a:t>
            </a:r>
            <a:r>
              <a:rPr lang="en-US" sz="3200" baseline="30000" dirty="0" smtClean="0">
                <a:solidFill>
                  <a:srgbClr val="0000FF"/>
                </a:solidFill>
              </a:rPr>
              <a:t>2 </a:t>
            </a:r>
            <a:r>
              <a:rPr lang="en-US" sz="3200" dirty="0" smtClean="0">
                <a:solidFill>
                  <a:srgbClr val="0000FF"/>
                </a:solidFill>
              </a:rPr>
              <a:t>v, s | y) =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8616" y="3501082"/>
            <a:ext cx="8433424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0000FF"/>
                </a:solidFill>
              </a:rPr>
              <a:t>P(y | </a:t>
            </a:r>
            <a:r>
              <a:rPr lang="en-US" sz="3200" dirty="0" err="1" smtClean="0">
                <a:solidFill>
                  <a:srgbClr val="0000FF"/>
                </a:solidFill>
              </a:rPr>
              <a:t>g</a:t>
            </a:r>
            <a:r>
              <a:rPr lang="en-US" sz="3200" baseline="-25000" dirty="0" err="1" smtClean="0">
                <a:solidFill>
                  <a:srgbClr val="0000FF"/>
                </a:solidFill>
              </a:rPr>
              <a:t>i</a:t>
            </a:r>
            <a:r>
              <a:rPr lang="en-US" sz="3200" dirty="0" smtClean="0">
                <a:solidFill>
                  <a:srgbClr val="0000FF"/>
                </a:solidFill>
              </a:rPr>
              <a:t>, σ</a:t>
            </a:r>
            <a:r>
              <a:rPr lang="en-US" sz="3200" baseline="-25000" dirty="0" smtClean="0">
                <a:solidFill>
                  <a:srgbClr val="0000FF"/>
                </a:solidFill>
              </a:rPr>
              <a:t>gi</a:t>
            </a:r>
            <a:r>
              <a:rPr lang="en-US" sz="3200" baseline="30000" dirty="0" smtClean="0">
                <a:solidFill>
                  <a:srgbClr val="0000FF"/>
                </a:solidFill>
              </a:rPr>
              <a:t>2</a:t>
            </a:r>
            <a:r>
              <a:rPr lang="en-US" sz="3200" dirty="0" smtClean="0">
                <a:solidFill>
                  <a:srgbClr val="0000FF"/>
                </a:solidFill>
              </a:rPr>
              <a:t>, σ</a:t>
            </a:r>
            <a:r>
              <a:rPr lang="en-US" sz="3200" baseline="-25000" dirty="0" smtClean="0">
                <a:solidFill>
                  <a:srgbClr val="0000FF"/>
                </a:solidFill>
              </a:rPr>
              <a:t>e</a:t>
            </a:r>
            <a:r>
              <a:rPr lang="en-US" sz="3200" baseline="30000" dirty="0" smtClean="0">
                <a:solidFill>
                  <a:srgbClr val="0000FF"/>
                </a:solidFill>
              </a:rPr>
              <a:t>2 </a:t>
            </a:r>
            <a:r>
              <a:rPr lang="en-US" sz="3200" dirty="0" smtClean="0">
                <a:solidFill>
                  <a:srgbClr val="0000FF"/>
                </a:solidFill>
              </a:rPr>
              <a:t>v, s</a:t>
            </a:r>
            <a:r>
              <a:rPr lang="en-US" sz="3200" dirty="0">
                <a:solidFill>
                  <a:srgbClr val="0000FF"/>
                </a:solidFill>
              </a:rPr>
              <a:t>) </a:t>
            </a:r>
            <a:r>
              <a:rPr lang="en-US" sz="3200" dirty="0" smtClean="0">
                <a:solidFill>
                  <a:srgbClr val="0000FF"/>
                </a:solidFill>
              </a:rPr>
              <a:t>P(</a:t>
            </a:r>
            <a:r>
              <a:rPr lang="en-US" sz="3200" dirty="0" err="1" smtClean="0">
                <a:solidFill>
                  <a:srgbClr val="0000FF"/>
                </a:solidFill>
              </a:rPr>
              <a:t>g</a:t>
            </a:r>
            <a:r>
              <a:rPr lang="en-US" sz="3200" baseline="-25000" dirty="0" err="1" smtClean="0">
                <a:solidFill>
                  <a:srgbClr val="0000FF"/>
                </a:solidFill>
              </a:rPr>
              <a:t>i</a:t>
            </a:r>
            <a:r>
              <a:rPr lang="en-US" sz="3200" dirty="0">
                <a:solidFill>
                  <a:srgbClr val="0000FF"/>
                </a:solidFill>
              </a:rPr>
              <a:t>, σ</a:t>
            </a:r>
            <a:r>
              <a:rPr lang="en-US" sz="3200" baseline="-25000" dirty="0">
                <a:solidFill>
                  <a:srgbClr val="0000FF"/>
                </a:solidFill>
              </a:rPr>
              <a:t>gi</a:t>
            </a:r>
            <a:r>
              <a:rPr lang="en-US" sz="3200" baseline="30000" dirty="0">
                <a:solidFill>
                  <a:srgbClr val="0000FF"/>
                </a:solidFill>
              </a:rPr>
              <a:t>2</a:t>
            </a:r>
            <a:r>
              <a:rPr lang="en-US" sz="3200" dirty="0">
                <a:solidFill>
                  <a:srgbClr val="0000FF"/>
                </a:solidFill>
              </a:rPr>
              <a:t>, σ</a:t>
            </a:r>
            <a:r>
              <a:rPr lang="en-US" sz="3200" baseline="-25000" dirty="0">
                <a:solidFill>
                  <a:srgbClr val="0000FF"/>
                </a:solidFill>
              </a:rPr>
              <a:t>e</a:t>
            </a:r>
            <a:r>
              <a:rPr lang="en-US" sz="3200" baseline="30000" dirty="0">
                <a:solidFill>
                  <a:srgbClr val="0000FF"/>
                </a:solidFill>
              </a:rPr>
              <a:t>2 </a:t>
            </a:r>
            <a:r>
              <a:rPr lang="en-US" sz="3200" dirty="0">
                <a:solidFill>
                  <a:srgbClr val="0000FF"/>
                </a:solidFill>
              </a:rPr>
              <a:t>v, s)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53531" y="5071772"/>
            <a:ext cx="20495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Gibbs sampling</a:t>
            </a:r>
            <a:endParaRPr lang="en-US" sz="3200" dirty="0" smtClean="0">
              <a:solidFill>
                <a:schemeClr val="accent2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 flipV="1">
            <a:off x="4831605" y="4079477"/>
            <a:ext cx="2743200" cy="120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stCxn id="5" idx="0"/>
          </p:cNvCxnSpPr>
          <p:nvPr/>
        </p:nvCxnSpPr>
        <p:spPr>
          <a:xfrm flipV="1">
            <a:off x="6078289" y="4198012"/>
            <a:ext cx="0" cy="87376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193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</a:rPr>
              <a:t>Gibbs sampling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11453" y="1406390"/>
            <a:ext cx="21210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Josiah Willard Gibbs</a:t>
            </a:r>
          </a:p>
        </p:txBody>
      </p:sp>
      <p:sp>
        <p:nvSpPr>
          <p:cNvPr id="4" name="Rectangle 3"/>
          <p:cNvSpPr/>
          <p:nvPr/>
        </p:nvSpPr>
        <p:spPr>
          <a:xfrm>
            <a:off x="2183364" y="1775722"/>
            <a:ext cx="47772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</a:t>
            </a:r>
            <a:r>
              <a:rPr lang="en-US" smtClean="0"/>
              <a:t>Described by Stuart </a:t>
            </a:r>
            <a:r>
              <a:rPr lang="en-US" dirty="0"/>
              <a:t>and Donald </a:t>
            </a:r>
            <a:r>
              <a:rPr lang="en-US" dirty="0" err="1"/>
              <a:t>Geman</a:t>
            </a:r>
            <a:r>
              <a:rPr lang="en-US" dirty="0"/>
              <a:t> in 1984</a:t>
            </a:r>
          </a:p>
        </p:txBody>
      </p:sp>
      <p:sp>
        <p:nvSpPr>
          <p:cNvPr id="5" name="Rectangle 4"/>
          <p:cNvSpPr/>
          <p:nvPr/>
        </p:nvSpPr>
        <p:spPr>
          <a:xfrm>
            <a:off x="3153181" y="3001510"/>
            <a:ext cx="28376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/>
              <a:t>Joint distribution of x and y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883075" y="4625078"/>
            <a:ext cx="33778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Marginal distribution of x given y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883075" y="5694648"/>
            <a:ext cx="33778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Marginal distribution of y given x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258979" y="3555508"/>
            <a:ext cx="26260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Starting values of x and y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93991" y="3019552"/>
            <a:ext cx="9893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Difficult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193991" y="5207155"/>
            <a:ext cx="6222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Easy</a:t>
            </a:r>
            <a:endParaRPr lang="en-US" dirty="0"/>
          </a:p>
        </p:txBody>
      </p:sp>
      <p:cxnSp>
        <p:nvCxnSpPr>
          <p:cNvPr id="11" name="Straight Arrow Connector 10"/>
          <p:cNvCxnSpPr>
            <a:stCxn id="8" idx="2"/>
            <a:endCxn id="6" idx="0"/>
          </p:cNvCxnSpPr>
          <p:nvPr/>
        </p:nvCxnSpPr>
        <p:spPr>
          <a:xfrm>
            <a:off x="4571999" y="3924840"/>
            <a:ext cx="0" cy="700238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571999" y="5041702"/>
            <a:ext cx="0" cy="70023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/>
          <p:cNvGrpSpPr/>
          <p:nvPr/>
        </p:nvGrpSpPr>
        <p:grpSpPr>
          <a:xfrm>
            <a:off x="6422154" y="4809744"/>
            <a:ext cx="731520" cy="1069570"/>
            <a:chOff x="6422154" y="4809744"/>
            <a:chExt cx="731520" cy="1069570"/>
          </a:xfrm>
        </p:grpSpPr>
        <p:cxnSp>
          <p:nvCxnSpPr>
            <p:cNvPr id="15" name="Straight Arrow Connector 14"/>
            <p:cNvCxnSpPr/>
            <p:nvPr/>
          </p:nvCxnSpPr>
          <p:spPr>
            <a:xfrm flipH="1">
              <a:off x="6422154" y="4809744"/>
              <a:ext cx="73152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H="1">
              <a:off x="6422154" y="5879314"/>
              <a:ext cx="73152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7153674" y="4809744"/>
              <a:ext cx="0" cy="106957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50837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repeatCount="5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</a:rPr>
              <a:t>Example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73731" y="5276850"/>
            <a:ext cx="18245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dirty="0" smtClean="0"/>
              <a:t>x=rnorm(10000) </a:t>
            </a:r>
          </a:p>
          <a:p>
            <a:r>
              <a:rPr lang="is-IS" dirty="0" smtClean="0"/>
              <a:t>y=rnorm(10000)</a:t>
            </a:r>
          </a:p>
          <a:p>
            <a:r>
              <a:rPr lang="is-IS" dirty="0" smtClean="0"/>
              <a:t>plot(x,y</a:t>
            </a:r>
            <a:r>
              <a:rPr lang="is-IS" dirty="0"/>
              <a:t>)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250" y="869950"/>
            <a:ext cx="3873500" cy="44069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8197" b="9770"/>
          <a:stretch/>
        </p:blipFill>
        <p:spPr>
          <a:xfrm>
            <a:off x="5130800" y="869950"/>
            <a:ext cx="3556000" cy="397637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6440510" y="5023642"/>
            <a:ext cx="61908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sz="9600" smtClean="0">
                <a:solidFill>
                  <a:srgbClr val="FF0000"/>
                </a:solidFill>
              </a:rPr>
              <a:t>?</a:t>
            </a:r>
            <a:endParaRPr lang="en-US" sz="9600" dirty="0">
              <a:solidFill>
                <a:srgbClr val="FF00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347811" y="3772007"/>
            <a:ext cx="7232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smtClean="0"/>
              <a:t>r=75%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863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8506" y="90916"/>
            <a:ext cx="8229600" cy="1252728"/>
          </a:xfrm>
        </p:spPr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</a:rPr>
              <a:t>Example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233933" y="2413213"/>
            <a:ext cx="16305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smtClean="0"/>
              <a:t>Starting values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578834" y="2251124"/>
            <a:ext cx="5902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dirty="0" smtClean="0"/>
              <a:t>x=-5</a:t>
            </a:r>
          </a:p>
          <a:p>
            <a:r>
              <a:rPr lang="is-IS" dirty="0" smtClean="0"/>
              <a:t>y=5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144382" y="3893558"/>
            <a:ext cx="3313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x=</a:t>
            </a:r>
            <a:r>
              <a:rPr lang="en-US" dirty="0" err="1" smtClean="0"/>
              <a:t>rnorm</a:t>
            </a:r>
            <a:r>
              <a:rPr lang="en-US" dirty="0" smtClean="0"/>
              <a:t>(n=1, mean=.75*y, </a:t>
            </a:r>
            <a:r>
              <a:rPr lang="en-US" dirty="0" err="1" smtClean="0"/>
              <a:t>sd</a:t>
            </a:r>
            <a:r>
              <a:rPr lang="en-US" dirty="0" smtClean="0"/>
              <a:t>=1)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144382" y="4963128"/>
            <a:ext cx="33233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y=</a:t>
            </a:r>
            <a:r>
              <a:rPr lang="en-US" dirty="0" err="1" smtClean="0"/>
              <a:t>rnorm</a:t>
            </a:r>
            <a:r>
              <a:rPr lang="en-US" dirty="0" smtClean="0"/>
              <a:t>(n=1</a:t>
            </a:r>
            <a:r>
              <a:rPr lang="en-US" dirty="0"/>
              <a:t>, mean=.</a:t>
            </a:r>
            <a:r>
              <a:rPr lang="en-US" dirty="0" smtClean="0"/>
              <a:t>75*x, </a:t>
            </a:r>
            <a:r>
              <a:rPr lang="en-US" dirty="0" err="1"/>
              <a:t>sd</a:t>
            </a:r>
            <a:r>
              <a:rPr lang="en-US" dirty="0"/>
              <a:t>=1)</a:t>
            </a:r>
          </a:p>
        </p:txBody>
      </p:sp>
      <p:cxnSp>
        <p:nvCxnSpPr>
          <p:cNvPr id="11" name="Straight Arrow Connector 10"/>
          <p:cNvCxnSpPr>
            <a:stCxn id="16" idx="2"/>
            <a:endCxn id="14" idx="0"/>
          </p:cNvCxnSpPr>
          <p:nvPr/>
        </p:nvCxnSpPr>
        <p:spPr>
          <a:xfrm>
            <a:off x="4833306" y="3193320"/>
            <a:ext cx="0" cy="700238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833306" y="4310182"/>
            <a:ext cx="0" cy="70023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6683461" y="4078224"/>
            <a:ext cx="731520" cy="1069570"/>
            <a:chOff x="6422154" y="4809744"/>
            <a:chExt cx="731520" cy="1069570"/>
          </a:xfrm>
        </p:grpSpPr>
        <p:cxnSp>
          <p:nvCxnSpPr>
            <p:cNvPr id="16" name="Straight Arrow Connector 15"/>
            <p:cNvCxnSpPr/>
            <p:nvPr/>
          </p:nvCxnSpPr>
          <p:spPr>
            <a:xfrm flipH="1">
              <a:off x="6422154" y="4809744"/>
              <a:ext cx="73152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>
              <a:off x="6422154" y="5879314"/>
              <a:ext cx="73152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7153674" y="4809744"/>
              <a:ext cx="0" cy="106957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154692" y="-157149"/>
            <a:ext cx="2989690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200" dirty="0">
              <a:solidFill>
                <a:srgbClr val="060087"/>
              </a:solidFill>
              <a:latin typeface="Candara" charset="0"/>
            </a:endParaRPr>
          </a:p>
          <a:p>
            <a:r>
              <a:rPr lang="en-US" sz="1200" dirty="0" err="1">
                <a:solidFill>
                  <a:srgbClr val="000000"/>
                </a:solidFill>
                <a:latin typeface="Candara" charset="0"/>
              </a:rPr>
              <a:t>gibbs</a:t>
            </a:r>
            <a:r>
              <a:rPr lang="en-US" sz="1200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en-US" sz="1200" dirty="0">
                <a:solidFill>
                  <a:srgbClr val="B5760C"/>
                </a:solidFill>
                <a:latin typeface="Candara" charset="0"/>
              </a:rPr>
              <a:t>function</a:t>
            </a:r>
            <a:r>
              <a:rPr lang="en-US" sz="1200" dirty="0">
                <a:solidFill>
                  <a:srgbClr val="060087"/>
                </a:solidFill>
                <a:latin typeface="Candara" charset="0"/>
              </a:rPr>
              <a:t> (</a:t>
            </a:r>
            <a:r>
              <a:rPr lang="en-US" sz="1200" dirty="0">
                <a:solidFill>
                  <a:srgbClr val="000000"/>
                </a:solidFill>
                <a:latin typeface="Candara" charset="0"/>
              </a:rPr>
              <a:t>n</a:t>
            </a:r>
            <a:r>
              <a:rPr lang="en-US" sz="1200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en-US" sz="1200" dirty="0">
                <a:solidFill>
                  <a:srgbClr val="0B4213"/>
                </a:solidFill>
                <a:latin typeface="Candara" charset="0"/>
              </a:rPr>
              <a:t>10000</a:t>
            </a:r>
            <a:r>
              <a:rPr lang="en-US" sz="1200" dirty="0">
                <a:solidFill>
                  <a:srgbClr val="060087"/>
                </a:solidFill>
                <a:latin typeface="Candara" charset="0"/>
              </a:rPr>
              <a:t>, </a:t>
            </a:r>
            <a:r>
              <a:rPr lang="en-US" sz="1200" dirty="0">
                <a:solidFill>
                  <a:srgbClr val="000000"/>
                </a:solidFill>
                <a:latin typeface="Candara" charset="0"/>
              </a:rPr>
              <a:t>r</a:t>
            </a:r>
            <a:r>
              <a:rPr lang="en-US" sz="1200" dirty="0" smtClean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en-US" sz="1200" dirty="0" smtClean="0">
                <a:solidFill>
                  <a:srgbClr val="000000"/>
                </a:solidFill>
                <a:latin typeface="Candara" charset="0"/>
              </a:rPr>
              <a:t>.75</a:t>
            </a:r>
            <a:r>
              <a:rPr lang="en-US" sz="1200" dirty="0">
                <a:solidFill>
                  <a:srgbClr val="060087"/>
                </a:solidFill>
                <a:latin typeface="Candara" charset="0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Candara" charset="0"/>
              </a:rPr>
              <a:t>sd</a:t>
            </a:r>
            <a:r>
              <a:rPr lang="en-US" sz="1200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en-US" sz="1200" dirty="0">
                <a:solidFill>
                  <a:srgbClr val="0B4213"/>
                </a:solidFill>
                <a:latin typeface="Candara" charset="0"/>
              </a:rPr>
              <a:t>1</a:t>
            </a:r>
            <a:r>
              <a:rPr lang="en-US" sz="1200" dirty="0">
                <a:solidFill>
                  <a:srgbClr val="060087"/>
                </a:solidFill>
                <a:latin typeface="Candara" charset="0"/>
              </a:rPr>
              <a:t>)</a:t>
            </a:r>
          </a:p>
          <a:p>
            <a:r>
              <a:rPr lang="en-US" sz="1200" dirty="0">
                <a:solidFill>
                  <a:srgbClr val="060087"/>
                </a:solidFill>
                <a:latin typeface="Candara" charset="0"/>
              </a:rPr>
              <a:t>{</a:t>
            </a:r>
          </a:p>
          <a:p>
            <a:r>
              <a:rPr lang="en-US" sz="1200" dirty="0">
                <a:solidFill>
                  <a:srgbClr val="000000"/>
                </a:solidFill>
                <a:latin typeface="Candara" charset="0"/>
              </a:rPr>
              <a:t>mat</a:t>
            </a:r>
            <a:r>
              <a:rPr lang="en-US" sz="1200" dirty="0">
                <a:solidFill>
                  <a:srgbClr val="060087"/>
                </a:solidFill>
                <a:latin typeface="Candara" charset="0"/>
              </a:rPr>
              <a:t>=matrix(</a:t>
            </a:r>
            <a:r>
              <a:rPr lang="en-US" sz="1200" dirty="0" err="1">
                <a:solidFill>
                  <a:srgbClr val="000000"/>
                </a:solidFill>
                <a:latin typeface="Candara" charset="0"/>
              </a:rPr>
              <a:t>ncol</a:t>
            </a:r>
            <a:r>
              <a:rPr lang="en-US" sz="1200" dirty="0">
                <a:solidFill>
                  <a:srgbClr val="060087"/>
                </a:solidFill>
                <a:latin typeface="Candara" charset="0"/>
              </a:rPr>
              <a:t> = </a:t>
            </a:r>
            <a:r>
              <a:rPr lang="en-US" sz="1200" dirty="0">
                <a:solidFill>
                  <a:srgbClr val="0B4213"/>
                </a:solidFill>
                <a:latin typeface="Candara" charset="0"/>
              </a:rPr>
              <a:t>2</a:t>
            </a:r>
            <a:r>
              <a:rPr lang="en-US" sz="1200" dirty="0">
                <a:solidFill>
                  <a:srgbClr val="060087"/>
                </a:solidFill>
                <a:latin typeface="Candara" charset="0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Candara" charset="0"/>
              </a:rPr>
              <a:t>nrow</a:t>
            </a:r>
            <a:r>
              <a:rPr lang="en-US" sz="1200" dirty="0">
                <a:solidFill>
                  <a:srgbClr val="060087"/>
                </a:solidFill>
                <a:latin typeface="Candara" charset="0"/>
              </a:rPr>
              <a:t> = </a:t>
            </a:r>
            <a:r>
              <a:rPr lang="en-US" sz="1200" dirty="0">
                <a:solidFill>
                  <a:srgbClr val="000000"/>
                </a:solidFill>
                <a:latin typeface="Candara" charset="0"/>
              </a:rPr>
              <a:t>n</a:t>
            </a:r>
            <a:r>
              <a:rPr lang="en-US" sz="1200" dirty="0">
                <a:solidFill>
                  <a:srgbClr val="060087"/>
                </a:solidFill>
                <a:latin typeface="Candara" charset="0"/>
              </a:rPr>
              <a:t>)</a:t>
            </a:r>
          </a:p>
          <a:p>
            <a:r>
              <a:rPr lang="uk-UA" sz="1200" dirty="0">
                <a:solidFill>
                  <a:srgbClr val="000000"/>
                </a:solidFill>
                <a:latin typeface="Candara" charset="0"/>
              </a:rPr>
              <a:t>x</a:t>
            </a:r>
            <a:r>
              <a:rPr lang="uk-UA" sz="1200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uk-UA" sz="1200" dirty="0">
                <a:solidFill>
                  <a:srgbClr val="0B4213"/>
                </a:solidFill>
                <a:latin typeface="Candara" charset="0"/>
              </a:rPr>
              <a:t>-5</a:t>
            </a:r>
            <a:endParaRPr lang="uk-UA" sz="1200" dirty="0">
              <a:solidFill>
                <a:srgbClr val="060087"/>
              </a:solidFill>
              <a:latin typeface="Candara" charset="0"/>
            </a:endParaRPr>
          </a:p>
          <a:p>
            <a:r>
              <a:rPr lang="uk-UA" sz="1200" dirty="0" err="1">
                <a:solidFill>
                  <a:srgbClr val="000000"/>
                </a:solidFill>
                <a:latin typeface="Candara" charset="0"/>
              </a:rPr>
              <a:t>y</a:t>
            </a:r>
            <a:r>
              <a:rPr lang="uk-UA" sz="1200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uk-UA" sz="1200" dirty="0">
                <a:solidFill>
                  <a:srgbClr val="0B4213"/>
                </a:solidFill>
                <a:latin typeface="Candara" charset="0"/>
              </a:rPr>
              <a:t>5</a:t>
            </a:r>
            <a:endParaRPr lang="uk-UA" sz="1200" dirty="0">
              <a:solidFill>
                <a:srgbClr val="060087"/>
              </a:solidFill>
              <a:latin typeface="Candara" charset="0"/>
            </a:endParaRPr>
          </a:p>
          <a:p>
            <a:r>
              <a:rPr lang="en-US" sz="1200" dirty="0">
                <a:solidFill>
                  <a:srgbClr val="000000"/>
                </a:solidFill>
                <a:latin typeface="Candara" charset="0"/>
              </a:rPr>
              <a:t>mat</a:t>
            </a:r>
            <a:r>
              <a:rPr lang="en-US" sz="1200" dirty="0">
                <a:solidFill>
                  <a:srgbClr val="060087"/>
                </a:solidFill>
                <a:latin typeface="Candara" charset="0"/>
              </a:rPr>
              <a:t>[</a:t>
            </a:r>
            <a:r>
              <a:rPr lang="en-US" sz="1200" dirty="0">
                <a:solidFill>
                  <a:srgbClr val="0B4213"/>
                </a:solidFill>
                <a:latin typeface="Candara" charset="0"/>
              </a:rPr>
              <a:t>1</a:t>
            </a:r>
            <a:r>
              <a:rPr lang="en-US" sz="1200" dirty="0">
                <a:solidFill>
                  <a:srgbClr val="060087"/>
                </a:solidFill>
                <a:latin typeface="Candara" charset="0"/>
              </a:rPr>
              <a:t>, ]=c(</a:t>
            </a:r>
            <a:r>
              <a:rPr lang="en-US" sz="1200" dirty="0">
                <a:solidFill>
                  <a:srgbClr val="000000"/>
                </a:solidFill>
                <a:latin typeface="Candara" charset="0"/>
              </a:rPr>
              <a:t>x</a:t>
            </a:r>
            <a:r>
              <a:rPr lang="en-US" sz="1200" dirty="0">
                <a:solidFill>
                  <a:srgbClr val="060087"/>
                </a:solidFill>
                <a:latin typeface="Candara" charset="0"/>
              </a:rPr>
              <a:t>, </a:t>
            </a:r>
            <a:r>
              <a:rPr lang="en-US" sz="1200" dirty="0">
                <a:solidFill>
                  <a:srgbClr val="000000"/>
                </a:solidFill>
                <a:latin typeface="Candara" charset="0"/>
              </a:rPr>
              <a:t>y</a:t>
            </a:r>
            <a:r>
              <a:rPr lang="en-US" sz="1200" dirty="0">
                <a:solidFill>
                  <a:srgbClr val="060087"/>
                </a:solidFill>
                <a:latin typeface="Candara" charset="0"/>
              </a:rPr>
              <a:t>)</a:t>
            </a:r>
          </a:p>
          <a:p>
            <a:r>
              <a:rPr lang="sv-SE" sz="1200" dirty="0">
                <a:solidFill>
                  <a:srgbClr val="B5760C"/>
                </a:solidFill>
                <a:latin typeface="Candara" charset="0"/>
              </a:rPr>
              <a:t>for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 (</a:t>
            </a:r>
            <a:r>
              <a:rPr lang="sv-SE" sz="1200" dirty="0">
                <a:solidFill>
                  <a:srgbClr val="000000"/>
                </a:solidFill>
                <a:latin typeface="Candara" charset="0"/>
              </a:rPr>
              <a:t>i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 </a:t>
            </a:r>
            <a:r>
              <a:rPr lang="sv-SE" sz="1200" dirty="0">
                <a:solidFill>
                  <a:srgbClr val="B5760C"/>
                </a:solidFill>
                <a:latin typeface="Candara" charset="0"/>
              </a:rPr>
              <a:t>in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 </a:t>
            </a:r>
            <a:r>
              <a:rPr lang="sv-SE" sz="1200" dirty="0">
                <a:solidFill>
                  <a:srgbClr val="0B4213"/>
                </a:solidFill>
                <a:latin typeface="Candara" charset="0"/>
              </a:rPr>
              <a:t>2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:</a:t>
            </a:r>
            <a:r>
              <a:rPr lang="sv-SE" sz="1200" dirty="0">
                <a:solidFill>
                  <a:srgbClr val="000000"/>
                </a:solidFill>
                <a:latin typeface="Candara" charset="0"/>
              </a:rPr>
              <a:t>n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) {</a:t>
            </a:r>
          </a:p>
          <a:p>
            <a:r>
              <a:rPr lang="sv-SE" sz="1200" dirty="0">
                <a:solidFill>
                  <a:srgbClr val="000000"/>
                </a:solidFill>
                <a:latin typeface="Candara" charset="0"/>
              </a:rPr>
              <a:t>x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sv-SE" sz="1200" dirty="0" err="1">
                <a:solidFill>
                  <a:srgbClr val="060087"/>
                </a:solidFill>
                <a:latin typeface="Candara" charset="0"/>
              </a:rPr>
              <a:t>rnorm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sv-SE" sz="1200" dirty="0">
                <a:solidFill>
                  <a:srgbClr val="000000"/>
                </a:solidFill>
                <a:latin typeface="Candara" charset="0"/>
              </a:rPr>
              <a:t>n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sv-SE" sz="1200" dirty="0">
                <a:solidFill>
                  <a:srgbClr val="0B4213"/>
                </a:solidFill>
                <a:latin typeface="Candara" charset="0"/>
              </a:rPr>
              <a:t>1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, </a:t>
            </a:r>
            <a:r>
              <a:rPr lang="sv-SE" sz="1200" dirty="0" err="1">
                <a:solidFill>
                  <a:srgbClr val="000000"/>
                </a:solidFill>
                <a:latin typeface="Candara" charset="0"/>
              </a:rPr>
              <a:t>mean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sv-SE" sz="1200" dirty="0">
                <a:solidFill>
                  <a:srgbClr val="000000"/>
                </a:solidFill>
                <a:latin typeface="Candara" charset="0"/>
              </a:rPr>
              <a:t>r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*</a:t>
            </a:r>
            <a:r>
              <a:rPr lang="sv-SE" sz="1200" dirty="0">
                <a:solidFill>
                  <a:srgbClr val="000000"/>
                </a:solidFill>
                <a:latin typeface="Candara" charset="0"/>
              </a:rPr>
              <a:t>y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, </a:t>
            </a:r>
            <a:r>
              <a:rPr lang="sv-SE" sz="1200" dirty="0">
                <a:solidFill>
                  <a:srgbClr val="000000"/>
                </a:solidFill>
                <a:latin typeface="Candara" charset="0"/>
              </a:rPr>
              <a:t>sd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sv-SE" sz="1200" dirty="0">
                <a:solidFill>
                  <a:srgbClr val="0B4213"/>
                </a:solidFill>
                <a:latin typeface="Candara" charset="0"/>
              </a:rPr>
              <a:t>1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)</a:t>
            </a:r>
          </a:p>
          <a:p>
            <a:r>
              <a:rPr lang="sv-SE" sz="1200" dirty="0">
                <a:solidFill>
                  <a:srgbClr val="000000"/>
                </a:solidFill>
                <a:latin typeface="Candara" charset="0"/>
              </a:rPr>
              <a:t>y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sv-SE" sz="1200" dirty="0" err="1">
                <a:solidFill>
                  <a:srgbClr val="060087"/>
                </a:solidFill>
                <a:latin typeface="Candara" charset="0"/>
              </a:rPr>
              <a:t>rnorm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sv-SE" sz="1200" dirty="0">
                <a:solidFill>
                  <a:srgbClr val="000000"/>
                </a:solidFill>
                <a:latin typeface="Candara" charset="0"/>
              </a:rPr>
              <a:t>n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sv-SE" sz="1200" dirty="0">
                <a:solidFill>
                  <a:srgbClr val="0B4213"/>
                </a:solidFill>
                <a:latin typeface="Candara" charset="0"/>
              </a:rPr>
              <a:t>1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, </a:t>
            </a:r>
            <a:r>
              <a:rPr lang="sv-SE" sz="1200" dirty="0" err="1">
                <a:solidFill>
                  <a:srgbClr val="000000"/>
                </a:solidFill>
                <a:latin typeface="Candara" charset="0"/>
              </a:rPr>
              <a:t>mean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sv-SE" sz="1200" dirty="0">
                <a:solidFill>
                  <a:srgbClr val="000000"/>
                </a:solidFill>
                <a:latin typeface="Candara" charset="0"/>
              </a:rPr>
              <a:t>r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*</a:t>
            </a:r>
            <a:r>
              <a:rPr lang="sv-SE" sz="1200" dirty="0">
                <a:solidFill>
                  <a:srgbClr val="000000"/>
                </a:solidFill>
                <a:latin typeface="Candara" charset="0"/>
              </a:rPr>
              <a:t>x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, </a:t>
            </a:r>
            <a:r>
              <a:rPr lang="sv-SE" sz="1200" dirty="0">
                <a:solidFill>
                  <a:srgbClr val="000000"/>
                </a:solidFill>
                <a:latin typeface="Candara" charset="0"/>
              </a:rPr>
              <a:t>sd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sv-SE" sz="1200" dirty="0">
                <a:solidFill>
                  <a:srgbClr val="0B4213"/>
                </a:solidFill>
                <a:latin typeface="Candara" charset="0"/>
              </a:rPr>
              <a:t>1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)</a:t>
            </a:r>
          </a:p>
          <a:p>
            <a:r>
              <a:rPr lang="en-US" sz="1200" dirty="0">
                <a:solidFill>
                  <a:srgbClr val="000000"/>
                </a:solidFill>
                <a:latin typeface="Candara" charset="0"/>
              </a:rPr>
              <a:t>mat</a:t>
            </a:r>
            <a:r>
              <a:rPr lang="en-US" sz="1200" dirty="0">
                <a:solidFill>
                  <a:srgbClr val="060087"/>
                </a:solidFill>
                <a:latin typeface="Candara" charset="0"/>
              </a:rPr>
              <a:t>[</a:t>
            </a:r>
            <a:r>
              <a:rPr lang="en-US" sz="1200" dirty="0" err="1">
                <a:solidFill>
                  <a:srgbClr val="000000"/>
                </a:solidFill>
                <a:latin typeface="Candara" charset="0"/>
              </a:rPr>
              <a:t>i</a:t>
            </a:r>
            <a:r>
              <a:rPr lang="en-US" sz="1200" dirty="0">
                <a:solidFill>
                  <a:srgbClr val="060087"/>
                </a:solidFill>
                <a:latin typeface="Candara" charset="0"/>
              </a:rPr>
              <a:t>, ]=c(</a:t>
            </a:r>
            <a:r>
              <a:rPr lang="en-US" sz="1200" dirty="0">
                <a:solidFill>
                  <a:srgbClr val="000000"/>
                </a:solidFill>
                <a:latin typeface="Candara" charset="0"/>
              </a:rPr>
              <a:t>x</a:t>
            </a:r>
            <a:r>
              <a:rPr lang="en-US" sz="1200" dirty="0">
                <a:solidFill>
                  <a:srgbClr val="060087"/>
                </a:solidFill>
                <a:latin typeface="Candara" charset="0"/>
              </a:rPr>
              <a:t>, </a:t>
            </a:r>
            <a:r>
              <a:rPr lang="en-US" sz="1200" dirty="0">
                <a:solidFill>
                  <a:srgbClr val="000000"/>
                </a:solidFill>
                <a:latin typeface="Candara" charset="0"/>
              </a:rPr>
              <a:t>y</a:t>
            </a:r>
            <a:r>
              <a:rPr lang="en-US" sz="1200" dirty="0">
                <a:solidFill>
                  <a:srgbClr val="060087"/>
                </a:solidFill>
                <a:latin typeface="Candara" charset="0"/>
              </a:rPr>
              <a:t>)</a:t>
            </a:r>
          </a:p>
          <a:p>
            <a:r>
              <a:rPr lang="en-US" sz="1200" dirty="0">
                <a:solidFill>
                  <a:srgbClr val="060087"/>
                </a:solidFill>
                <a:latin typeface="Candara" charset="0"/>
              </a:rPr>
              <a:t>}</a:t>
            </a:r>
          </a:p>
          <a:p>
            <a:r>
              <a:rPr lang="en-US" sz="1200" dirty="0">
                <a:solidFill>
                  <a:srgbClr val="000000"/>
                </a:solidFill>
                <a:latin typeface="Candara" charset="0"/>
              </a:rPr>
              <a:t>mat</a:t>
            </a:r>
            <a:endParaRPr lang="en-US" sz="1200" dirty="0">
              <a:solidFill>
                <a:srgbClr val="060087"/>
              </a:solidFill>
              <a:latin typeface="Candara" charset="0"/>
            </a:endParaRPr>
          </a:p>
          <a:p>
            <a:r>
              <a:rPr lang="en-US" sz="1200" dirty="0">
                <a:solidFill>
                  <a:srgbClr val="060087"/>
                </a:solidFill>
                <a:latin typeface="Candara" charset="0"/>
              </a:rPr>
              <a:t>}</a:t>
            </a:r>
          </a:p>
          <a:p>
            <a:endParaRPr lang="en-US" sz="1200" dirty="0">
              <a:solidFill>
                <a:srgbClr val="060087"/>
              </a:solidFill>
              <a:latin typeface="Candara" charset="0"/>
            </a:endParaRPr>
          </a:p>
          <a:p>
            <a:r>
              <a:rPr lang="is-IS" sz="1200" dirty="0">
                <a:solidFill>
                  <a:srgbClr val="000000"/>
                </a:solidFill>
                <a:latin typeface="Candara" charset="0"/>
              </a:rPr>
              <a:t>n</a:t>
            </a:r>
            <a:r>
              <a:rPr lang="is-IS" sz="1200" dirty="0">
                <a:solidFill>
                  <a:srgbClr val="060087"/>
                </a:solidFill>
                <a:latin typeface="Candara" charset="0"/>
              </a:rPr>
              <a:t>= </a:t>
            </a:r>
            <a:r>
              <a:rPr lang="is-IS" sz="1200" dirty="0">
                <a:solidFill>
                  <a:srgbClr val="0B4213"/>
                </a:solidFill>
                <a:latin typeface="Candara" charset="0"/>
              </a:rPr>
              <a:t>10000</a:t>
            </a:r>
            <a:endParaRPr lang="is-IS" sz="1200" dirty="0">
              <a:solidFill>
                <a:srgbClr val="060087"/>
              </a:solidFill>
              <a:latin typeface="Candara" charset="0"/>
            </a:endParaRPr>
          </a:p>
          <a:p>
            <a:r>
              <a:rPr lang="it-IT" sz="1200" dirty="0" err="1">
                <a:solidFill>
                  <a:srgbClr val="000000"/>
                </a:solidFill>
                <a:latin typeface="Candara" charset="0"/>
              </a:rPr>
              <a:t>bvn</a:t>
            </a:r>
            <a:r>
              <a:rPr lang="it-IT" sz="1200" dirty="0">
                <a:solidFill>
                  <a:srgbClr val="060087"/>
                </a:solidFill>
                <a:latin typeface="Candara" charset="0"/>
              </a:rPr>
              <a:t>&lt;-</a:t>
            </a:r>
            <a:r>
              <a:rPr lang="it-IT" sz="1200" dirty="0" err="1">
                <a:solidFill>
                  <a:srgbClr val="060087"/>
                </a:solidFill>
                <a:latin typeface="Candara" charset="0"/>
              </a:rPr>
              <a:t>gibbs</a:t>
            </a:r>
            <a:r>
              <a:rPr lang="it-IT" sz="1200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it-IT" sz="1200" dirty="0">
                <a:solidFill>
                  <a:srgbClr val="000000"/>
                </a:solidFill>
                <a:latin typeface="Candara" charset="0"/>
              </a:rPr>
              <a:t>n</a:t>
            </a:r>
            <a:r>
              <a:rPr lang="it-IT" sz="1200" dirty="0" smtClean="0">
                <a:solidFill>
                  <a:srgbClr val="060087"/>
                </a:solidFill>
                <a:latin typeface="Candara" charset="0"/>
              </a:rPr>
              <a:t>,</a:t>
            </a:r>
            <a:r>
              <a:rPr lang="it-IT" sz="1200" dirty="0" smtClean="0">
                <a:solidFill>
                  <a:srgbClr val="0B4213"/>
                </a:solidFill>
                <a:latin typeface="Candara" charset="0"/>
              </a:rPr>
              <a:t>.</a:t>
            </a:r>
            <a:r>
              <a:rPr lang="it-IT" sz="1200" dirty="0">
                <a:solidFill>
                  <a:srgbClr val="0B4213"/>
                </a:solidFill>
                <a:latin typeface="Candara" charset="0"/>
              </a:rPr>
              <a:t>75</a:t>
            </a:r>
            <a:r>
              <a:rPr lang="it-IT" sz="1200" dirty="0">
                <a:solidFill>
                  <a:srgbClr val="060087"/>
                </a:solidFill>
                <a:latin typeface="Candara" charset="0"/>
              </a:rPr>
              <a:t>, </a:t>
            </a:r>
            <a:r>
              <a:rPr lang="it-IT" sz="1200" dirty="0" err="1">
                <a:solidFill>
                  <a:srgbClr val="000000"/>
                </a:solidFill>
                <a:latin typeface="Candara" charset="0"/>
              </a:rPr>
              <a:t>sd</a:t>
            </a:r>
            <a:r>
              <a:rPr lang="it-IT" sz="1200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it-IT" sz="1200" dirty="0">
                <a:solidFill>
                  <a:srgbClr val="0B4213"/>
                </a:solidFill>
                <a:latin typeface="Candara" charset="0"/>
              </a:rPr>
              <a:t>1</a:t>
            </a:r>
            <a:r>
              <a:rPr lang="it-IT" sz="1200" dirty="0">
                <a:solidFill>
                  <a:srgbClr val="060087"/>
                </a:solidFill>
                <a:latin typeface="Candara" charset="0"/>
              </a:rPr>
              <a:t>)</a:t>
            </a:r>
          </a:p>
          <a:p>
            <a:r>
              <a:rPr lang="it-IT" sz="1200" dirty="0" err="1">
                <a:solidFill>
                  <a:srgbClr val="060087"/>
                </a:solidFill>
                <a:latin typeface="Candara" charset="0"/>
              </a:rPr>
              <a:t>cor</a:t>
            </a:r>
            <a:r>
              <a:rPr lang="it-IT" sz="1200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it-IT" sz="1200" dirty="0" err="1">
                <a:solidFill>
                  <a:srgbClr val="000000"/>
                </a:solidFill>
                <a:latin typeface="Candara" charset="0"/>
              </a:rPr>
              <a:t>bvn</a:t>
            </a:r>
            <a:r>
              <a:rPr lang="it-IT" sz="1200" dirty="0">
                <a:solidFill>
                  <a:srgbClr val="060087"/>
                </a:solidFill>
                <a:latin typeface="Candara" charset="0"/>
              </a:rPr>
              <a:t>)</a:t>
            </a:r>
          </a:p>
          <a:p>
            <a:endParaRPr lang="it-IT" sz="1200" dirty="0">
              <a:solidFill>
                <a:srgbClr val="060087"/>
              </a:solidFill>
              <a:latin typeface="Candara" charset="0"/>
            </a:endParaRPr>
          </a:p>
          <a:p>
            <a:r>
              <a:rPr lang="en-US" sz="1200" dirty="0">
                <a:solidFill>
                  <a:srgbClr val="000000"/>
                </a:solidFill>
                <a:latin typeface="Candara" charset="0"/>
              </a:rPr>
              <a:t>batch</a:t>
            </a:r>
            <a:r>
              <a:rPr lang="en-US" sz="1200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en-US" sz="1200" dirty="0">
                <a:solidFill>
                  <a:srgbClr val="0B4213"/>
                </a:solidFill>
                <a:latin typeface="Candara" charset="0"/>
              </a:rPr>
              <a:t>5000</a:t>
            </a:r>
            <a:endParaRPr lang="en-US" sz="1200" dirty="0">
              <a:solidFill>
                <a:srgbClr val="060087"/>
              </a:solidFill>
              <a:latin typeface="Candara" charset="0"/>
            </a:endParaRPr>
          </a:p>
          <a:p>
            <a:r>
              <a:rPr lang="it-IT" sz="1200" dirty="0" err="1">
                <a:solidFill>
                  <a:srgbClr val="000000"/>
                </a:solidFill>
                <a:latin typeface="Candara" charset="0"/>
              </a:rPr>
              <a:t>ndisp</a:t>
            </a:r>
            <a:r>
              <a:rPr lang="it-IT" sz="1200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it-IT" sz="1200" dirty="0">
                <a:solidFill>
                  <a:srgbClr val="0B4213"/>
                </a:solidFill>
                <a:latin typeface="Candara" charset="0"/>
              </a:rPr>
              <a:t>1000</a:t>
            </a:r>
            <a:endParaRPr lang="it-IT" sz="1200" dirty="0">
              <a:solidFill>
                <a:srgbClr val="060087"/>
              </a:solidFill>
              <a:latin typeface="Candara" charset="0"/>
            </a:endParaRPr>
          </a:p>
          <a:p>
            <a:r>
              <a:rPr lang="pt-BR" sz="1200" dirty="0" err="1">
                <a:solidFill>
                  <a:srgbClr val="000000"/>
                </a:solidFill>
                <a:latin typeface="Candara" charset="0"/>
              </a:rPr>
              <a:t>xlim</a:t>
            </a:r>
            <a:r>
              <a:rPr lang="pt-BR" sz="1200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pt-BR" sz="1200" dirty="0" err="1">
                <a:solidFill>
                  <a:srgbClr val="060087"/>
                </a:solidFill>
                <a:latin typeface="Candara" charset="0"/>
              </a:rPr>
              <a:t>c</a:t>
            </a:r>
            <a:r>
              <a:rPr lang="pt-BR" sz="1200" dirty="0">
                <a:solidFill>
                  <a:srgbClr val="060087"/>
                </a:solidFill>
                <a:latin typeface="Candara" charset="0"/>
              </a:rPr>
              <a:t>(min(</a:t>
            </a:r>
            <a:r>
              <a:rPr lang="pt-BR" sz="1200" dirty="0" err="1">
                <a:solidFill>
                  <a:srgbClr val="000000"/>
                </a:solidFill>
                <a:latin typeface="Candara" charset="0"/>
              </a:rPr>
              <a:t>bvn</a:t>
            </a:r>
            <a:r>
              <a:rPr lang="pt-BR" sz="1200" dirty="0">
                <a:solidFill>
                  <a:srgbClr val="060087"/>
                </a:solidFill>
                <a:latin typeface="Candara" charset="0"/>
              </a:rPr>
              <a:t>[,</a:t>
            </a:r>
            <a:r>
              <a:rPr lang="pt-BR" sz="1200" dirty="0">
                <a:solidFill>
                  <a:srgbClr val="0B4213"/>
                </a:solidFill>
                <a:latin typeface="Candara" charset="0"/>
              </a:rPr>
              <a:t>1</a:t>
            </a:r>
            <a:r>
              <a:rPr lang="pt-BR" sz="1200" dirty="0">
                <a:solidFill>
                  <a:srgbClr val="060087"/>
                </a:solidFill>
                <a:latin typeface="Candara" charset="0"/>
              </a:rPr>
              <a:t>]),</a:t>
            </a:r>
            <a:r>
              <a:rPr lang="pt-BR" sz="1200" dirty="0" err="1">
                <a:solidFill>
                  <a:srgbClr val="060087"/>
                </a:solidFill>
                <a:latin typeface="Candara" charset="0"/>
              </a:rPr>
              <a:t>max</a:t>
            </a:r>
            <a:r>
              <a:rPr lang="pt-BR" sz="1200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pt-BR" sz="1200" dirty="0" err="1">
                <a:solidFill>
                  <a:srgbClr val="000000"/>
                </a:solidFill>
                <a:latin typeface="Candara" charset="0"/>
              </a:rPr>
              <a:t>bvn</a:t>
            </a:r>
            <a:r>
              <a:rPr lang="pt-BR" sz="1200" dirty="0">
                <a:solidFill>
                  <a:srgbClr val="060087"/>
                </a:solidFill>
                <a:latin typeface="Candara" charset="0"/>
              </a:rPr>
              <a:t>[,</a:t>
            </a:r>
            <a:r>
              <a:rPr lang="pt-BR" sz="1200" dirty="0">
                <a:solidFill>
                  <a:srgbClr val="0B4213"/>
                </a:solidFill>
                <a:latin typeface="Candara" charset="0"/>
              </a:rPr>
              <a:t>1</a:t>
            </a:r>
            <a:r>
              <a:rPr lang="pt-BR" sz="1200" dirty="0">
                <a:solidFill>
                  <a:srgbClr val="060087"/>
                </a:solidFill>
                <a:latin typeface="Candara" charset="0"/>
              </a:rPr>
              <a:t>]))</a:t>
            </a:r>
          </a:p>
          <a:p>
            <a:r>
              <a:rPr lang="pt-BR" sz="1200" dirty="0" err="1">
                <a:solidFill>
                  <a:srgbClr val="000000"/>
                </a:solidFill>
                <a:latin typeface="Candara" charset="0"/>
              </a:rPr>
              <a:t>ylim</a:t>
            </a:r>
            <a:r>
              <a:rPr lang="pt-BR" sz="1200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pt-BR" sz="1200" dirty="0" err="1">
                <a:solidFill>
                  <a:srgbClr val="060087"/>
                </a:solidFill>
                <a:latin typeface="Candara" charset="0"/>
              </a:rPr>
              <a:t>c</a:t>
            </a:r>
            <a:r>
              <a:rPr lang="pt-BR" sz="1200" dirty="0">
                <a:solidFill>
                  <a:srgbClr val="060087"/>
                </a:solidFill>
                <a:latin typeface="Candara" charset="0"/>
              </a:rPr>
              <a:t>(min(</a:t>
            </a:r>
            <a:r>
              <a:rPr lang="pt-BR" sz="1200" dirty="0" err="1">
                <a:solidFill>
                  <a:srgbClr val="000000"/>
                </a:solidFill>
                <a:latin typeface="Candara" charset="0"/>
              </a:rPr>
              <a:t>bvn</a:t>
            </a:r>
            <a:r>
              <a:rPr lang="pt-BR" sz="1200" dirty="0">
                <a:solidFill>
                  <a:srgbClr val="060087"/>
                </a:solidFill>
                <a:latin typeface="Candara" charset="0"/>
              </a:rPr>
              <a:t>[,</a:t>
            </a:r>
            <a:r>
              <a:rPr lang="pt-BR" sz="1200" dirty="0">
                <a:solidFill>
                  <a:srgbClr val="0B4213"/>
                </a:solidFill>
                <a:latin typeface="Candara" charset="0"/>
              </a:rPr>
              <a:t>2</a:t>
            </a:r>
            <a:r>
              <a:rPr lang="pt-BR" sz="1200" dirty="0">
                <a:solidFill>
                  <a:srgbClr val="060087"/>
                </a:solidFill>
                <a:latin typeface="Candara" charset="0"/>
              </a:rPr>
              <a:t>]),</a:t>
            </a:r>
            <a:r>
              <a:rPr lang="pt-BR" sz="1200" dirty="0" err="1">
                <a:solidFill>
                  <a:srgbClr val="060087"/>
                </a:solidFill>
                <a:latin typeface="Candara" charset="0"/>
              </a:rPr>
              <a:t>max</a:t>
            </a:r>
            <a:r>
              <a:rPr lang="pt-BR" sz="1200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pt-BR" sz="1200" dirty="0" err="1">
                <a:solidFill>
                  <a:srgbClr val="000000"/>
                </a:solidFill>
                <a:latin typeface="Candara" charset="0"/>
              </a:rPr>
              <a:t>bvn</a:t>
            </a:r>
            <a:r>
              <a:rPr lang="pt-BR" sz="1200" dirty="0">
                <a:solidFill>
                  <a:srgbClr val="060087"/>
                </a:solidFill>
                <a:latin typeface="Candara" charset="0"/>
              </a:rPr>
              <a:t>[,</a:t>
            </a:r>
            <a:r>
              <a:rPr lang="pt-BR" sz="1200" dirty="0">
                <a:solidFill>
                  <a:srgbClr val="0B4213"/>
                </a:solidFill>
                <a:latin typeface="Candara" charset="0"/>
              </a:rPr>
              <a:t>2</a:t>
            </a:r>
            <a:r>
              <a:rPr lang="pt-BR" sz="1200" dirty="0">
                <a:solidFill>
                  <a:srgbClr val="060087"/>
                </a:solidFill>
                <a:latin typeface="Candara" charset="0"/>
              </a:rPr>
              <a:t>]))</a:t>
            </a:r>
          </a:p>
          <a:p>
            <a:r>
              <a:rPr lang="sv-SE" sz="1200" dirty="0">
                <a:solidFill>
                  <a:srgbClr val="B5760C"/>
                </a:solidFill>
                <a:latin typeface="Candara" charset="0"/>
              </a:rPr>
              <a:t>for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sv-SE" sz="1200" dirty="0">
                <a:solidFill>
                  <a:srgbClr val="000000"/>
                </a:solidFill>
                <a:latin typeface="Candara" charset="0"/>
              </a:rPr>
              <a:t>i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 </a:t>
            </a:r>
            <a:r>
              <a:rPr lang="sv-SE" sz="1200" dirty="0">
                <a:solidFill>
                  <a:srgbClr val="B5760C"/>
                </a:solidFill>
                <a:latin typeface="Candara" charset="0"/>
              </a:rPr>
              <a:t>in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 </a:t>
            </a:r>
            <a:r>
              <a:rPr lang="sv-SE" sz="1200" dirty="0">
                <a:solidFill>
                  <a:srgbClr val="0B4213"/>
                </a:solidFill>
                <a:latin typeface="Candara" charset="0"/>
              </a:rPr>
              <a:t>1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:</a:t>
            </a:r>
            <a:r>
              <a:rPr lang="sv-SE" sz="1200" dirty="0">
                <a:solidFill>
                  <a:srgbClr val="000000"/>
                </a:solidFill>
                <a:latin typeface="Candara" charset="0"/>
              </a:rPr>
              <a:t>n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){</a:t>
            </a:r>
          </a:p>
          <a:p>
            <a:r>
              <a:rPr lang="sv-SE" sz="1200" dirty="0" smtClean="0">
                <a:solidFill>
                  <a:srgbClr val="060087"/>
                </a:solidFill>
                <a:latin typeface="Candara" charset="0"/>
              </a:rPr>
              <a:t>  </a:t>
            </a:r>
            <a:r>
              <a:rPr lang="sv-SE" sz="1200" dirty="0" err="1" smtClean="0">
                <a:solidFill>
                  <a:srgbClr val="B5760C"/>
                </a:solidFill>
                <a:latin typeface="Candara" charset="0"/>
              </a:rPr>
              <a:t>if</a:t>
            </a:r>
            <a:r>
              <a:rPr lang="sv-SE" sz="1200" dirty="0" smtClean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sv-SE" sz="1200" dirty="0" smtClean="0">
                <a:solidFill>
                  <a:srgbClr val="000000"/>
                </a:solidFill>
                <a:latin typeface="Candara" charset="0"/>
              </a:rPr>
              <a:t>i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==</a:t>
            </a:r>
            <a:r>
              <a:rPr lang="sv-SE" sz="1200" dirty="0">
                <a:solidFill>
                  <a:srgbClr val="0B4213"/>
                </a:solidFill>
                <a:latin typeface="Candara" charset="0"/>
              </a:rPr>
              <a:t>1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)</a:t>
            </a:r>
            <a:r>
              <a:rPr lang="sv-SE" sz="1200" dirty="0" err="1">
                <a:solidFill>
                  <a:srgbClr val="060087"/>
                </a:solidFill>
                <a:latin typeface="Candara" charset="0"/>
              </a:rPr>
              <a:t>plot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sv-SE" sz="1200" dirty="0" err="1">
                <a:solidFill>
                  <a:srgbClr val="000000"/>
                </a:solidFill>
                <a:latin typeface="Candara" charset="0"/>
              </a:rPr>
              <a:t>bvn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[</a:t>
            </a:r>
            <a:r>
              <a:rPr lang="sv-SE" sz="1200" dirty="0">
                <a:solidFill>
                  <a:srgbClr val="000000"/>
                </a:solidFill>
                <a:latin typeface="Candara" charset="0"/>
              </a:rPr>
              <a:t>i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,</a:t>
            </a:r>
            <a:r>
              <a:rPr lang="sv-SE" sz="1200" dirty="0">
                <a:solidFill>
                  <a:srgbClr val="0B4213"/>
                </a:solidFill>
                <a:latin typeface="Candara" charset="0"/>
              </a:rPr>
              <a:t>1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],</a:t>
            </a:r>
            <a:r>
              <a:rPr lang="sv-SE" sz="1200" dirty="0" err="1">
                <a:solidFill>
                  <a:srgbClr val="000000"/>
                </a:solidFill>
                <a:latin typeface="Candara" charset="0"/>
              </a:rPr>
              <a:t>bvn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[</a:t>
            </a:r>
            <a:r>
              <a:rPr lang="sv-SE" sz="1200" dirty="0">
                <a:solidFill>
                  <a:srgbClr val="000000"/>
                </a:solidFill>
                <a:latin typeface="Candara" charset="0"/>
              </a:rPr>
              <a:t>i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,</a:t>
            </a:r>
            <a:r>
              <a:rPr lang="sv-SE" sz="1200" dirty="0">
                <a:solidFill>
                  <a:srgbClr val="0B4213"/>
                </a:solidFill>
                <a:latin typeface="Candara" charset="0"/>
              </a:rPr>
              <a:t>2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],</a:t>
            </a:r>
            <a:r>
              <a:rPr lang="sv-SE" sz="1200" dirty="0" err="1">
                <a:solidFill>
                  <a:srgbClr val="000000"/>
                </a:solidFill>
                <a:latin typeface="Candara" charset="0"/>
              </a:rPr>
              <a:t>xlim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sv-SE" sz="1200" dirty="0" err="1">
                <a:solidFill>
                  <a:srgbClr val="000000"/>
                </a:solidFill>
                <a:latin typeface="Candara" charset="0"/>
              </a:rPr>
              <a:t>xlim</a:t>
            </a:r>
            <a:r>
              <a:rPr lang="sv-SE" sz="1200" dirty="0" err="1">
                <a:solidFill>
                  <a:srgbClr val="060087"/>
                </a:solidFill>
                <a:latin typeface="Candara" charset="0"/>
              </a:rPr>
              <a:t>,</a:t>
            </a:r>
            <a:r>
              <a:rPr lang="sv-SE" sz="1200" dirty="0" err="1">
                <a:solidFill>
                  <a:srgbClr val="000000"/>
                </a:solidFill>
                <a:latin typeface="Candara" charset="0"/>
              </a:rPr>
              <a:t>ylim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sv-SE" sz="1200" dirty="0" err="1">
                <a:solidFill>
                  <a:srgbClr val="000000"/>
                </a:solidFill>
                <a:latin typeface="Candara" charset="0"/>
              </a:rPr>
              <a:t>ylim</a:t>
            </a:r>
            <a:r>
              <a:rPr lang="sv-SE" sz="1200" dirty="0" err="1">
                <a:solidFill>
                  <a:srgbClr val="060087"/>
                </a:solidFill>
                <a:latin typeface="Candara" charset="0"/>
              </a:rPr>
              <a:t>,</a:t>
            </a:r>
            <a:r>
              <a:rPr lang="sv-SE" sz="1200" dirty="0" err="1">
                <a:solidFill>
                  <a:srgbClr val="000000"/>
                </a:solidFill>
                <a:latin typeface="Candara" charset="0"/>
              </a:rPr>
              <a:t>pch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sv-SE" sz="1200" dirty="0">
                <a:solidFill>
                  <a:srgbClr val="0B4213"/>
                </a:solidFill>
                <a:latin typeface="Candara" charset="0"/>
              </a:rPr>
              <a:t>20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,</a:t>
            </a:r>
            <a:r>
              <a:rPr lang="sv-SE" sz="1200" dirty="0">
                <a:solidFill>
                  <a:srgbClr val="000000"/>
                </a:solidFill>
                <a:latin typeface="Candara" charset="0"/>
              </a:rPr>
              <a:t>col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sv-SE" sz="1200" dirty="0">
                <a:solidFill>
                  <a:srgbClr val="9E0003"/>
                </a:solidFill>
                <a:latin typeface="Candara" charset="0"/>
              </a:rPr>
              <a:t>"red"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)</a:t>
            </a:r>
          </a:p>
          <a:p>
            <a:r>
              <a:rPr lang="sv-SE" sz="1200" dirty="0" smtClean="0">
                <a:solidFill>
                  <a:srgbClr val="060087"/>
                </a:solidFill>
                <a:latin typeface="Candara" charset="0"/>
              </a:rPr>
              <a:t>  </a:t>
            </a:r>
            <a:r>
              <a:rPr lang="sv-SE" sz="1200" dirty="0" err="1" smtClean="0">
                <a:solidFill>
                  <a:srgbClr val="B5760C"/>
                </a:solidFill>
                <a:latin typeface="Candara" charset="0"/>
              </a:rPr>
              <a:t>if</a:t>
            </a:r>
            <a:r>
              <a:rPr lang="sv-SE" sz="1200" dirty="0" smtClean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sv-SE" sz="1200" dirty="0" smtClean="0">
                <a:solidFill>
                  <a:srgbClr val="000000"/>
                </a:solidFill>
                <a:latin typeface="Candara" charset="0"/>
              </a:rPr>
              <a:t>i</a:t>
            </a:r>
            <a:r>
              <a:rPr lang="sv-SE" sz="1200" dirty="0" smtClean="0">
                <a:solidFill>
                  <a:srgbClr val="060087"/>
                </a:solidFill>
                <a:latin typeface="Candara" charset="0"/>
              </a:rPr>
              <a:t>&lt;</a:t>
            </a:r>
            <a:r>
              <a:rPr lang="sv-SE" sz="1200" dirty="0" err="1" smtClean="0">
                <a:solidFill>
                  <a:srgbClr val="000000"/>
                </a:solidFill>
                <a:latin typeface="Candara" charset="0"/>
              </a:rPr>
              <a:t>ndisp</a:t>
            </a:r>
            <a:r>
              <a:rPr lang="sv-SE" sz="1200" dirty="0" err="1" smtClean="0">
                <a:solidFill>
                  <a:srgbClr val="060087"/>
                </a:solidFill>
                <a:latin typeface="Candara" charset="0"/>
              </a:rPr>
              <a:t>&amp;</a:t>
            </a:r>
            <a:r>
              <a:rPr lang="sv-SE" sz="1200" dirty="0" err="1" smtClean="0">
                <a:solidFill>
                  <a:srgbClr val="000000"/>
                </a:solidFill>
                <a:latin typeface="Candara" charset="0"/>
              </a:rPr>
              <a:t>i</a:t>
            </a:r>
            <a:r>
              <a:rPr lang="sv-SE" sz="1200" dirty="0" smtClean="0">
                <a:solidFill>
                  <a:srgbClr val="060087"/>
                </a:solidFill>
                <a:latin typeface="Candara" charset="0"/>
              </a:rPr>
              <a:t>&gt;</a:t>
            </a:r>
            <a:r>
              <a:rPr lang="sv-SE" sz="1200" dirty="0" smtClean="0">
                <a:solidFill>
                  <a:srgbClr val="0B4213"/>
                </a:solidFill>
                <a:latin typeface="Candara" charset="0"/>
              </a:rPr>
              <a:t>1</a:t>
            </a:r>
            <a:r>
              <a:rPr lang="sv-SE" sz="1200" dirty="0" smtClean="0">
                <a:solidFill>
                  <a:srgbClr val="060087"/>
                </a:solidFill>
                <a:latin typeface="Candara" charset="0"/>
              </a:rPr>
              <a:t>)</a:t>
            </a:r>
            <a:r>
              <a:rPr lang="sv-SE" sz="1200" dirty="0" err="1" smtClean="0">
                <a:solidFill>
                  <a:srgbClr val="060087"/>
                </a:solidFill>
                <a:latin typeface="Candara" charset="0"/>
              </a:rPr>
              <a:t>points</a:t>
            </a:r>
            <a:r>
              <a:rPr lang="sv-SE" sz="1200" dirty="0" smtClean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sv-SE" sz="1200" dirty="0" err="1" smtClean="0">
                <a:solidFill>
                  <a:srgbClr val="000000"/>
                </a:solidFill>
                <a:latin typeface="Candara" charset="0"/>
              </a:rPr>
              <a:t>bvn</a:t>
            </a:r>
            <a:r>
              <a:rPr lang="sv-SE" sz="1200" dirty="0" smtClean="0">
                <a:solidFill>
                  <a:srgbClr val="060087"/>
                </a:solidFill>
                <a:latin typeface="Candara" charset="0"/>
              </a:rPr>
              <a:t>[</a:t>
            </a:r>
            <a:r>
              <a:rPr lang="sv-SE" sz="1200" dirty="0" smtClean="0">
                <a:solidFill>
                  <a:srgbClr val="000000"/>
                </a:solidFill>
                <a:latin typeface="Candara" charset="0"/>
              </a:rPr>
              <a:t>i</a:t>
            </a:r>
            <a:r>
              <a:rPr lang="sv-SE" sz="1200" dirty="0" smtClean="0">
                <a:solidFill>
                  <a:srgbClr val="060087"/>
                </a:solidFill>
                <a:latin typeface="Candara" charset="0"/>
              </a:rPr>
              <a:t>,</a:t>
            </a:r>
            <a:r>
              <a:rPr lang="sv-SE" sz="1200" dirty="0" smtClean="0">
                <a:solidFill>
                  <a:srgbClr val="0B4213"/>
                </a:solidFill>
                <a:latin typeface="Candara" charset="0"/>
              </a:rPr>
              <a:t>1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],</a:t>
            </a:r>
            <a:r>
              <a:rPr lang="sv-SE" sz="1200" dirty="0" err="1">
                <a:solidFill>
                  <a:srgbClr val="000000"/>
                </a:solidFill>
                <a:latin typeface="Candara" charset="0"/>
              </a:rPr>
              <a:t>bvn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[</a:t>
            </a:r>
            <a:r>
              <a:rPr lang="sv-SE" sz="1200" dirty="0">
                <a:solidFill>
                  <a:srgbClr val="000000"/>
                </a:solidFill>
                <a:latin typeface="Candara" charset="0"/>
              </a:rPr>
              <a:t>i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,</a:t>
            </a:r>
            <a:r>
              <a:rPr lang="sv-SE" sz="1200" dirty="0">
                <a:solidFill>
                  <a:srgbClr val="0B4213"/>
                </a:solidFill>
                <a:latin typeface="Candara" charset="0"/>
              </a:rPr>
              <a:t>2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],</a:t>
            </a:r>
            <a:r>
              <a:rPr lang="sv-SE" sz="1200" dirty="0" err="1">
                <a:solidFill>
                  <a:srgbClr val="000000"/>
                </a:solidFill>
                <a:latin typeface="Candara" charset="0"/>
              </a:rPr>
              <a:t>pch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sv-SE" sz="1200" dirty="0">
                <a:solidFill>
                  <a:srgbClr val="0B4213"/>
                </a:solidFill>
                <a:latin typeface="Candara" charset="0"/>
              </a:rPr>
              <a:t>20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)</a:t>
            </a:r>
          </a:p>
          <a:p>
            <a:r>
              <a:rPr lang="sv-SE" sz="1200" dirty="0" smtClean="0">
                <a:solidFill>
                  <a:srgbClr val="060087"/>
                </a:solidFill>
                <a:latin typeface="Candara" charset="0"/>
              </a:rPr>
              <a:t>  </a:t>
            </a:r>
            <a:r>
              <a:rPr lang="sv-SE" sz="1200" dirty="0" err="1" smtClean="0">
                <a:solidFill>
                  <a:srgbClr val="B5760C"/>
                </a:solidFill>
                <a:latin typeface="Candara" charset="0"/>
              </a:rPr>
              <a:t>if</a:t>
            </a:r>
            <a:r>
              <a:rPr lang="sv-SE" sz="1200" dirty="0" smtClean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sv-SE" sz="1200" dirty="0" smtClean="0">
                <a:solidFill>
                  <a:srgbClr val="000000"/>
                </a:solidFill>
                <a:latin typeface="Candara" charset="0"/>
              </a:rPr>
              <a:t>i</a:t>
            </a:r>
            <a:r>
              <a:rPr lang="sv-SE" sz="1200" dirty="0" smtClean="0">
                <a:solidFill>
                  <a:srgbClr val="060087"/>
                </a:solidFill>
                <a:latin typeface="Candara" charset="0"/>
              </a:rPr>
              <a:t>&gt;</a:t>
            </a:r>
            <a:r>
              <a:rPr lang="sv-SE" sz="1200" dirty="0" err="1" smtClean="0">
                <a:solidFill>
                  <a:srgbClr val="000000"/>
                </a:solidFill>
                <a:latin typeface="Candara" charset="0"/>
              </a:rPr>
              <a:t>ndisp</a:t>
            </a:r>
            <a:r>
              <a:rPr lang="sv-SE" sz="1200" dirty="0" smtClean="0">
                <a:solidFill>
                  <a:srgbClr val="060087"/>
                </a:solidFill>
                <a:latin typeface="Candara" charset="0"/>
              </a:rPr>
              <a:t>)</a:t>
            </a:r>
            <a:r>
              <a:rPr lang="sv-SE" sz="1200" dirty="0" err="1" smtClean="0">
                <a:solidFill>
                  <a:srgbClr val="060087"/>
                </a:solidFill>
                <a:latin typeface="Candara" charset="0"/>
              </a:rPr>
              <a:t>points</a:t>
            </a:r>
            <a:r>
              <a:rPr lang="sv-SE" sz="1200" dirty="0" smtClean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sv-SE" sz="1200" dirty="0" err="1" smtClean="0">
                <a:solidFill>
                  <a:srgbClr val="000000"/>
                </a:solidFill>
                <a:latin typeface="Candara" charset="0"/>
              </a:rPr>
              <a:t>bvn</a:t>
            </a:r>
            <a:r>
              <a:rPr lang="sv-SE" sz="1200" dirty="0" smtClean="0">
                <a:solidFill>
                  <a:srgbClr val="060087"/>
                </a:solidFill>
                <a:latin typeface="Candara" charset="0"/>
              </a:rPr>
              <a:t>[</a:t>
            </a:r>
            <a:r>
              <a:rPr lang="sv-SE" sz="1200" dirty="0" smtClean="0">
                <a:solidFill>
                  <a:srgbClr val="000000"/>
                </a:solidFill>
                <a:latin typeface="Candara" charset="0"/>
              </a:rPr>
              <a:t>i</a:t>
            </a:r>
            <a:r>
              <a:rPr lang="sv-SE" sz="1200" dirty="0" smtClean="0">
                <a:solidFill>
                  <a:srgbClr val="060087"/>
                </a:solidFill>
                <a:latin typeface="Candara" charset="0"/>
              </a:rPr>
              <a:t>,</a:t>
            </a:r>
            <a:r>
              <a:rPr lang="sv-SE" sz="1200" dirty="0" smtClean="0">
                <a:solidFill>
                  <a:srgbClr val="0B4213"/>
                </a:solidFill>
                <a:latin typeface="Candara" charset="0"/>
              </a:rPr>
              <a:t>1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],</a:t>
            </a:r>
            <a:r>
              <a:rPr lang="sv-SE" sz="1200" dirty="0" err="1">
                <a:solidFill>
                  <a:srgbClr val="000000"/>
                </a:solidFill>
                <a:latin typeface="Candara" charset="0"/>
              </a:rPr>
              <a:t>bvn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[</a:t>
            </a:r>
            <a:r>
              <a:rPr lang="sv-SE" sz="1200" dirty="0">
                <a:solidFill>
                  <a:srgbClr val="000000"/>
                </a:solidFill>
                <a:latin typeface="Candara" charset="0"/>
              </a:rPr>
              <a:t>i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,</a:t>
            </a:r>
            <a:r>
              <a:rPr lang="sv-SE" sz="1200" dirty="0">
                <a:solidFill>
                  <a:srgbClr val="0B4213"/>
                </a:solidFill>
                <a:latin typeface="Candara" charset="0"/>
              </a:rPr>
              <a:t>2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],</a:t>
            </a:r>
            <a:r>
              <a:rPr lang="sv-SE" sz="1200" dirty="0" err="1">
                <a:solidFill>
                  <a:srgbClr val="000000"/>
                </a:solidFill>
                <a:latin typeface="Candara" charset="0"/>
              </a:rPr>
              <a:t>col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sv-SE" sz="1200" dirty="0" err="1">
                <a:solidFill>
                  <a:srgbClr val="060087"/>
                </a:solidFill>
                <a:latin typeface="Candara" charset="0"/>
              </a:rPr>
              <a:t>floor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sv-SE" sz="1200" dirty="0">
                <a:solidFill>
                  <a:srgbClr val="000000"/>
                </a:solidFill>
                <a:latin typeface="Candara" charset="0"/>
              </a:rPr>
              <a:t>i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/</a:t>
            </a:r>
            <a:r>
              <a:rPr lang="sv-SE" sz="1200" dirty="0" err="1">
                <a:solidFill>
                  <a:srgbClr val="000000"/>
                </a:solidFill>
                <a:latin typeface="Candara" charset="0"/>
              </a:rPr>
              <a:t>batch</a:t>
            </a:r>
            <a:r>
              <a:rPr lang="sv-SE" sz="1200" dirty="0">
                <a:solidFill>
                  <a:srgbClr val="060087"/>
                </a:solidFill>
                <a:latin typeface="Candara" charset="0"/>
              </a:rPr>
              <a:t>)</a:t>
            </a:r>
            <a:r>
              <a:rPr lang="sv-SE" sz="1200" dirty="0">
                <a:solidFill>
                  <a:srgbClr val="0B4213"/>
                </a:solidFill>
                <a:latin typeface="Candara" charset="0"/>
              </a:rPr>
              <a:t>+1</a:t>
            </a:r>
            <a:r>
              <a:rPr lang="sv-SE" sz="1200" dirty="0" smtClean="0">
                <a:solidFill>
                  <a:srgbClr val="060087"/>
                </a:solidFill>
                <a:latin typeface="Candara" charset="0"/>
              </a:rPr>
              <a:t>)</a:t>
            </a:r>
          </a:p>
          <a:p>
            <a:r>
              <a:rPr lang="de-DE" sz="1200" dirty="0" smtClean="0">
                <a:solidFill>
                  <a:srgbClr val="060087"/>
                </a:solidFill>
                <a:latin typeface="Candara" charset="0"/>
              </a:rPr>
              <a:t>  </a:t>
            </a:r>
          </a:p>
          <a:p>
            <a:r>
              <a:rPr lang="de-DE" sz="1200" dirty="0" smtClean="0">
                <a:solidFill>
                  <a:srgbClr val="060087"/>
                </a:solidFill>
                <a:latin typeface="Candara" charset="0"/>
              </a:rPr>
              <a:t>  </a:t>
            </a:r>
            <a:r>
              <a:rPr lang="de-DE" sz="1200" dirty="0" err="1">
                <a:solidFill>
                  <a:srgbClr val="B5760C"/>
                </a:solidFill>
                <a:latin typeface="Candara" charset="0"/>
              </a:rPr>
              <a:t>if</a:t>
            </a:r>
            <a:r>
              <a:rPr lang="de-DE" sz="1200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de-DE" sz="1200" dirty="0">
                <a:solidFill>
                  <a:srgbClr val="000000"/>
                </a:solidFill>
                <a:latin typeface="Candara" charset="0"/>
              </a:rPr>
              <a:t>i</a:t>
            </a:r>
            <a:r>
              <a:rPr lang="de-DE" sz="1200" dirty="0">
                <a:solidFill>
                  <a:srgbClr val="060087"/>
                </a:solidFill>
                <a:latin typeface="Candara" charset="0"/>
              </a:rPr>
              <a:t>&lt;</a:t>
            </a:r>
            <a:r>
              <a:rPr lang="de-DE" sz="1200" dirty="0" err="1">
                <a:solidFill>
                  <a:srgbClr val="000000"/>
                </a:solidFill>
                <a:latin typeface="Candara" charset="0"/>
              </a:rPr>
              <a:t>ndisp</a:t>
            </a:r>
            <a:r>
              <a:rPr lang="de-DE" sz="1200" dirty="0">
                <a:solidFill>
                  <a:srgbClr val="060087"/>
                </a:solidFill>
                <a:latin typeface="Candara" charset="0"/>
              </a:rPr>
              <a:t>)</a:t>
            </a:r>
            <a:r>
              <a:rPr lang="de-DE" sz="1200" dirty="0" err="1">
                <a:solidFill>
                  <a:srgbClr val="FF0000"/>
                </a:solidFill>
                <a:latin typeface="Candara" charset="0"/>
              </a:rPr>
              <a:t>Sys.sleep</a:t>
            </a:r>
            <a:r>
              <a:rPr lang="de-DE" sz="1200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de-DE" sz="1200" dirty="0">
                <a:solidFill>
                  <a:srgbClr val="0B4213"/>
                </a:solidFill>
                <a:latin typeface="Candara" charset="0"/>
              </a:rPr>
              <a:t>1</a:t>
            </a:r>
            <a:r>
              <a:rPr lang="de-DE" sz="1200" dirty="0">
                <a:solidFill>
                  <a:srgbClr val="060087"/>
                </a:solidFill>
                <a:latin typeface="Candara" charset="0"/>
              </a:rPr>
              <a:t>/</a:t>
            </a:r>
            <a:r>
              <a:rPr lang="de-DE" sz="1200" dirty="0">
                <a:solidFill>
                  <a:srgbClr val="000000"/>
                </a:solidFill>
                <a:latin typeface="Candara" charset="0"/>
              </a:rPr>
              <a:t>i</a:t>
            </a:r>
            <a:r>
              <a:rPr lang="de-DE" sz="1200" dirty="0">
                <a:solidFill>
                  <a:srgbClr val="060087"/>
                </a:solidFill>
                <a:latin typeface="Candara" charset="0"/>
              </a:rPr>
              <a:t>) </a:t>
            </a:r>
          </a:p>
          <a:p>
            <a:r>
              <a:rPr lang="de-DE" sz="1200" dirty="0">
                <a:solidFill>
                  <a:srgbClr val="060087"/>
                </a:solidFill>
                <a:latin typeface="Candara" charset="0"/>
              </a:rPr>
              <a:t>  </a:t>
            </a:r>
            <a:r>
              <a:rPr lang="de-DE" sz="1200" dirty="0" err="1">
                <a:solidFill>
                  <a:srgbClr val="B5760C"/>
                </a:solidFill>
                <a:latin typeface="Candara" charset="0"/>
              </a:rPr>
              <a:t>if</a:t>
            </a:r>
            <a:r>
              <a:rPr lang="de-DE" sz="1200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de-DE" sz="1200" dirty="0">
                <a:solidFill>
                  <a:srgbClr val="000000"/>
                </a:solidFill>
                <a:latin typeface="Candara" charset="0"/>
              </a:rPr>
              <a:t>i</a:t>
            </a:r>
            <a:r>
              <a:rPr lang="de-DE" sz="1200" dirty="0">
                <a:solidFill>
                  <a:srgbClr val="060087"/>
                </a:solidFill>
                <a:latin typeface="Candara" charset="0"/>
              </a:rPr>
              <a:t>==</a:t>
            </a:r>
            <a:r>
              <a:rPr lang="de-DE" sz="1200" dirty="0" err="1">
                <a:solidFill>
                  <a:srgbClr val="000000"/>
                </a:solidFill>
                <a:latin typeface="Candara" charset="0"/>
              </a:rPr>
              <a:t>ndisp</a:t>
            </a:r>
            <a:r>
              <a:rPr lang="de-DE" sz="1200" dirty="0">
                <a:solidFill>
                  <a:srgbClr val="060087"/>
                </a:solidFill>
                <a:latin typeface="Candara" charset="0"/>
              </a:rPr>
              <a:t>)</a:t>
            </a:r>
            <a:r>
              <a:rPr lang="de-DE" sz="1200" dirty="0" err="1">
                <a:solidFill>
                  <a:srgbClr val="060087"/>
                </a:solidFill>
                <a:latin typeface="Candara" charset="0"/>
              </a:rPr>
              <a:t>Sys.sleep</a:t>
            </a:r>
            <a:r>
              <a:rPr lang="de-DE" sz="1200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de-DE" sz="1200" dirty="0">
                <a:solidFill>
                  <a:srgbClr val="0B4213"/>
                </a:solidFill>
                <a:latin typeface="Candara" charset="0"/>
              </a:rPr>
              <a:t>2</a:t>
            </a:r>
            <a:r>
              <a:rPr lang="de-DE" sz="1200" dirty="0">
                <a:solidFill>
                  <a:srgbClr val="060087"/>
                </a:solidFill>
                <a:latin typeface="Candara" charset="0"/>
              </a:rPr>
              <a:t>) </a:t>
            </a:r>
          </a:p>
          <a:p>
            <a:r>
              <a:rPr lang="de-DE" sz="1200" dirty="0">
                <a:solidFill>
                  <a:srgbClr val="060087"/>
                </a:solidFill>
                <a:latin typeface="Candara" charset="0"/>
              </a:rPr>
              <a:t>  </a:t>
            </a:r>
            <a:r>
              <a:rPr lang="de-DE" sz="1200" dirty="0" err="1">
                <a:solidFill>
                  <a:srgbClr val="B5760C"/>
                </a:solidFill>
                <a:latin typeface="Candara" charset="0"/>
              </a:rPr>
              <a:t>if</a:t>
            </a:r>
            <a:r>
              <a:rPr lang="de-DE" sz="1200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de-DE" sz="1200" dirty="0" err="1">
                <a:solidFill>
                  <a:srgbClr val="060087"/>
                </a:solidFill>
                <a:latin typeface="Candara" charset="0"/>
              </a:rPr>
              <a:t>floor</a:t>
            </a:r>
            <a:r>
              <a:rPr lang="de-DE" sz="1200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de-DE" sz="1200" dirty="0">
                <a:solidFill>
                  <a:srgbClr val="000000"/>
                </a:solidFill>
                <a:latin typeface="Candara" charset="0"/>
              </a:rPr>
              <a:t>i</a:t>
            </a:r>
            <a:r>
              <a:rPr lang="de-DE" sz="1200" dirty="0">
                <a:solidFill>
                  <a:srgbClr val="060087"/>
                </a:solidFill>
                <a:latin typeface="Candara" charset="0"/>
              </a:rPr>
              <a:t>/</a:t>
            </a:r>
            <a:r>
              <a:rPr lang="de-DE" sz="1200" dirty="0" err="1">
                <a:solidFill>
                  <a:srgbClr val="000000"/>
                </a:solidFill>
                <a:latin typeface="Candara" charset="0"/>
              </a:rPr>
              <a:t>batch</a:t>
            </a:r>
            <a:r>
              <a:rPr lang="de-DE" sz="1200" dirty="0">
                <a:solidFill>
                  <a:srgbClr val="060087"/>
                </a:solidFill>
                <a:latin typeface="Candara" charset="0"/>
              </a:rPr>
              <a:t>)*</a:t>
            </a:r>
            <a:r>
              <a:rPr lang="de-DE" sz="1200" dirty="0" err="1">
                <a:solidFill>
                  <a:srgbClr val="000000"/>
                </a:solidFill>
                <a:latin typeface="Candara" charset="0"/>
              </a:rPr>
              <a:t>batch</a:t>
            </a:r>
            <a:r>
              <a:rPr lang="de-DE" sz="1200" dirty="0">
                <a:solidFill>
                  <a:srgbClr val="060087"/>
                </a:solidFill>
                <a:latin typeface="Candara" charset="0"/>
              </a:rPr>
              <a:t>==</a:t>
            </a:r>
            <a:r>
              <a:rPr lang="de-DE" sz="1200" dirty="0">
                <a:solidFill>
                  <a:srgbClr val="000000"/>
                </a:solidFill>
                <a:latin typeface="Candara" charset="0"/>
              </a:rPr>
              <a:t>i</a:t>
            </a:r>
            <a:r>
              <a:rPr lang="de-DE" sz="1200" dirty="0">
                <a:solidFill>
                  <a:srgbClr val="060087"/>
                </a:solidFill>
                <a:latin typeface="Candara" charset="0"/>
              </a:rPr>
              <a:t>) </a:t>
            </a:r>
            <a:r>
              <a:rPr lang="de-DE" sz="1200" dirty="0" err="1">
                <a:solidFill>
                  <a:srgbClr val="060087"/>
                </a:solidFill>
                <a:latin typeface="Candara" charset="0"/>
              </a:rPr>
              <a:t>Sys.sleep</a:t>
            </a:r>
            <a:r>
              <a:rPr lang="de-DE" sz="1200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de-DE" sz="1200" dirty="0">
                <a:solidFill>
                  <a:srgbClr val="0B4213"/>
                </a:solidFill>
                <a:latin typeface="Candara" charset="0"/>
              </a:rPr>
              <a:t>1</a:t>
            </a:r>
            <a:r>
              <a:rPr lang="de-DE" sz="1200" dirty="0">
                <a:solidFill>
                  <a:srgbClr val="060087"/>
                </a:solidFill>
                <a:latin typeface="Candara" charset="0"/>
              </a:rPr>
              <a:t>) </a:t>
            </a:r>
          </a:p>
          <a:p>
            <a:r>
              <a:rPr lang="de-DE" sz="1200" dirty="0" smtClean="0">
                <a:solidFill>
                  <a:srgbClr val="060087"/>
                </a:solidFill>
                <a:latin typeface="Candara" charset="0"/>
              </a:rPr>
              <a:t>}</a:t>
            </a:r>
            <a:endParaRPr lang="de-DE" sz="1200" dirty="0">
              <a:solidFill>
                <a:srgbClr val="060087"/>
              </a:solidFill>
              <a:latin typeface="Candara" charset="0"/>
            </a:endParaRPr>
          </a:p>
          <a:p>
            <a:endParaRPr lang="de-DE" sz="1200" dirty="0">
              <a:solidFill>
                <a:srgbClr val="060087"/>
              </a:solidFill>
              <a:latin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4914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repeatCount="5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Gibbs sampling</a:t>
            </a:r>
            <a:endParaRPr lang="en-US" dirty="0"/>
          </a:p>
        </p:txBody>
      </p:sp>
      <p:pic>
        <p:nvPicPr>
          <p:cNvPr id="4" name="My Movi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0445" r="10111"/>
          <a:stretch/>
        </p:blipFill>
        <p:spPr>
          <a:xfrm>
            <a:off x="538479" y="507492"/>
            <a:ext cx="8108147" cy="5740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316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Distribution of the correlations</a:t>
            </a:r>
            <a:br>
              <a:rPr lang="en-US" dirty="0" smtClean="0">
                <a:solidFill>
                  <a:schemeClr val="accent2"/>
                </a:solidFill>
              </a:rPr>
            </a:br>
            <a:r>
              <a:rPr lang="en-US" dirty="0" smtClean="0">
                <a:solidFill>
                  <a:schemeClr val="accent2"/>
                </a:solidFill>
              </a:rPr>
              <a:t>(500 replicates)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6688" r="7118" b="11286"/>
          <a:stretch/>
        </p:blipFill>
        <p:spPr>
          <a:xfrm>
            <a:off x="1066800" y="1940560"/>
            <a:ext cx="7244080" cy="4770924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schemeClr val="bg1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08824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Waveform.thmx</Template>
  <TotalTime>2256</TotalTime>
  <Words>765</Words>
  <Application>Microsoft Macintosh PowerPoint</Application>
  <PresentationFormat>On-screen Show (4:3)</PresentationFormat>
  <Paragraphs>221</Paragraphs>
  <Slides>27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ArialMT</vt:lpstr>
      <vt:lpstr>Calibri</vt:lpstr>
      <vt:lpstr>Candara</vt:lpstr>
      <vt:lpstr>Constantia</vt:lpstr>
      <vt:lpstr>Georgia</vt:lpstr>
      <vt:lpstr>OpenSans</vt:lpstr>
      <vt:lpstr>Symbol</vt:lpstr>
      <vt:lpstr>华文新魏</vt:lpstr>
      <vt:lpstr>华文楷体</vt:lpstr>
      <vt:lpstr>Waveform</vt:lpstr>
      <vt:lpstr>Statistical Genomics</vt:lpstr>
      <vt:lpstr>Administration</vt:lpstr>
      <vt:lpstr>Outline</vt:lpstr>
      <vt:lpstr>Bayesian likelihood</vt:lpstr>
      <vt:lpstr>Gibbs sampling</vt:lpstr>
      <vt:lpstr>Example</vt:lpstr>
      <vt:lpstr>Example</vt:lpstr>
      <vt:lpstr>Gibbs sampling</vt:lpstr>
      <vt:lpstr>Distribution of the correlations (500 replicates)</vt:lpstr>
      <vt:lpstr>Extra homework credit</vt:lpstr>
      <vt:lpstr>Markov chain Monte Carlo (MCMC)</vt:lpstr>
      <vt:lpstr>Software for Bayesian methods</vt:lpstr>
      <vt:lpstr>PowerPoint Presentation</vt:lpstr>
      <vt:lpstr>R package BLR</vt:lpstr>
      <vt:lpstr>Text book</vt:lpstr>
      <vt:lpstr>PowerPoint Presentation</vt:lpstr>
      <vt:lpstr>Model in BLR</vt:lpstr>
      <vt:lpstr>Bayesian likelihood</vt:lpstr>
      <vt:lpstr>BLR output</vt:lpstr>
      <vt:lpstr>Setup GAPIT and BLR</vt:lpstr>
      <vt:lpstr>Data and simulation</vt:lpstr>
      <vt:lpstr>Run GAPIT</vt:lpstr>
      <vt:lpstr>GWAS</vt:lpstr>
      <vt:lpstr>Run BLR</vt:lpstr>
      <vt:lpstr>GWAS</vt:lpstr>
      <vt:lpstr>Visualization by GAPIT</vt:lpstr>
      <vt:lpstr>Highlight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Computational Genomics</dc:title>
  <dc:creator>Zhiwu Zhang</dc:creator>
  <cp:lastModifiedBy>Zhiwu Zhang</cp:lastModifiedBy>
  <cp:revision>217</cp:revision>
  <dcterms:created xsi:type="dcterms:W3CDTF">2013-08-24T13:03:35Z</dcterms:created>
  <dcterms:modified xsi:type="dcterms:W3CDTF">2016-04-22T19:29:08Z</dcterms:modified>
</cp:coreProperties>
</file>