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404" r:id="rId2"/>
    <p:sldId id="388" r:id="rId3"/>
    <p:sldId id="367" r:id="rId4"/>
    <p:sldId id="376" r:id="rId5"/>
    <p:sldId id="368" r:id="rId6"/>
    <p:sldId id="377" r:id="rId7"/>
    <p:sldId id="382" r:id="rId8"/>
    <p:sldId id="386" r:id="rId9"/>
    <p:sldId id="381" r:id="rId10"/>
    <p:sldId id="385" r:id="rId11"/>
    <p:sldId id="405" r:id="rId12"/>
    <p:sldId id="408" r:id="rId13"/>
    <p:sldId id="40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400" r:id="rId23"/>
    <p:sldId id="398" r:id="rId24"/>
    <p:sldId id="402" r:id="rId25"/>
    <p:sldId id="403" r:id="rId26"/>
    <p:sldId id="406" r:id="rId27"/>
    <p:sldId id="399" r:id="rId28"/>
    <p:sldId id="40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2"/>
    <p:restoredTop sz="84733"/>
  </p:normalViewPr>
  <p:slideViewPr>
    <p:cSldViewPr snapToGrid="0" snapToObjects="1">
      <p:cViewPr>
        <p:scale>
          <a:sx n="100" d="100"/>
          <a:sy n="100" d="100"/>
        </p:scale>
        <p:origin x="1896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7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0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3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f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aurus.ansci.iastate.edu/wiki/projects)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29: Bayesian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538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Bayes 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gi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(v, 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822" y="2753668"/>
            <a:ext cx="2756838" cy="683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17660" y="2753667"/>
            <a:ext cx="1661616" cy="697377"/>
          </a:xfrm>
          <a:prstGeom prst="rect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1-p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Different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87280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Zero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36399" y="3110303"/>
            <a:ext cx="643453" cy="172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4" grpId="0" animBg="1"/>
      <p:bldP spid="18" grpId="0" animBg="1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Bayes </a:t>
            </a:r>
            <a:r>
              <a:rPr lang="en-US" dirty="0" err="1" smtClean="0">
                <a:solidFill>
                  <a:schemeClr val="accent2"/>
                </a:solidFill>
              </a:rPr>
              <a:t>Cpi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(v, S)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822" y="2753668"/>
            <a:ext cx="2756838" cy="683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17660" y="2753667"/>
            <a:ext cx="1661616" cy="697377"/>
          </a:xfrm>
          <a:prstGeom prst="rect">
            <a:avLst/>
          </a:prstGeom>
          <a:solidFill>
            <a:srgbClr val="00B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Symbol" charset="2"/>
                <a:ea typeface="Symbol" charset="2"/>
                <a:cs typeface="Symbol" charset="2"/>
              </a:rPr>
              <a:t>1-p</a:t>
            </a:r>
            <a:endParaRPr lang="en-US" sz="2400" b="1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Common</a:t>
            </a:r>
            <a:endParaRPr lang="en-US" sz="32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-187280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Zero</a:t>
            </a:r>
            <a:endParaRPr lang="en-US" sz="32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336399" y="3110303"/>
            <a:ext cx="643453" cy="1728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4" grpId="0" animBg="1"/>
      <p:bldP spid="18" grpId="0" animBg="1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Bayesian LASSO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Double Exponential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1686911"/>
            <a:ext cx="685799" cy="1261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73238" y="1686911"/>
            <a:ext cx="554532" cy="1223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Differnt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67633" y="6423872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getAnywhere</a:t>
            </a:r>
            <a:r>
              <a:rPr lang="en-US" dirty="0"/>
              <a:t>('BLR')</a:t>
            </a:r>
          </a:p>
        </p:txBody>
      </p:sp>
    </p:spTree>
    <p:extLst>
      <p:ext uri="{BB962C8B-B14F-4D97-AF65-F5344CB8AC3E}">
        <p14:creationId xmlns:p14="http://schemas.microsoft.com/office/powerpoint/2010/main" val="2116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2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724150"/>
            <a:ext cx="2286000" cy="3390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79369" y="6279634"/>
            <a:ext cx="192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ArialMT" charset="0"/>
              </a:rPr>
              <a:t>Robert </a:t>
            </a:r>
            <a:r>
              <a:rPr lang="en-US" dirty="0" err="1">
                <a:solidFill>
                  <a:srgbClr val="1A1A1A"/>
                </a:solidFill>
                <a:latin typeface="ArialMT" charset="0"/>
              </a:rPr>
              <a:t>Tibshirani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3124200"/>
            <a:ext cx="4572000" cy="2822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9268" y="1304016"/>
            <a:ext cx="5574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1C1C1C"/>
                </a:solidFill>
                <a:latin typeface="Helvetica" charset="0"/>
              </a:rPr>
              <a:t>Least Absolute </a:t>
            </a:r>
            <a:r>
              <a:rPr lang="en-US" b="1" dirty="0" smtClean="0">
                <a:solidFill>
                  <a:srgbClr val="1C1C1C"/>
                </a:solidFill>
                <a:latin typeface="Helvetica" charset="0"/>
              </a:rPr>
              <a:t>S</a:t>
            </a:r>
            <a:r>
              <a:rPr lang="en-US" b="1" smtClean="0">
                <a:solidFill>
                  <a:srgbClr val="1C1C1C"/>
                </a:solidFill>
                <a:latin typeface="Helvetica" charset="0"/>
              </a:rPr>
              <a:t>hrinkage </a:t>
            </a:r>
            <a:r>
              <a:rPr lang="en-US" b="1">
                <a:solidFill>
                  <a:srgbClr val="1C1C1C"/>
                </a:solidFill>
                <a:latin typeface="Helvetica" charset="0"/>
              </a:rPr>
              <a:t>and </a:t>
            </a:r>
            <a:r>
              <a:rPr lang="en-US" b="1" smtClean="0">
                <a:solidFill>
                  <a:srgbClr val="1C1C1C"/>
                </a:solidFill>
                <a:latin typeface="Helvetica" charset="0"/>
              </a:rPr>
              <a:t>Selection </a:t>
            </a:r>
            <a:r>
              <a:rPr lang="en-US" b="1" dirty="0" smtClean="0">
                <a:solidFill>
                  <a:srgbClr val="1C1C1C"/>
                </a:solidFill>
                <a:latin typeface="Helvetica" charset="0"/>
              </a:rPr>
              <a:t>O</a:t>
            </a:r>
            <a:r>
              <a:rPr lang="en-US" b="1" smtClean="0">
                <a:solidFill>
                  <a:srgbClr val="1C1C1C"/>
                </a:solidFill>
                <a:latin typeface="Helvetica" charset="0"/>
              </a:rPr>
              <a:t>perator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Bayesian Alphabet for Genomic Selection (BAGS)</a:t>
            </a:r>
          </a:p>
          <a:p>
            <a:r>
              <a:rPr lang="en-US" dirty="0"/>
              <a:t>source("http://www. </a:t>
            </a:r>
            <a:r>
              <a:rPr lang="en-US" dirty="0" err="1" smtClean="0"/>
              <a:t>zzlab.net</a:t>
            </a:r>
            <a:r>
              <a:rPr lang="en-US" dirty="0" smtClean="0"/>
              <a:t>/sandbox/BAGS.R</a:t>
            </a:r>
          </a:p>
          <a:p>
            <a:r>
              <a:rPr lang="en-US" dirty="0"/>
              <a:t>Based on the  source code  </a:t>
            </a:r>
            <a:r>
              <a:rPr lang="en-US" dirty="0" smtClean="0"/>
              <a:t>originally </a:t>
            </a:r>
            <a:r>
              <a:rPr lang="en-US" dirty="0"/>
              <a:t>developed by Rohan Fernando (</a:t>
            </a:r>
            <a:r>
              <a:rPr lang="en-US" dirty="0">
                <a:hlinkClick r:id="rId2"/>
              </a:rPr>
              <a:t>http://taurus.ansci.iastate.edu/wiki/projects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r>
              <a:rPr lang="en-US" dirty="0" smtClean="0"/>
              <a:t>Intensively revised</a:t>
            </a:r>
          </a:p>
          <a:p>
            <a:r>
              <a:rPr lang="en-US" dirty="0" smtClean="0"/>
              <a:t>Methods: Bayes A, B and </a:t>
            </a:r>
            <a:r>
              <a:rPr lang="en-US" dirty="0" err="1" smtClean="0"/>
              <a:t>Cpi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/>
          </a:bodyPr>
          <a:lstStyle/>
          <a:p>
            <a:pPr marL="0" indent="-914400">
              <a:buNone/>
            </a:pPr>
            <a:r>
              <a:rPr lang="en-US" dirty="0" smtClean="0"/>
              <a:t>G</a:t>
            </a:r>
            <a:r>
              <a:rPr lang="en-US" dirty="0"/>
              <a:t>: </a:t>
            </a:r>
            <a:r>
              <a:rPr lang="en-US" dirty="0" smtClean="0"/>
              <a:t>numeric </a:t>
            </a:r>
            <a:r>
              <a:rPr lang="en-US" dirty="0"/>
              <a:t>genotype with individual as row and marker as column (n by m</a:t>
            </a:r>
            <a:r>
              <a:rPr lang="en-US" dirty="0" smtClean="0"/>
              <a:t>).</a:t>
            </a:r>
          </a:p>
          <a:p>
            <a:pPr marL="0" indent="-914400">
              <a:buNone/>
            </a:pPr>
            <a:r>
              <a:rPr lang="en-US" dirty="0" smtClean="0"/>
              <a:t>y</a:t>
            </a:r>
            <a:r>
              <a:rPr lang="en-US" dirty="0"/>
              <a:t>: </a:t>
            </a:r>
            <a:r>
              <a:rPr lang="en-US" dirty="0" smtClean="0"/>
              <a:t>phenotype </a:t>
            </a:r>
            <a:r>
              <a:rPr lang="en-US" dirty="0"/>
              <a:t>of single column (n by 1</a:t>
            </a:r>
            <a:r>
              <a:rPr lang="en-US" dirty="0" smtClean="0"/>
              <a:t>)</a:t>
            </a:r>
          </a:p>
          <a:p>
            <a:pPr marL="0" indent="-914400">
              <a:buNone/>
            </a:pPr>
            <a:r>
              <a:rPr lang="en-US" dirty="0" smtClean="0"/>
              <a:t>pi: 0 for Bayes A, </a:t>
            </a:r>
            <a:r>
              <a:rPr lang="en-US" dirty="0"/>
              <a:t>1 </a:t>
            </a:r>
            <a:r>
              <a:rPr lang="en-US" dirty="0" smtClean="0"/>
              <a:t>for </a:t>
            </a:r>
            <a:r>
              <a:rPr lang="en-US" dirty="0" err="1" smtClean="0"/>
              <a:t>Cpi</a:t>
            </a:r>
            <a:r>
              <a:rPr lang="en-US" dirty="0" smtClean="0"/>
              <a:t> and </a:t>
            </a:r>
            <a:r>
              <a:rPr lang="en-US" dirty="0"/>
              <a:t>between 0 and 1 </a:t>
            </a:r>
            <a:r>
              <a:rPr lang="en-US" dirty="0" smtClean="0"/>
              <a:t> for Bayes B</a:t>
            </a:r>
          </a:p>
          <a:p>
            <a:pPr marL="0" indent="-457200">
              <a:buNone/>
            </a:pPr>
            <a:r>
              <a:rPr lang="en-US" dirty="0" err="1" smtClean="0"/>
              <a:t>burn.in</a:t>
            </a:r>
            <a:r>
              <a:rPr lang="en-US" dirty="0" smtClean="0"/>
              <a:t>: number iterations not used</a:t>
            </a:r>
          </a:p>
          <a:p>
            <a:pPr marL="0" indent="-457200">
              <a:buNone/>
            </a:pPr>
            <a:r>
              <a:rPr lang="en-US" dirty="0" err="1" smtClean="0"/>
              <a:t>burn.out</a:t>
            </a:r>
            <a:r>
              <a:rPr lang="en-US" dirty="0"/>
              <a:t>: number iterations </a:t>
            </a:r>
            <a:r>
              <a:rPr lang="en-US" dirty="0" smtClean="0"/>
              <a:t>used</a:t>
            </a:r>
          </a:p>
          <a:p>
            <a:pPr marL="0" indent="-457200">
              <a:buNone/>
            </a:pPr>
            <a:r>
              <a:rPr lang="en-US" dirty="0" smtClean="0"/>
              <a:t>recording</a:t>
            </a:r>
            <a:r>
              <a:rPr lang="en-US" dirty="0"/>
              <a:t>: T or F to return MCMC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$effect: The posterior means of marker effects (m elements)</a:t>
            </a:r>
          </a:p>
          <a:p>
            <a:pPr marL="0" indent="0">
              <a:buNone/>
            </a:pPr>
            <a:r>
              <a:rPr lang="en-US" dirty="0"/>
              <a:t>$ </a:t>
            </a:r>
            <a:r>
              <a:rPr lang="en-US" dirty="0" err="1" smtClean="0"/>
              <a:t>var</a:t>
            </a:r>
            <a:r>
              <a:rPr lang="en-US" dirty="0" smtClean="0"/>
              <a:t>: </a:t>
            </a:r>
            <a:r>
              <a:rPr lang="en-US" dirty="0"/>
              <a:t>The posterior means </a:t>
            </a:r>
            <a:r>
              <a:rPr lang="en-US" dirty="0" smtClean="0"/>
              <a:t>of marker variances (m </a:t>
            </a:r>
            <a:r>
              <a:rPr lang="en-US" dirty="0"/>
              <a:t>elements)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$ mean: The posterior mean of overall mean</a:t>
            </a:r>
          </a:p>
          <a:p>
            <a:pPr marL="0" indent="0">
              <a:buNone/>
            </a:pPr>
            <a:r>
              <a:rPr lang="en-US" dirty="0" smtClean="0"/>
              <a:t>$ pi: </a:t>
            </a:r>
            <a:r>
              <a:rPr lang="en-US" dirty="0"/>
              <a:t>The posterior </a:t>
            </a:r>
            <a:r>
              <a:rPr lang="en-US" dirty="0" smtClean="0"/>
              <a:t>mean of pi</a:t>
            </a:r>
          </a:p>
          <a:p>
            <a:pPr marL="0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Va</a:t>
            </a:r>
            <a:r>
              <a:rPr lang="en-US" dirty="0" smtClean="0"/>
              <a:t>: </a:t>
            </a:r>
            <a:r>
              <a:rPr lang="en-US" dirty="0"/>
              <a:t>The posterior </a:t>
            </a:r>
            <a:r>
              <a:rPr lang="en-US" dirty="0" smtClean="0"/>
              <a:t>mean of genetic variance</a:t>
            </a:r>
          </a:p>
          <a:p>
            <a:pPr marL="0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Ve</a:t>
            </a:r>
            <a:r>
              <a:rPr lang="en-US" dirty="0" smtClean="0"/>
              <a:t>: </a:t>
            </a:r>
            <a:r>
              <a:rPr lang="en-US" dirty="0"/>
              <a:t>The posterior mean </a:t>
            </a:r>
            <a:r>
              <a:rPr lang="en-US" dirty="0" smtClean="0"/>
              <a:t>of residual variance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9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5" y="2675467"/>
            <a:ext cx="8625385" cy="34506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 smtClean="0"/>
              <a:t>mcmc.p</a:t>
            </a:r>
            <a:r>
              <a:rPr lang="en-US" dirty="0" smtClean="0"/>
              <a:t>: </a:t>
            </a:r>
            <a:r>
              <a:rPr lang="en-US" dirty="0"/>
              <a:t>The posterior samples of </a:t>
            </a:r>
            <a:r>
              <a:rPr lang="en-US" dirty="0" smtClean="0"/>
              <a:t>four parameters (t </a:t>
            </a:r>
            <a:r>
              <a:rPr lang="en-US" dirty="0"/>
              <a:t>by </a:t>
            </a:r>
            <a:r>
              <a:rPr lang="en-US" dirty="0" smtClean="0"/>
              <a:t>4 elements</a:t>
            </a:r>
            <a:r>
              <a:rPr lang="en-US" dirty="0"/>
              <a:t>)</a:t>
            </a:r>
            <a:endParaRPr lang="en-US" dirty="0" smtClean="0"/>
          </a:p>
          <a:p>
            <a:pPr marL="301943" lvl="1" indent="0">
              <a:buNone/>
            </a:pPr>
            <a:r>
              <a:rPr lang="en-US" dirty="0"/>
              <a:t>$ mean: The posterior mean of overall mean</a:t>
            </a:r>
          </a:p>
          <a:p>
            <a:pPr marL="301943" lvl="1" indent="0">
              <a:buNone/>
            </a:pPr>
            <a:r>
              <a:rPr lang="en-US" dirty="0" smtClean="0"/>
              <a:t>$ pi: </a:t>
            </a:r>
            <a:r>
              <a:rPr lang="en-US" dirty="0"/>
              <a:t>The posterior </a:t>
            </a:r>
            <a:r>
              <a:rPr lang="en-US" dirty="0" smtClean="0"/>
              <a:t>mean of pi</a:t>
            </a:r>
          </a:p>
          <a:p>
            <a:pPr marL="301943" lvl="1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Va</a:t>
            </a:r>
            <a:r>
              <a:rPr lang="en-US" dirty="0" smtClean="0"/>
              <a:t>: </a:t>
            </a:r>
            <a:r>
              <a:rPr lang="en-US" dirty="0"/>
              <a:t>The posterior </a:t>
            </a:r>
            <a:r>
              <a:rPr lang="en-US" dirty="0" smtClean="0"/>
              <a:t>mean of genetic variance</a:t>
            </a:r>
          </a:p>
          <a:p>
            <a:pPr marL="301943" lvl="1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Ve</a:t>
            </a:r>
            <a:r>
              <a:rPr lang="en-US" dirty="0" smtClean="0"/>
              <a:t>: </a:t>
            </a:r>
            <a:r>
              <a:rPr lang="en-US" dirty="0"/>
              <a:t>The posterior mean </a:t>
            </a:r>
            <a:r>
              <a:rPr lang="en-US" dirty="0" smtClean="0"/>
              <a:t>of residual variance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 smtClean="0"/>
              <a:t>mcmc.b</a:t>
            </a:r>
            <a:r>
              <a:rPr lang="en-US" dirty="0" smtClean="0"/>
              <a:t>: </a:t>
            </a:r>
            <a:r>
              <a:rPr lang="en-US" dirty="0"/>
              <a:t>The posterior </a:t>
            </a:r>
            <a:r>
              <a:rPr lang="en-US" dirty="0" smtClean="0"/>
              <a:t>samples of </a:t>
            </a:r>
            <a:r>
              <a:rPr lang="en-US" dirty="0"/>
              <a:t>marker effects </a:t>
            </a:r>
            <a:r>
              <a:rPr lang="en-US" dirty="0" smtClean="0"/>
              <a:t>(t by m </a:t>
            </a:r>
            <a:r>
              <a:rPr lang="en-US" dirty="0"/>
              <a:t>elements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$</a:t>
            </a:r>
            <a:r>
              <a:rPr lang="en-US" dirty="0" err="1" smtClean="0"/>
              <a:t>mcmc.v</a:t>
            </a:r>
            <a:r>
              <a:rPr lang="en-US" dirty="0" smtClean="0"/>
              <a:t>: </a:t>
            </a:r>
            <a:r>
              <a:rPr lang="en-US" dirty="0"/>
              <a:t>The posterior samples of marker </a:t>
            </a:r>
            <a:r>
              <a:rPr lang="en-US" dirty="0" smtClean="0"/>
              <a:t>variances (t </a:t>
            </a:r>
            <a:r>
              <a:rPr lang="en-US" dirty="0"/>
              <a:t>by m elements)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of MCMC with t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6" y="0"/>
            <a:ext cx="32272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929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7472" y="2131538"/>
            <a:ext cx="5220269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vare</a:t>
            </a:r>
            <a:r>
              <a:rPr lang="en-US" dirty="0"/>
              <a:t> = ( t(</a:t>
            </a:r>
            <a:r>
              <a:rPr lang="en-US" dirty="0" err="1"/>
              <a:t>ycorr</a:t>
            </a:r>
            <a:r>
              <a:rPr lang="en-US" dirty="0"/>
              <a:t>)%*%</a:t>
            </a:r>
            <a:r>
              <a:rPr lang="en-US" dirty="0" err="1"/>
              <a:t>ycorr</a:t>
            </a:r>
            <a:r>
              <a:rPr lang="en-US" dirty="0"/>
              <a:t> )/</a:t>
            </a:r>
            <a:r>
              <a:rPr lang="en-US" dirty="0" err="1"/>
              <a:t>rchisq</a:t>
            </a:r>
            <a:r>
              <a:rPr lang="en-US" dirty="0"/>
              <a:t>(1,nrecords + 3)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8408" y="4904316"/>
            <a:ext cx="3457998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b[1] = </a:t>
            </a:r>
            <a:r>
              <a:rPr lang="en-US" dirty="0" err="1"/>
              <a:t>rnorm</a:t>
            </a:r>
            <a:r>
              <a:rPr lang="en-US" dirty="0"/>
              <a:t>(1,mean,sqrt(</a:t>
            </a:r>
            <a:r>
              <a:rPr lang="en-US" dirty="0" err="1"/>
              <a:t>invLhs</a:t>
            </a:r>
            <a:r>
              <a:rPr lang="en-US" dirty="0"/>
              <a:t>))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03322" y="1486864"/>
            <a:ext cx="4011034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varCandidate</a:t>
            </a:r>
            <a:r>
              <a:rPr lang="en-US" dirty="0"/>
              <a:t> = </a:t>
            </a:r>
            <a:r>
              <a:rPr lang="en-US" dirty="0" err="1"/>
              <a:t>var</a:t>
            </a:r>
            <a:r>
              <a:rPr lang="en-US" dirty="0"/>
              <a:t>[locus]*2 /</a:t>
            </a:r>
            <a:r>
              <a:rPr lang="en-US" dirty="0" err="1"/>
              <a:t>rchisq</a:t>
            </a:r>
            <a:r>
              <a:rPr lang="en-US" dirty="0"/>
              <a:t>(1,4)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4809" y="4353632"/>
            <a:ext cx="4030270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b[1+locus]= </a:t>
            </a:r>
            <a:r>
              <a:rPr lang="en-US" dirty="0" err="1"/>
              <a:t>rnorm</a:t>
            </a:r>
            <a:r>
              <a:rPr lang="en-US" dirty="0"/>
              <a:t>(1,mean,sqrt(</a:t>
            </a:r>
            <a:r>
              <a:rPr lang="en-US" dirty="0" err="1"/>
              <a:t>invLhs</a:t>
            </a:r>
            <a:r>
              <a:rPr lang="en-US" dirty="0"/>
              <a:t>))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2755" y="2913218"/>
            <a:ext cx="5629701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varEffects</a:t>
            </a:r>
            <a:r>
              <a:rPr lang="en-US" dirty="0"/>
              <a:t> = (</a:t>
            </a:r>
            <a:r>
              <a:rPr lang="en-US" dirty="0" err="1"/>
              <a:t>scalec</a:t>
            </a:r>
            <a:r>
              <a:rPr lang="en-US" dirty="0"/>
              <a:t>*</a:t>
            </a:r>
            <a:r>
              <a:rPr lang="en-US" dirty="0" err="1"/>
              <a:t>nua</a:t>
            </a:r>
            <a:r>
              <a:rPr lang="en-US" dirty="0"/>
              <a:t> + sum)/</a:t>
            </a:r>
            <a:r>
              <a:rPr lang="en-US" dirty="0" err="1"/>
              <a:t>rchisq</a:t>
            </a:r>
            <a:r>
              <a:rPr lang="en-US" dirty="0"/>
              <a:t>(1,nua+countLoci)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95028" y="5901266"/>
            <a:ext cx="2047355" cy="36933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pi = </a:t>
            </a:r>
            <a:r>
              <a:rPr lang="en-US" dirty="0" err="1"/>
              <a:t>rbeta</a:t>
            </a:r>
            <a:r>
              <a:rPr lang="en-US" dirty="0"/>
              <a:t>(1, aa, bb)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74420" y="2450592"/>
            <a:ext cx="786384" cy="16596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818388" y="4750308"/>
            <a:ext cx="1970020" cy="3386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3"/>
          </p:cNvCxnSpPr>
          <p:nvPr/>
        </p:nvCxnSpPr>
        <p:spPr>
          <a:xfrm flipH="1">
            <a:off x="6114356" y="1273088"/>
            <a:ext cx="745590" cy="39844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362700" y="3910680"/>
            <a:ext cx="682094" cy="5526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143500" y="3429000"/>
            <a:ext cx="1460500" cy="1625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374656" y="5427656"/>
            <a:ext cx="1229344" cy="6053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78886" y="213995"/>
            <a:ext cx="2060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smtClean="0">
                <a:solidFill>
                  <a:schemeClr val="accent2"/>
                </a:solidFill>
              </a:rPr>
              <a:t>BAGS.R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Beta distribution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439221"/>
            <a:ext cx="7219950" cy="54187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9100" y="2390339"/>
            <a:ext cx="5372100" cy="397031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sz="28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), </a:t>
            </a:r>
            <a:r>
              <a:rPr lang="en-US" sz="2800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 = c(</a:t>
            </a:r>
            <a:r>
              <a:rPr lang="en-US" sz="28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rbeta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3000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2500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density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sv-SE" sz="28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rbeta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3000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1000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density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sv-SE" sz="28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rbeta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3000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100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density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sv-SE" sz="28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rbeta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n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3000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 err="1">
                <a:solidFill>
                  <a:srgbClr val="060087"/>
                </a:solidFill>
                <a:latin typeface="Candara" charset="0"/>
              </a:rPr>
              <a:t>density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sv-SE" sz="2800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sv-SE" sz="2800" dirty="0" err="1">
                <a:solidFill>
                  <a:srgbClr val="000000"/>
                </a:solidFill>
                <a:latin typeface="Candara" charset="0"/>
              </a:rPr>
              <a:t>xlim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0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sv-SE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sv-SE" sz="2800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49238" y="1672224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total SNPs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11500" y="2072334"/>
            <a:ext cx="571500" cy="8359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78610" y="2072334"/>
            <a:ext cx="1050690" cy="8359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72311" y="1714725"/>
            <a:ext cx="2615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SNPs with effects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0622" y="1747420"/>
            <a:ext cx="7408333" cy="2346908"/>
          </a:xfrm>
        </p:spPr>
        <p:txBody>
          <a:bodyPr/>
          <a:lstStyle/>
          <a:p>
            <a:r>
              <a:rPr lang="en-US" dirty="0" smtClean="0"/>
              <a:t>Homework 6 (last) due </a:t>
            </a:r>
            <a:r>
              <a:rPr lang="en-US" dirty="0"/>
              <a:t>April </a:t>
            </a:r>
            <a:r>
              <a:rPr lang="en-US" dirty="0" smtClean="0"/>
              <a:t>29, Friday, 3:10PM</a:t>
            </a:r>
          </a:p>
          <a:p>
            <a:r>
              <a:rPr lang="en-US" dirty="0"/>
              <a:t>Final exam: May 3, 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Evaluation due May 6 (</a:t>
            </a:r>
            <a:r>
              <a:rPr lang="en-US" b="1" dirty="0" smtClean="0"/>
              <a:t>1</a:t>
            </a:r>
            <a:r>
              <a:rPr lang="en-US" b="1" dirty="0"/>
              <a:t>2</a:t>
            </a:r>
            <a:r>
              <a:rPr lang="en-US" b="1" dirty="0" smtClean="0"/>
              <a:t> out of 19 (63%) received, THANKS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Group picture after class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352"/>
            <a:ext cx="9144000" cy="2312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2580" b="21663"/>
          <a:stretch/>
        </p:blipFill>
        <p:spPr>
          <a:xfrm>
            <a:off x="6603976" y="3067154"/>
            <a:ext cx="2069957" cy="142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1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Set up GAPIT and BAGS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950" y="1087547"/>
            <a:ext cx="86741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rm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ls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())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GAPIT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("EMMREML")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"EMMREML"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#Prepare </a:t>
            </a:r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BAGS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source('http://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/sandbox/BAGS.R')</a:t>
            </a:r>
          </a:p>
        </p:txBody>
      </p:sp>
    </p:spTree>
    <p:extLst>
      <p:ext uri="{BB962C8B-B14F-4D97-AF65-F5344CB8AC3E}">
        <p14:creationId xmlns:p14="http://schemas.microsoft.com/office/powerpoint/2010/main" val="1501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Prepare data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950" y="1087547"/>
            <a:ext cx="8909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myGD</a:t>
            </a:r>
            <a:r>
              <a:rPr lang="en-US" dirty="0" smtClean="0"/>
              <a:t>=</a:t>
            </a:r>
            <a:r>
              <a:rPr lang="en-US" dirty="0" err="1" smtClean="0"/>
              <a:t>read.table</a:t>
            </a:r>
            <a:r>
              <a:rPr lang="en-US" dirty="0" smtClean="0"/>
              <a:t>(file</a:t>
            </a:r>
            <a:r>
              <a:rPr lang="en-US" dirty="0"/>
              <a:t>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mdp_numeric.txt",head</a:t>
            </a:r>
            <a:r>
              <a:rPr lang="en-US" dirty="0"/>
              <a:t>=T)</a:t>
            </a:r>
          </a:p>
          <a:p>
            <a:r>
              <a:rPr lang="en-US" dirty="0" err="1"/>
              <a:t>myGM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mdp_SNP_information.txt",head</a:t>
            </a:r>
            <a:r>
              <a:rPr lang="en-US" dirty="0"/>
              <a:t>=T)</a:t>
            </a:r>
          </a:p>
          <a:p>
            <a:r>
              <a:rPr lang="en-US" dirty="0" err="1"/>
              <a:t>myCV</a:t>
            </a:r>
            <a:r>
              <a:rPr lang="en-US" dirty="0"/>
              <a:t>=</a:t>
            </a:r>
            <a:r>
              <a:rPr lang="en-US" dirty="0" err="1"/>
              <a:t>read.table</a:t>
            </a:r>
            <a:r>
              <a:rPr lang="en-US" dirty="0"/>
              <a:t>(file="http://</a:t>
            </a:r>
            <a:r>
              <a:rPr lang="en-US" dirty="0" err="1"/>
              <a:t>zzlab.net</a:t>
            </a:r>
            <a:r>
              <a:rPr lang="en-US" dirty="0"/>
              <a:t>/GAPIT/data/</a:t>
            </a:r>
            <a:r>
              <a:rPr lang="en-US" dirty="0" err="1"/>
              <a:t>mdp_env.txt",head</a:t>
            </a:r>
            <a:r>
              <a:rPr lang="en-US" dirty="0"/>
              <a:t>=T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#Preparing data</a:t>
            </a:r>
          </a:p>
          <a:p>
            <a:r>
              <a:rPr lang="pt-BR" dirty="0" err="1"/>
              <a:t>X</a:t>
            </a:r>
            <a:r>
              <a:rPr lang="pt-BR" dirty="0"/>
              <a:t>=</a:t>
            </a:r>
            <a:r>
              <a:rPr lang="pt-BR" dirty="0" err="1"/>
              <a:t>myGD</a:t>
            </a:r>
            <a:r>
              <a:rPr lang="pt-BR" dirty="0"/>
              <a:t>[,-1]</a:t>
            </a:r>
          </a:p>
          <a:p>
            <a:r>
              <a:rPr lang="pt-BR" dirty="0"/>
              <a:t>taxa=</a:t>
            </a:r>
            <a:r>
              <a:rPr lang="pt-BR" dirty="0" err="1"/>
              <a:t>myGD</a:t>
            </a:r>
            <a:r>
              <a:rPr lang="pt-BR" dirty="0"/>
              <a:t>[,1</a:t>
            </a:r>
            <a:r>
              <a:rPr lang="pt-BR" dirty="0" smtClean="0"/>
              <a:t>]</a:t>
            </a:r>
            <a:endParaRPr lang="pt-BR" dirty="0"/>
          </a:p>
          <a:p>
            <a:r>
              <a:rPr lang="pt-BR" dirty="0"/>
              <a:t>index1to5=</a:t>
            </a:r>
            <a:r>
              <a:rPr lang="pt-BR" dirty="0" err="1"/>
              <a:t>myGM</a:t>
            </a:r>
            <a:r>
              <a:rPr lang="pt-BR" dirty="0"/>
              <a:t>[,2]&lt;6</a:t>
            </a:r>
          </a:p>
          <a:p>
            <a:r>
              <a:rPr lang="pt-BR" dirty="0"/>
              <a:t>X1to5 = </a:t>
            </a:r>
            <a:r>
              <a:rPr lang="pt-BR" dirty="0" err="1"/>
              <a:t>X</a:t>
            </a:r>
            <a:r>
              <a:rPr lang="pt-BR" dirty="0"/>
              <a:t>[,index1to5]</a:t>
            </a:r>
          </a:p>
          <a:p>
            <a:r>
              <a:rPr lang="pt-BR" dirty="0" err="1"/>
              <a:t>GD.candidate</a:t>
            </a:r>
            <a:r>
              <a:rPr lang="pt-BR" dirty="0"/>
              <a:t>=</a:t>
            </a:r>
            <a:r>
              <a:rPr lang="pt-BR" dirty="0" err="1"/>
              <a:t>cbind</a:t>
            </a:r>
            <a:r>
              <a:rPr lang="pt-BR" dirty="0"/>
              <a:t>(</a:t>
            </a:r>
            <a:r>
              <a:rPr lang="pt-BR" dirty="0" err="1"/>
              <a:t>as.data.frame</a:t>
            </a:r>
            <a:r>
              <a:rPr lang="pt-BR" dirty="0"/>
              <a:t>(taxa),X1to5</a:t>
            </a:r>
            <a:r>
              <a:rPr lang="pt-BR" dirty="0" smtClean="0"/>
              <a:t>)</a:t>
            </a:r>
            <a:endParaRPr lang="pt-BR" dirty="0"/>
          </a:p>
          <a:p>
            <a:r>
              <a:rPr lang="is-IS" dirty="0"/>
              <a:t>set.seed(99164)</a:t>
            </a:r>
          </a:p>
          <a:p>
            <a:r>
              <a:rPr lang="en-US" dirty="0" err="1"/>
              <a:t>mySim</a:t>
            </a:r>
            <a:r>
              <a:rPr lang="en-US" dirty="0"/>
              <a:t>=</a:t>
            </a:r>
            <a:r>
              <a:rPr lang="en-US" dirty="0" err="1"/>
              <a:t>GAPIT.Phenotype.Simulation</a:t>
            </a:r>
            <a:r>
              <a:rPr lang="en-US" dirty="0"/>
              <a:t>(GD=</a:t>
            </a:r>
            <a:r>
              <a:rPr lang="en-US" dirty="0" err="1"/>
              <a:t>GD.candidate,GM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[index1to5,],h2=.5,NQTN=100, </a:t>
            </a:r>
            <a:r>
              <a:rPr lang="en-US" dirty="0" err="1"/>
              <a:t>effectunit</a:t>
            </a:r>
            <a:r>
              <a:rPr lang="en-US" dirty="0"/>
              <a:t> =.95,QTNDist="</a:t>
            </a:r>
            <a:r>
              <a:rPr lang="en-US" dirty="0" err="1"/>
              <a:t>normal",CV</a:t>
            </a:r>
            <a:r>
              <a:rPr lang="en-US" dirty="0"/>
              <a:t>=</a:t>
            </a:r>
            <a:r>
              <a:rPr lang="en-US" dirty="0" err="1"/>
              <a:t>myCV,cveff</a:t>
            </a:r>
            <a:r>
              <a:rPr lang="en-US" dirty="0"/>
              <a:t>=c(.0002,.0002),a2=.5,adim=3,category=1,r=.4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n=</a:t>
            </a:r>
            <a:r>
              <a:rPr lang="en-US" dirty="0" err="1"/>
              <a:t>nrow</a:t>
            </a:r>
            <a:r>
              <a:rPr lang="en-US" dirty="0"/>
              <a:t>(X)</a:t>
            </a:r>
          </a:p>
          <a:p>
            <a:r>
              <a:rPr lang="en-US" dirty="0"/>
              <a:t>m=</a:t>
            </a:r>
            <a:r>
              <a:rPr lang="en-US" dirty="0" err="1"/>
              <a:t>ncol</a:t>
            </a:r>
            <a:r>
              <a:rPr lang="en-US" dirty="0"/>
              <a:t>(X)</a:t>
            </a:r>
          </a:p>
          <a:p>
            <a:r>
              <a:rPr lang="en-US" dirty="0" err="1"/>
              <a:t>setwd</a:t>
            </a:r>
            <a:r>
              <a:rPr lang="en-US" dirty="0"/>
              <a:t>("~/Desktop/temp") #Change the directory to </a:t>
            </a:r>
            <a:r>
              <a:rPr lang="en-US" dirty="0" smtClean="0"/>
              <a:t>yours</a:t>
            </a:r>
            <a:endParaRPr lang="en-US" dirty="0"/>
          </a:p>
          <a:p>
            <a:r>
              <a:rPr lang="is-IS" dirty="0"/>
              <a:t>set.seed(99164)</a:t>
            </a:r>
          </a:p>
          <a:p>
            <a:r>
              <a:rPr lang="en-US" dirty="0"/>
              <a:t>ref=sample(</a:t>
            </a:r>
            <a:r>
              <a:rPr lang="en-US" dirty="0" err="1"/>
              <a:t>n,round</a:t>
            </a:r>
            <a:r>
              <a:rPr lang="en-US" dirty="0"/>
              <a:t>(n/2),replace=F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GR=</a:t>
            </a:r>
            <a:r>
              <a:rPr lang="en-US" dirty="0" err="1"/>
              <a:t>myGD</a:t>
            </a:r>
            <a:r>
              <a:rPr lang="en-US" dirty="0"/>
              <a:t>[ref,-1];YR=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[ref,2])</a:t>
            </a:r>
          </a:p>
          <a:p>
            <a:r>
              <a:rPr lang="en-US" dirty="0"/>
              <a:t>GI=</a:t>
            </a:r>
            <a:r>
              <a:rPr lang="en-US" dirty="0" err="1"/>
              <a:t>myGD</a:t>
            </a:r>
            <a:r>
              <a:rPr lang="en-US" dirty="0"/>
              <a:t>[-ref,-1];YI=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[-ref,2])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RUN BAGS with different model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475" y="2306747"/>
            <a:ext cx="89090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#Bayes A: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0</a:t>
            </a:r>
            <a:r>
              <a:rPr lang="en-US" sz="2000" dirty="0"/>
              <a:t>,burn.in=100,burn.out=100,recording=T)</a:t>
            </a:r>
          </a:p>
          <a:p>
            <a:endParaRPr lang="en-US" sz="2000" dirty="0"/>
          </a:p>
          <a:p>
            <a:r>
              <a:rPr lang="en-US" sz="2000" dirty="0"/>
              <a:t>#Bayes B: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.95</a:t>
            </a:r>
            <a:r>
              <a:rPr lang="en-US" sz="2000" dirty="0"/>
              <a:t>,burn.in=100,burn.out=100,recording=T)</a:t>
            </a:r>
          </a:p>
          <a:p>
            <a:endParaRPr lang="en-US" sz="2000" dirty="0"/>
          </a:p>
          <a:p>
            <a:r>
              <a:rPr lang="en-US" sz="2000" dirty="0"/>
              <a:t>#Bayes </a:t>
            </a:r>
            <a:r>
              <a:rPr lang="en-US" sz="2000" dirty="0" err="1"/>
              <a:t>Cpi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myBayes</a:t>
            </a:r>
            <a:r>
              <a:rPr lang="en-US" sz="2000" dirty="0"/>
              <a:t>=BAGS(X=</a:t>
            </a:r>
            <a:r>
              <a:rPr lang="en-US" sz="2000" dirty="0" err="1"/>
              <a:t>GR,y</a:t>
            </a:r>
            <a:r>
              <a:rPr lang="en-US" sz="2000" dirty="0"/>
              <a:t>=</a:t>
            </a:r>
            <a:r>
              <a:rPr lang="en-US" sz="2000" dirty="0" err="1"/>
              <a:t>YR,pi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,burn.in=100,burn.out=100,recording=T)</a:t>
            </a:r>
          </a:p>
        </p:txBody>
      </p:sp>
    </p:spTree>
    <p:extLst>
      <p:ext uri="{BB962C8B-B14F-4D97-AF65-F5344CB8AC3E}">
        <p14:creationId xmlns:p14="http://schemas.microsoft.com/office/powerpoint/2010/main" val="10494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</a:t>
            </a:r>
            <a:r>
              <a:rPr lang="en-US" dirty="0" err="1" smtClean="0">
                <a:solidFill>
                  <a:schemeClr val="accent2"/>
                </a:solidFill>
              </a:rPr>
              <a:t>Cpi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13364"/>
            <a:ext cx="5727700" cy="5321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6575" y="2088937"/>
            <a:ext cx="3797300" cy="147732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Overall mean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Pi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A, B, or </a:t>
            </a:r>
            <a:r>
              <a:rPr lang="en-US" sz="2000" dirty="0" err="1" smtClean="0">
                <a:solidFill>
                  <a:srgbClr val="FF0000"/>
                </a:solidFill>
              </a:rPr>
              <a:t>Cpi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B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36700"/>
            <a:ext cx="5727700" cy="5321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Overall mean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Pi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Ve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A, B, or </a:t>
            </a:r>
            <a:r>
              <a:rPr lang="en-US" sz="2000" dirty="0" err="1" smtClean="0">
                <a:solidFill>
                  <a:srgbClr val="FF0000"/>
                </a:solidFill>
              </a:rPr>
              <a:t>Cpi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Bayes 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536700"/>
            <a:ext cx="5727700" cy="5321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4902" y="1214628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Overall mean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02466" y="1182991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Pi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126522" y="4008827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Ve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169983" y="4024646"/>
            <a:ext cx="747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Va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578944" y="926137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A, B, or </a:t>
            </a:r>
            <a:r>
              <a:rPr lang="en-US" sz="2000" dirty="0" err="1" smtClean="0">
                <a:solidFill>
                  <a:srgbClr val="FF0000"/>
                </a:solidFill>
              </a:rPr>
              <a:t>Cpi</a:t>
            </a:r>
            <a:r>
              <a:rPr lang="en-US" sz="2000" dirty="0" smtClean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0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Visualizing MCMC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950" y="1087547"/>
            <a:ext cx="89090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myVar</a:t>
            </a:r>
            <a:r>
              <a:rPr lang="en-US" sz="3200" dirty="0"/>
              <a:t>=</a:t>
            </a:r>
            <a:r>
              <a:rPr lang="en-US" sz="3200" dirty="0" err="1"/>
              <a:t>myBayes$mcmc.v</a:t>
            </a:r>
            <a:endParaRPr lang="en-US" sz="3200" dirty="0"/>
          </a:p>
          <a:p>
            <a:r>
              <a:rPr lang="en-US" sz="3200" dirty="0" err="1"/>
              <a:t>av</a:t>
            </a:r>
            <a:r>
              <a:rPr lang="en-US" sz="3200" dirty="0"/>
              <a:t>=</a:t>
            </a:r>
            <a:r>
              <a:rPr lang="en-US" sz="3200" dirty="0" err="1"/>
              <a:t>myVar</a:t>
            </a:r>
            <a:endParaRPr lang="en-US" sz="3200" dirty="0"/>
          </a:p>
          <a:p>
            <a:r>
              <a:rPr lang="nl-NL" sz="3200" dirty="0" err="1"/>
              <a:t>for</a:t>
            </a:r>
            <a:r>
              <a:rPr lang="nl-NL" sz="3200" dirty="0"/>
              <a:t> (j in 1:m){</a:t>
            </a:r>
          </a:p>
          <a:p>
            <a:r>
              <a:rPr lang="nl-NL" sz="3200" dirty="0" err="1"/>
              <a:t>for</a:t>
            </a:r>
            <a:r>
              <a:rPr lang="nl-NL" sz="3200" dirty="0"/>
              <a:t>(i in 1:niter){</a:t>
            </a:r>
          </a:p>
          <a:p>
            <a:r>
              <a:rPr lang="nl-NL" sz="3200" dirty="0"/>
              <a:t>  av[</a:t>
            </a:r>
            <a:r>
              <a:rPr lang="nl-NL" sz="3200" dirty="0" err="1"/>
              <a:t>i,j</a:t>
            </a:r>
            <a:r>
              <a:rPr lang="nl-NL" sz="3200" dirty="0"/>
              <a:t>]=</a:t>
            </a:r>
            <a:r>
              <a:rPr lang="nl-NL" sz="3200" dirty="0" err="1"/>
              <a:t>mean</a:t>
            </a:r>
            <a:r>
              <a:rPr lang="nl-NL" sz="3200" dirty="0"/>
              <a:t>(</a:t>
            </a:r>
            <a:r>
              <a:rPr lang="nl-NL" sz="3200" dirty="0" err="1"/>
              <a:t>myVar</a:t>
            </a:r>
            <a:r>
              <a:rPr lang="nl-NL" sz="3200" dirty="0"/>
              <a:t>[1:i,j])</a:t>
            </a:r>
          </a:p>
          <a:p>
            <a:r>
              <a:rPr lang="nl-NL" sz="3200" dirty="0"/>
              <a:t>}}</a:t>
            </a:r>
          </a:p>
          <a:p>
            <a:r>
              <a:rPr lang="nl-NL" sz="3200" dirty="0" err="1"/>
              <a:t>ylim</a:t>
            </a:r>
            <a:r>
              <a:rPr lang="nl-NL" sz="3200" dirty="0"/>
              <a:t>=c(min(av),max(av</a:t>
            </a:r>
            <a:r>
              <a:rPr lang="nl-NL" sz="3200" dirty="0" smtClean="0"/>
              <a:t>))</a:t>
            </a:r>
            <a:endParaRPr lang="nl-NL" sz="3200" dirty="0"/>
          </a:p>
          <a:p>
            <a:r>
              <a:rPr lang="nl-NL" sz="3200" dirty="0"/>
              <a:t>plot(av[,1],type="l",</a:t>
            </a:r>
            <a:r>
              <a:rPr lang="nl-NL" sz="3200" dirty="0" err="1"/>
              <a:t>ylim</a:t>
            </a:r>
            <a:r>
              <a:rPr lang="nl-NL" sz="3200" dirty="0"/>
              <a:t>=</a:t>
            </a:r>
            <a:r>
              <a:rPr lang="nl-NL" sz="3200" dirty="0" err="1"/>
              <a:t>ylim</a:t>
            </a:r>
            <a:r>
              <a:rPr lang="nl-NL" sz="3200" dirty="0"/>
              <a:t>)</a:t>
            </a:r>
          </a:p>
          <a:p>
            <a:r>
              <a:rPr lang="it-IT" sz="3200" dirty="0"/>
              <a:t>for(i in 2:m){</a:t>
            </a:r>
          </a:p>
          <a:p>
            <a:r>
              <a:rPr lang="it-IT" sz="3200" dirty="0"/>
              <a:t>  </a:t>
            </a:r>
            <a:r>
              <a:rPr lang="it-IT" sz="3200" dirty="0" err="1"/>
              <a:t>points</a:t>
            </a:r>
            <a:r>
              <a:rPr lang="it-IT" sz="3200" dirty="0"/>
              <a:t>(</a:t>
            </a:r>
            <a:r>
              <a:rPr lang="it-IT" sz="3200" dirty="0" err="1"/>
              <a:t>av</a:t>
            </a:r>
            <a:r>
              <a:rPr lang="it-IT" sz="3200" dirty="0"/>
              <a:t>[,i],</a:t>
            </a:r>
            <a:r>
              <a:rPr lang="it-IT" sz="3200" dirty="0" err="1"/>
              <a:t>type</a:t>
            </a:r>
            <a:r>
              <a:rPr lang="it-IT" sz="3200" dirty="0"/>
              <a:t>="</a:t>
            </a:r>
            <a:r>
              <a:rPr lang="it-IT" sz="3200" dirty="0" err="1"/>
              <a:t>l",col</a:t>
            </a:r>
            <a:r>
              <a:rPr lang="it-IT" sz="3200" dirty="0"/>
              <a:t>=i)</a:t>
            </a:r>
          </a:p>
          <a:p>
            <a:r>
              <a:rPr lang="it-IT" sz="3200" dirty="0"/>
              <a:t>}</a:t>
            </a:r>
            <a:endParaRPr lang="en-US" sz="3200" dirty="0">
              <a:solidFill>
                <a:srgbClr val="060087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Average variances of SNPs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74" y="901700"/>
            <a:ext cx="5897051" cy="5683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7302" y="65019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/>
              <a:t>Iteration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393013" y="3390490"/>
            <a:ext cx="20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Variance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1" y="1871966"/>
            <a:ext cx="1536408" cy="615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378817" y="1603345"/>
            <a:ext cx="1765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mtClean="0">
                <a:solidFill>
                  <a:srgbClr val="FF0000"/>
                </a:solidFill>
              </a:rPr>
              <a:t>New stars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565900" y="1970883"/>
            <a:ext cx="1130007" cy="73421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321300" y="1754233"/>
            <a:ext cx="2311109" cy="28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78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nstantia" charset="0"/>
              </a:rPr>
              <a:t>Prediction based on individuals vs. markers</a:t>
            </a:r>
          </a:p>
          <a:p>
            <a:r>
              <a:rPr lang="en-US" dirty="0" smtClean="0">
                <a:latin typeface="Constantia" charset="0"/>
              </a:rPr>
              <a:t>Connections between </a:t>
            </a:r>
            <a:r>
              <a:rPr lang="en-US" dirty="0" err="1" smtClean="0">
                <a:latin typeface="Constantia" charset="0"/>
              </a:rPr>
              <a:t>rr</a:t>
            </a:r>
            <a:r>
              <a:rPr lang="en-US" dirty="0" smtClean="0">
                <a:latin typeface="Constantia" charset="0"/>
              </a:rPr>
              <a:t> and Bayesian methods</a:t>
            </a:r>
            <a:endParaRPr lang="en-US" dirty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Programming for Bayesian </a:t>
            </a:r>
            <a:r>
              <a:rPr lang="en-US" dirty="0">
                <a:latin typeface="Constantia" charset="0"/>
              </a:rPr>
              <a:t>methods 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BAGS</a:t>
            </a:r>
          </a:p>
          <a:p>
            <a:r>
              <a:rPr lang="en-US" dirty="0" smtClean="0">
                <a:latin typeface="Constantia" charset="0"/>
              </a:rPr>
              <a:t>Results interpretation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4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Outline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latin typeface="Constantia" charset="0"/>
              </a:rPr>
              <a:t>Prediction based on individuals vs. markers</a:t>
            </a:r>
          </a:p>
          <a:p>
            <a:r>
              <a:rPr lang="en-US" dirty="0" smtClean="0">
                <a:latin typeface="Constantia" charset="0"/>
              </a:rPr>
              <a:t>Connections between </a:t>
            </a:r>
            <a:r>
              <a:rPr lang="en-US" dirty="0" err="1" smtClean="0">
                <a:latin typeface="Constantia" charset="0"/>
              </a:rPr>
              <a:t>rr</a:t>
            </a:r>
            <a:r>
              <a:rPr lang="en-US" dirty="0" smtClean="0">
                <a:latin typeface="Constantia" charset="0"/>
              </a:rPr>
              <a:t> and Bayesian methods</a:t>
            </a:r>
            <a:endParaRPr lang="en-US" dirty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Programming for Bayesian </a:t>
            </a:r>
            <a:r>
              <a:rPr lang="en-US" dirty="0">
                <a:latin typeface="Constantia" charset="0"/>
              </a:rPr>
              <a:t>methods 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BAGS</a:t>
            </a:r>
          </a:p>
          <a:p>
            <a:r>
              <a:rPr lang="en-US" dirty="0" smtClean="0">
                <a:latin typeface="Constantia" charset="0"/>
              </a:rPr>
              <a:t>Results interpretation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16963" y="2938748"/>
            <a:ext cx="1905000" cy="1516997"/>
          </a:xfrm>
          <a:prstGeom prst="rect">
            <a:avLst/>
          </a:prstGeom>
          <a:solidFill>
            <a:srgbClr val="0070C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6" name="Picture 2" descr="http://t0.gstatic.com/images?q=tbn:ANd9GcSCqZ0q1T9FEDCT7EcAMTycHhRl7RDo7T-3ScmiJIqxSMCb-8uy"/>
          <p:cNvPicPr>
            <a:picLocks noChangeAspect="1" noChangeArrowheads="1"/>
          </p:cNvPicPr>
          <p:nvPr/>
        </p:nvPicPr>
        <p:blipFill>
          <a:blip r:embed="rId2" cstate="print"/>
          <a:srcRect t="13675" r="21860" b="35043"/>
          <a:stretch>
            <a:fillRect/>
          </a:stretch>
        </p:blipFill>
        <p:spPr bwMode="auto">
          <a:xfrm>
            <a:off x="3852712" y="5617537"/>
            <a:ext cx="16002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Genome prediction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9004" y="5051106"/>
            <a:ext cx="39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S1, S2, …, </a:t>
            </a:r>
            <a:r>
              <a:rPr lang="en-US" sz="2800" dirty="0" err="1" smtClean="0"/>
              <a:t>S</a:t>
            </a:r>
            <a:r>
              <a:rPr lang="en-US" sz="2800" baseline="-12000" dirty="0" err="1" smtClean="0"/>
              <a:t>millions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-1581755" y="3575655"/>
            <a:ext cx="4478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Ys = S1, + S2, + …, + S </a:t>
            </a:r>
            <a:r>
              <a:rPr lang="en-US" sz="2000" baseline="-12000" dirty="0" smtClean="0"/>
              <a:t>millions</a:t>
            </a:r>
            <a:endParaRPr lang="en-US" sz="20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7665" y="1217974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Y1, Y2, …, </a:t>
            </a:r>
            <a:r>
              <a:rPr lang="en-US" sz="2800" dirty="0" err="1" smtClean="0"/>
              <a:t>Y</a:t>
            </a:r>
            <a:r>
              <a:rPr lang="en-US" sz="2800" baseline="-12000" dirty="0" err="1" smtClean="0"/>
              <a:t>thousands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5169363" y="3122122"/>
            <a:ext cx="1600200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Kinship</a:t>
            </a:r>
          </a:p>
          <a:p>
            <a:pPr algn="ctr"/>
            <a:r>
              <a:rPr lang="en-US" sz="2800" baseline="-12000" dirty="0" smtClean="0"/>
              <a:t>among individuals</a:t>
            </a:r>
            <a:endParaRPr lang="en-US" sz="2800" baseline="-12000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6933575" y="276099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 = </a:t>
            </a:r>
            <a:r>
              <a:rPr lang="en-US" sz="2800" dirty="0" err="1" smtClean="0"/>
              <a:t>Xb</a:t>
            </a:r>
            <a:r>
              <a:rPr lang="en-US" sz="2800" dirty="0" smtClean="0"/>
              <a:t> + </a:t>
            </a:r>
            <a:r>
              <a:rPr lang="en-US" sz="2800" dirty="0" err="1" smtClean="0"/>
              <a:t>Zu</a:t>
            </a:r>
            <a:endParaRPr lang="en-US" sz="2800" baseline="-12000" dirty="0"/>
          </a:p>
        </p:txBody>
      </p:sp>
      <p:sp>
        <p:nvSpPr>
          <p:cNvPr id="11" name="Right Arrow 10"/>
          <p:cNvSpPr/>
          <p:nvPr/>
        </p:nvSpPr>
        <p:spPr>
          <a:xfrm rot="19375183">
            <a:off x="5398416" y="4816875"/>
            <a:ext cx="817004" cy="27183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2112" y="2423392"/>
            <a:ext cx="2057400" cy="887516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MAS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8389618">
            <a:off x="2747436" y="1869561"/>
            <a:ext cx="817004" cy="271832"/>
          </a:xfrm>
          <a:prstGeom prst="rightArrow">
            <a:avLst/>
          </a:prstGeom>
          <a:solidFill>
            <a:srgbClr val="FF5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2440055">
            <a:off x="2996050" y="4746516"/>
            <a:ext cx="817004" cy="271832"/>
          </a:xfrm>
          <a:prstGeom prst="rightArrow">
            <a:avLst/>
          </a:prstGeom>
          <a:solidFill>
            <a:srgbClr val="FF505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160958">
            <a:off x="5971300" y="1956423"/>
            <a:ext cx="817004" cy="27183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3105" y="4596461"/>
            <a:ext cx="20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Mewwissen</a:t>
            </a:r>
            <a:r>
              <a:rPr lang="en-US" dirty="0" smtClean="0"/>
              <a:t> et al, </a:t>
            </a:r>
          </a:p>
          <a:p>
            <a:pPr algn="ctr"/>
            <a:r>
              <a:rPr lang="en-US" dirty="0" smtClean="0"/>
              <a:t>Genetics, 2001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16963" y="2321476"/>
            <a:ext cx="200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Zhang et al, </a:t>
            </a:r>
          </a:p>
          <a:p>
            <a:pPr algn="ctr"/>
            <a:r>
              <a:rPr lang="en-US" dirty="0" smtClean="0"/>
              <a:t>JAS, 2007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12112" y="3376448"/>
            <a:ext cx="2057400" cy="1256744"/>
          </a:xfrm>
          <a:prstGeom prst="rect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US" smtClean="0"/>
              <a:t>Ridge </a:t>
            </a:r>
            <a:r>
              <a:rPr lang="en-US" dirty="0" smtClean="0"/>
              <a:t>regression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Bayes</a:t>
            </a:r>
            <a:r>
              <a:rPr lang="en-US" dirty="0" smtClean="0"/>
              <a:t> (A, B…)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88516" y="2069554"/>
            <a:ext cx="20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1990s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9375183">
            <a:off x="6949410" y="3725530"/>
            <a:ext cx="817004" cy="271832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738265" y="1027302"/>
            <a:ext cx="1828800" cy="4421"/>
          </a:xfrm>
          <a:prstGeom prst="line">
            <a:avLst/>
          </a:prstGeom>
          <a:ln w="635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24065" y="807111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03912" y="781044"/>
            <a:ext cx="339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Based </a:t>
            </a:r>
            <a:r>
              <a:rPr lang="en-US" sz="2800" smtClean="0"/>
              <a:t>on individuals</a:t>
            </a:r>
            <a:endParaRPr lang="en-US" sz="2800" baseline="-1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90046" y="781044"/>
            <a:ext cx="339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Based on markers</a:t>
            </a:r>
            <a:endParaRPr lang="en-US" sz="2800" baseline="-12000" dirty="0"/>
          </a:p>
        </p:txBody>
      </p:sp>
    </p:spTree>
    <p:extLst>
      <p:ext uri="{BB962C8B-B14F-4D97-AF65-F5344CB8AC3E}">
        <p14:creationId xmlns:p14="http://schemas.microsoft.com/office/powerpoint/2010/main" val="5633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10" grpId="0"/>
      <p:bldP spid="11" grpId="0" animBg="1"/>
      <p:bldP spid="16" grpId="0" animBg="1"/>
      <p:bldP spid="18" grpId="0"/>
      <p:bldP spid="22" grpId="0" animBg="1"/>
      <p:bldP spid="28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-21243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Marker assisted selection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5"/>
          <a:stretch/>
        </p:blipFill>
        <p:spPr>
          <a:xfrm>
            <a:off x="7758" y="2542726"/>
            <a:ext cx="2224971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85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x0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7552" y="207432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8" y="6374519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x0b0 + x1b1 + x2 +b2 + ... + x5b5 + e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08378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x5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x6</a:t>
            </a:r>
            <a:endParaRPr lang="pt-BR" sz="2400" dirty="0">
              <a:latin typeface="Candara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59" y="961093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b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=(X'X)</a:t>
            </a:r>
            <a:r>
              <a:rPr lang="pt-BR" sz="2400" baseline="30000" dirty="0" smtClean="0">
                <a:solidFill>
                  <a:srgbClr val="FF0000"/>
                </a:solidFill>
                <a:latin typeface="Candara" charset="0"/>
              </a:rPr>
              <a:t>-1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X'y</a:t>
            </a:r>
            <a:endParaRPr lang="pt-BR" sz="2400" dirty="0">
              <a:solidFill>
                <a:srgbClr val="FF0000"/>
              </a:solidFill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2864" y="57596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X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4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078" y="6052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More markers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5"/>
          <a:stretch/>
        </p:blipFill>
        <p:spPr>
          <a:xfrm>
            <a:off x="7758" y="2542726"/>
            <a:ext cx="2224971" cy="31640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x0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2387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12349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7552" y="1991567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Symbol" charset="2"/>
                <a:ea typeface="Symbol" charset="2"/>
                <a:cs typeface="Symbol" charset="2"/>
              </a:rPr>
              <a:t>m</a:t>
            </a:r>
            <a:endParaRPr lang="pt-BR" sz="24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58" y="6374519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x0</a:t>
            </a:r>
            <a:r>
              <a:rPr lang="pt-BR" sz="2400" dirty="0" smtClean="0">
                <a:latin typeface="Symbol" charset="2"/>
                <a:ea typeface="Symbol" charset="2"/>
                <a:cs typeface="Symbol" charset="2"/>
              </a:rPr>
              <a:t>m </a:t>
            </a:r>
            <a:r>
              <a:rPr lang="pt-BR" sz="2400" dirty="0" smtClean="0">
                <a:latin typeface="Candara" charset="0"/>
              </a:rPr>
              <a:t>+ 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x1g1 + x2g2 + ... +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xpgp</a:t>
            </a:r>
            <a:r>
              <a:rPr lang="pt-BR" sz="2400" dirty="0" smtClean="0">
                <a:latin typeface="Candara" charset="0"/>
              </a:rPr>
              <a:t> + e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42913"/>
              </p:ext>
            </p:extLst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579856"/>
                <a:gridCol w="854126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SNPp-1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effectLst/>
                        </a:rPr>
                        <a:t>SNPp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g2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gp-1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gp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142178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16325" y="5728166"/>
            <a:ext cx="822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xp-1</a:t>
            </a:r>
            <a:endParaRPr lang="pt-BR" sz="2400" dirty="0">
              <a:latin typeface="Candara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338326" y="572547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xp</a:t>
            </a:r>
            <a:endParaRPr lang="pt-BR" sz="2400" dirty="0">
              <a:latin typeface="Candara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59" y="961093"/>
            <a:ext cx="9136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solidFill>
                  <a:srgbClr val="FF0000"/>
                </a:solidFill>
                <a:latin typeface="Candara" charset="0"/>
              </a:rPr>
              <a:t>S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mall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n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and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big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p</a:t>
            </a:r>
            <a:r>
              <a:rPr lang="pt-BR" sz="2400" dirty="0" smtClean="0">
                <a:solidFill>
                  <a:srgbClr val="FF0000"/>
                </a:solidFill>
                <a:latin typeface="Candara" charset="0"/>
              </a:rPr>
              <a:t> </a:t>
            </a:r>
            <a:r>
              <a:rPr lang="pt-BR" sz="2400" dirty="0" err="1" smtClean="0">
                <a:solidFill>
                  <a:srgbClr val="FF0000"/>
                </a:solidFill>
                <a:latin typeface="Candara" charset="0"/>
              </a:rPr>
              <a:t>problem</a:t>
            </a:r>
            <a:endParaRPr lang="pt-BR" sz="2400" dirty="0">
              <a:solidFill>
                <a:srgbClr val="FF0000"/>
              </a:solidFill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85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32864" y="575968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X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602207" cy="8201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86149" y="4858603"/>
            <a:ext cx="744752" cy="71258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2567317" y="3205469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968" y="2920040"/>
            <a:ext cx="4067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smtClean="0"/>
              <a:t>Ridge Regression/BLUP</a:t>
            </a:r>
            <a:endParaRPr lang="en-US" sz="28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67033" y="3205142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412" y="2941704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EMMA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95333" y="3212426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0" y="-28653"/>
            <a:ext cx="9144000" cy="151042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Treat markers as random effects 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with identical independent distribution (</a:t>
            </a:r>
            <a:r>
              <a:rPr lang="en-US" sz="3200" dirty="0" err="1" smtClean="0">
                <a:solidFill>
                  <a:schemeClr val="accent2"/>
                </a:solidFill>
              </a:rPr>
              <a:t>iid</a:t>
            </a:r>
            <a:r>
              <a:rPr lang="en-US" sz="3200" dirty="0" smtClean="0">
                <a:solidFill>
                  <a:schemeClr val="accent2"/>
                </a:solidFill>
              </a:rPr>
              <a:t>)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8652"/>
            <a:ext cx="9144000" cy="88232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Solve by Bayesian approach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y=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602207" cy="82017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86149" y="4858603"/>
            <a:ext cx="744752" cy="71258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 rot="16200000">
            <a:off x="2567317" y="3200113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57801" y="2920040"/>
            <a:ext cx="2303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Bayes C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067033" y="3205142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412" y="2941704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Gibbs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95333" y="3212426"/>
            <a:ext cx="1009934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51379" y="3526479"/>
            <a:ext cx="748921" cy="20447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60561" y="3504815"/>
            <a:ext cx="1897039" cy="20663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95333" y="3357349"/>
            <a:ext cx="4035568" cy="233376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43200" y="1037713"/>
            <a:ext cx="521854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(v, S)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886200" y="1728312"/>
            <a:ext cx="1174531" cy="10694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4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34" y="-6424"/>
            <a:ext cx="8229600" cy="98545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chemeClr val="accent2"/>
                </a:solidFill>
              </a:rPr>
              <a:t>Bayes 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8100" y="5571184"/>
            <a:ext cx="676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</a:t>
            </a:r>
            <a:r>
              <a:rPr lang="en-US" sz="4000" dirty="0" smtClean="0"/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1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smtClean="0">
                <a:solidFill>
                  <a:srgbClr val="0000FF"/>
                </a:solidFill>
              </a:rPr>
              <a:t>2</a:t>
            </a:r>
            <a:r>
              <a:rPr lang="en-US" sz="4000" dirty="0" smtClean="0"/>
              <a:t> </a:t>
            </a:r>
            <a:r>
              <a:rPr lang="en-US" sz="4000" dirty="0"/>
              <a:t>+ </a:t>
            </a:r>
            <a:r>
              <a:rPr lang="en-US" sz="4000" dirty="0" smtClean="0"/>
              <a:t>… + </a:t>
            </a:r>
            <a:r>
              <a:rPr lang="en-US" sz="4000" dirty="0" err="1" smtClean="0">
                <a:solidFill>
                  <a:srgbClr val="FF0000"/>
                </a:solidFill>
              </a:rPr>
              <a:t>x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dirty="0" err="1" smtClean="0">
                <a:solidFill>
                  <a:srgbClr val="0000FF"/>
                </a:solidFill>
              </a:rPr>
              <a:t>g</a:t>
            </a:r>
            <a:r>
              <a:rPr lang="en-US" sz="4000" baseline="-25000" dirty="0" err="1" smtClean="0">
                <a:solidFill>
                  <a:srgbClr val="0000FF"/>
                </a:solidFill>
              </a:rPr>
              <a:t>p</a:t>
            </a:r>
            <a:r>
              <a:rPr lang="en-US" sz="4000" dirty="0" smtClean="0"/>
              <a:t> + 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4003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7600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30901" y="4751012"/>
            <a:ext cx="0" cy="82017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1310016" y="3297882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g1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840618" y="3297881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>
                <a:solidFill>
                  <a:srgbClr val="0000FF"/>
                </a:solidFill>
              </a:rPr>
              <a:t>g</a:t>
            </a:r>
            <a:r>
              <a:rPr lang="en-US" sz="3200" baseline="-25000" dirty="0" smtClean="0">
                <a:solidFill>
                  <a:srgbClr val="0000FF"/>
                </a:solidFill>
              </a:rPr>
              <a:t>p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567317" y="3297880"/>
            <a:ext cx="218056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N(0, I σ</a:t>
            </a:r>
            <a:r>
              <a:rPr lang="en-US" sz="3200" baseline="-25000" dirty="0" smtClean="0">
                <a:solidFill>
                  <a:srgbClr val="0000FF"/>
                </a:solidFill>
              </a:rPr>
              <a:t>g2</a:t>
            </a:r>
            <a:r>
              <a:rPr lang="en-US" sz="3200" baseline="30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00384" y="3238062"/>
            <a:ext cx="96731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…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0725" y="1037713"/>
            <a:ext cx="681101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σ</a:t>
            </a:r>
            <a:r>
              <a:rPr lang="en-US" sz="3200" baseline="-25000" dirty="0" smtClean="0">
                <a:solidFill>
                  <a:srgbClr val="FF0000"/>
                </a:solidFill>
              </a:rPr>
              <a:t>gi</a:t>
            </a:r>
            <a:r>
              <a:rPr lang="en-US" sz="3200" baseline="300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>
                <a:solidFill>
                  <a:srgbClr val="FF0000"/>
                </a:solidFill>
              </a:rPr>
              <a:t>~X</a:t>
            </a:r>
            <a:r>
              <a:rPr lang="en-US" sz="3200" baseline="30000" dirty="0" smtClean="0">
                <a:solidFill>
                  <a:srgbClr val="FF0000"/>
                </a:solidFill>
              </a:rPr>
              <a:t>-2</a:t>
            </a:r>
            <a:r>
              <a:rPr lang="en-US" sz="3200" dirty="0" smtClean="0">
                <a:solidFill>
                  <a:srgbClr val="FF0000"/>
                </a:solidFill>
              </a:rPr>
              <a:t>(v, S)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1686911"/>
            <a:ext cx="685799" cy="12610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60731" y="1728312"/>
            <a:ext cx="641570" cy="12021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73238" y="1686911"/>
            <a:ext cx="554532" cy="1223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59602" y="2809968"/>
            <a:ext cx="2060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mtClean="0"/>
              <a:t>Differnt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578221" y="3095532"/>
            <a:ext cx="542625" cy="68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0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  <p:bldP spid="26" grpId="0"/>
      <p:bldP spid="11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2517</TotalTime>
  <Words>1205</Words>
  <Application>Microsoft Macintosh PowerPoint</Application>
  <PresentationFormat>On-screen Show (4:3)</PresentationFormat>
  <Paragraphs>331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ArialMT</vt:lpstr>
      <vt:lpstr>Calibri</vt:lpstr>
      <vt:lpstr>Candara</vt:lpstr>
      <vt:lpstr>Constantia</vt:lpstr>
      <vt:lpstr>Helvetica</vt:lpstr>
      <vt:lpstr>Symbol</vt:lpstr>
      <vt:lpstr>Wingdings</vt:lpstr>
      <vt:lpstr>华文楷体</vt:lpstr>
      <vt:lpstr>Waveform</vt:lpstr>
      <vt:lpstr>Statistical Genomics</vt:lpstr>
      <vt:lpstr>Administration</vt:lpstr>
      <vt:lpstr>Outline</vt:lpstr>
      <vt:lpstr>Genome prediction</vt:lpstr>
      <vt:lpstr>Marker assisted selection</vt:lpstr>
      <vt:lpstr>More markers</vt:lpstr>
      <vt:lpstr>Treat markers as random effects  with identical independent distribution (iid)</vt:lpstr>
      <vt:lpstr>Solve by Bayesian approach</vt:lpstr>
      <vt:lpstr>Bayes A</vt:lpstr>
      <vt:lpstr>Bayes B</vt:lpstr>
      <vt:lpstr>Bayes Cpi</vt:lpstr>
      <vt:lpstr>Bayesian LASSO</vt:lpstr>
      <vt:lpstr>LASSO</vt:lpstr>
      <vt:lpstr>Implementation in R</vt:lpstr>
      <vt:lpstr>Input</vt:lpstr>
      <vt:lpstr>Output</vt:lpstr>
      <vt:lpstr>Output of MCMC with t iterations</vt:lpstr>
      <vt:lpstr>PowerPoint Presentation</vt:lpstr>
      <vt:lpstr>Beta distribution</vt:lpstr>
      <vt:lpstr>Set up GAPIT and BAGS</vt:lpstr>
      <vt:lpstr>Prepare data</vt:lpstr>
      <vt:lpstr>RUN BAGS with different model</vt:lpstr>
      <vt:lpstr>Bayes Cpi</vt:lpstr>
      <vt:lpstr>Bayes B</vt:lpstr>
      <vt:lpstr>Bayes A</vt:lpstr>
      <vt:lpstr>Visualizing MCMC</vt:lpstr>
      <vt:lpstr>Average variances of SNPs</vt:lpstr>
      <vt:lpstr>Highlight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177</cp:revision>
  <dcterms:created xsi:type="dcterms:W3CDTF">2013-08-24T13:03:35Z</dcterms:created>
  <dcterms:modified xsi:type="dcterms:W3CDTF">2017-04-21T21:31:01Z</dcterms:modified>
</cp:coreProperties>
</file>