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307" r:id="rId2"/>
    <p:sldId id="282" r:id="rId3"/>
    <p:sldId id="336" r:id="rId4"/>
    <p:sldId id="338" r:id="rId5"/>
    <p:sldId id="337" r:id="rId6"/>
    <p:sldId id="260" r:id="rId7"/>
    <p:sldId id="261" r:id="rId8"/>
    <p:sldId id="258" r:id="rId9"/>
    <p:sldId id="296" r:id="rId10"/>
    <p:sldId id="297" r:id="rId11"/>
    <p:sldId id="298" r:id="rId12"/>
    <p:sldId id="335" r:id="rId13"/>
    <p:sldId id="310" r:id="rId14"/>
    <p:sldId id="327" r:id="rId15"/>
    <p:sldId id="328" r:id="rId16"/>
    <p:sldId id="299" r:id="rId17"/>
    <p:sldId id="273" r:id="rId18"/>
    <p:sldId id="308" r:id="rId19"/>
    <p:sldId id="316" r:id="rId20"/>
    <p:sldId id="317" r:id="rId21"/>
    <p:sldId id="330" r:id="rId22"/>
    <p:sldId id="331" r:id="rId23"/>
    <p:sldId id="332" r:id="rId24"/>
    <p:sldId id="333" r:id="rId25"/>
    <p:sldId id="334" r:id="rId26"/>
    <p:sldId id="326" r:id="rId27"/>
    <p:sldId id="29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9"/>
    <p:restoredTop sz="99514" autoAdjust="0"/>
  </p:normalViewPr>
  <p:slideViewPr>
    <p:cSldViewPr snapToGrid="0" snapToObjects="1">
      <p:cViewPr>
        <p:scale>
          <a:sx n="157" d="100"/>
          <a:sy n="157" d="100"/>
        </p:scale>
        <p:origin x="3512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1/11/17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SG_GS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9143238" cy="6858000"/>
          </a:xfrm>
          <a:prstGeom prst="rect">
            <a:avLst/>
          </a:prstGeom>
        </p:spPr>
      </p:pic>
      <p:pic>
        <p:nvPicPr>
          <p:cNvPr id="10" name="Picture 9" descr="SG_GWAS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0495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3844955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440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articipation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904872"/>
              </p:ext>
            </p:extLst>
          </p:nvPr>
        </p:nvGraphicFramePr>
        <p:xfrm>
          <a:off x="871538" y="2674938"/>
          <a:ext cx="740886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6306"/>
                <a:gridCol w="185255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question, no</a:t>
                      </a:r>
                      <a:r>
                        <a:rPr lang="en-US" baseline="0" dirty="0" smtClean="0"/>
                        <a:t> discussion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 or discussion occasionally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Question actively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Discussion actively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 AND discussion actively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7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 six in total</a:t>
            </a:r>
          </a:p>
          <a:p>
            <a:r>
              <a:rPr lang="en-US" dirty="0"/>
              <a:t>Due Wednesday 3:10PM every other week, except spring break and final</a:t>
            </a:r>
          </a:p>
          <a:p>
            <a:r>
              <a:rPr lang="en-US" dirty="0"/>
              <a:t>Submit by email</a:t>
            </a:r>
          </a:p>
          <a:p>
            <a:r>
              <a:rPr lang="en-US" dirty="0"/>
              <a:t>PDF Report and R source code only</a:t>
            </a:r>
          </a:p>
          <a:p>
            <a:r>
              <a:rPr lang="en-US" dirty="0"/>
              <a:t>PDF report is limited to five pages.</a:t>
            </a:r>
          </a:p>
          <a:p>
            <a:r>
              <a:rPr lang="en-US" dirty="0"/>
              <a:t>Late </a:t>
            </a:r>
            <a:r>
              <a:rPr lang="en-US" dirty="0" smtClean="0"/>
              <a:t>homework: half </a:t>
            </a:r>
            <a:r>
              <a:rPr lang="en-US" dirty="0"/>
              <a:t>off per day.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3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choice: A, B, C and D (choose one only)</a:t>
            </a:r>
          </a:p>
          <a:p>
            <a:r>
              <a:rPr lang="en-US" dirty="0" smtClean="0"/>
              <a:t>Question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Middle term: 25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Final: 50 (comprehensive)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8-25 at 2.33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837" y="1724789"/>
            <a:ext cx="3346805" cy="470985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5440927"/>
            <a:ext cx="4568084" cy="878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http</a:t>
            </a:r>
            <a:r>
              <a:rPr lang="en-US" dirty="0" smtClean="0"/>
              <a:t>://</a:t>
            </a:r>
            <a:r>
              <a:rPr lang="en-US" dirty="0" err="1" smtClean="0"/>
              <a:t>link.springer.com</a:t>
            </a:r>
            <a:r>
              <a:rPr lang="en-US" dirty="0"/>
              <a:t>/book/10.1007%2F978-1-62703-447-</a:t>
            </a:r>
            <a:r>
              <a:rPr lang="en-US" dirty="0" smtClean="0"/>
              <a:t>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Text book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 descr="Screen Shot 2015-08-25 at 2.35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7" y="2273587"/>
            <a:ext cx="3872384" cy="305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685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Reference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1.	Lynch, M. &amp; Walsh, B.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Genetics and analysis of quantitative traits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Genetics and analysis of quantitative traits.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(1998).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2.	</a:t>
            </a:r>
            <a:r>
              <a:rPr lang="en-US" sz="1250" dirty="0" err="1">
                <a:latin typeface="Times New Roman" charset="0"/>
                <a:ea typeface="Calibri" charset="0"/>
                <a:cs typeface="Times New Roman" charset="0"/>
              </a:rPr>
              <a:t>Elshire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, R. J.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et al.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A robust, simple genotyping-by-sequencing (GBS) approach for high diversity species. </a:t>
            </a:r>
            <a:r>
              <a:rPr lang="en-US" sz="1250" i="1" dirty="0" err="1">
                <a:latin typeface="Times New Roman" charset="0"/>
                <a:ea typeface="Calibri" charset="0"/>
                <a:cs typeface="Times New Roman" charset="0"/>
              </a:rPr>
              <a:t>PLoS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 One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6,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e19379 (2011).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3.	</a:t>
            </a:r>
            <a:r>
              <a:rPr lang="en-US" sz="1250" dirty="0" err="1">
                <a:latin typeface="Times New Roman" charset="0"/>
                <a:ea typeface="Calibri" charset="0"/>
                <a:cs typeface="Times New Roman" charset="0"/>
              </a:rPr>
              <a:t>Marchini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, J. &amp; Howie, B. Genotype imputation for genome-wide association studies.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Nat Rev Genet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11,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499–511 (2010).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4.	</a:t>
            </a:r>
            <a:r>
              <a:rPr lang="en-US" sz="1250" dirty="0" err="1">
                <a:latin typeface="Times New Roman" charset="0"/>
                <a:ea typeface="Calibri" charset="0"/>
                <a:cs typeface="Times New Roman" charset="0"/>
              </a:rPr>
              <a:t>VanRaden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, P. M. Efficient methods to compute genomic predictions.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J Dairy </a:t>
            </a:r>
            <a:r>
              <a:rPr lang="en-US" sz="1250" i="1" dirty="0" err="1">
                <a:latin typeface="Times New Roman" charset="0"/>
                <a:ea typeface="Calibri" charset="0"/>
                <a:cs typeface="Times New Roman" charset="0"/>
              </a:rPr>
              <a:t>Sci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91,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4414–4423 (2008).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5.	Yu, J.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et al.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A unified mixed-model method for association mapping that accounts for multiple levels of relatedness.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Nat. Genet.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38,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203–208 (2006).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6.	Zhang, Z.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et al.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Mixed linear model approach adapted for genome-wide association studies.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Nat Genet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42,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355–360 (2010).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7.	Kang, H. M.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et al.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Efficient control of population structure in model organism association mapping.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Genetics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178,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1709–1723 (2008).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8.	Kang, H. M.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et al.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Variance component model to account for sample structure in genome-wide association studies.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Nat Genet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42,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348–354 (2010).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9.	Wang, Q., Tian, F., Pan, Y., Buckler, E. S. &amp; Zhang, Z. A SUPER Powerful Method for Genome Wide Association Study. </a:t>
            </a:r>
            <a:r>
              <a:rPr lang="en-US" sz="1250" i="1" dirty="0" err="1">
                <a:latin typeface="Times New Roman" charset="0"/>
                <a:ea typeface="Calibri" charset="0"/>
                <a:cs typeface="Times New Roman" charset="0"/>
              </a:rPr>
              <a:t>PLoS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 One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9,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e107684 (2014).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10.	Lippert, C.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et al.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dirty="0" err="1">
                <a:latin typeface="Times New Roman" charset="0"/>
                <a:ea typeface="Calibri" charset="0"/>
                <a:cs typeface="Times New Roman" charset="0"/>
              </a:rPr>
              <a:t>FaST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linear mixed models for genome-wide association studies.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Nature Methods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8,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833–835 (2011).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11.	Segura, V.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et al.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An efficient multi-locus mixed-model approach for genome-wide association studies in structured populations.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Nature Genetics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44,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825–830 (2012).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12.	Liu, X., Huang, M., Fan, B., Buckler, E. S. &amp; Zhang, Z. Iterative Usage of Fixed and Random Effect Models for Powerful and Efficient Genome-Wide Association Studies. </a:t>
            </a:r>
            <a:r>
              <a:rPr lang="en-US" sz="1250" i="1" dirty="0" err="1">
                <a:latin typeface="Times New Roman" charset="0"/>
                <a:ea typeface="Calibri" charset="0"/>
                <a:cs typeface="Times New Roman" charset="0"/>
              </a:rPr>
              <a:t>PLoS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 Genet.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12,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e1005767 (2016).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13.	Zhou, Y., Isabel Vales, M., Wang, A. &amp; Zhang, Z. Systematic bias of correlation coefficient may explain negative accuracy of genomic prediction.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Briefings </a:t>
            </a:r>
            <a:r>
              <a:rPr lang="en-US" sz="1250" i="1" dirty="0" err="1">
                <a:latin typeface="Times New Roman" charset="0"/>
                <a:ea typeface="Calibri" charset="0"/>
                <a:cs typeface="Times New Roman" charset="0"/>
              </a:rPr>
              <a:t>Bioinforma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. 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(2016).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14.	Zhang, Z., </a:t>
            </a:r>
            <a:r>
              <a:rPr lang="en-US" sz="1250" dirty="0" err="1">
                <a:latin typeface="Times New Roman" charset="0"/>
                <a:ea typeface="Calibri" charset="0"/>
                <a:cs typeface="Times New Roman" charset="0"/>
              </a:rPr>
              <a:t>Todhunter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, R. J., Buckler, E. S. &amp; Van </a:t>
            </a:r>
            <a:r>
              <a:rPr lang="en-US" sz="1250" dirty="0" err="1">
                <a:latin typeface="Times New Roman" charset="0"/>
                <a:ea typeface="Calibri" charset="0"/>
                <a:cs typeface="Times New Roman" charset="0"/>
              </a:rPr>
              <a:t>Vleck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, L. D. Technical note: Use of marker-based relationships with multiple-trait derivative-free restricted maximal likelihood.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J. Anim. Sci.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85,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881–885 (2007).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15.	Bernardo, R. Prediction of maize single-cross performance using RFLPs and information from related hybrids.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Crop Sci.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34,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20–25 (1994).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16.	</a:t>
            </a:r>
            <a:r>
              <a:rPr lang="en-US" sz="1250" dirty="0" err="1">
                <a:latin typeface="Times New Roman" charset="0"/>
                <a:ea typeface="Calibri" charset="0"/>
                <a:cs typeface="Times New Roman" charset="0"/>
              </a:rPr>
              <a:t>Endelman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, J. Ridge regression and other kernels for genomic selection in the R package </a:t>
            </a:r>
            <a:r>
              <a:rPr lang="en-US" sz="1250" dirty="0" err="1">
                <a:latin typeface="Times New Roman" charset="0"/>
                <a:ea typeface="Calibri" charset="0"/>
                <a:cs typeface="Times New Roman" charset="0"/>
              </a:rPr>
              <a:t>rrBLUP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Plant Genome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4,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250–255 (2011).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17.	</a:t>
            </a:r>
            <a:r>
              <a:rPr lang="en-US" sz="1250" dirty="0" err="1">
                <a:latin typeface="Times New Roman" charset="0"/>
                <a:ea typeface="Calibri" charset="0"/>
                <a:cs typeface="Times New Roman" charset="0"/>
              </a:rPr>
              <a:t>Meuwissen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, T. H., Hayes, B. J. &amp; Goddard, M. E. Prediction of total genetic value using genome-wide dense marker maps.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Genetics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157,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1819–1829 (2001).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18.	Pérez, P., de </a:t>
            </a:r>
            <a:r>
              <a:rPr lang="en-US" sz="1250" dirty="0" err="1">
                <a:latin typeface="Times New Roman" charset="0"/>
                <a:ea typeface="Calibri" charset="0"/>
                <a:cs typeface="Times New Roman" charset="0"/>
              </a:rPr>
              <a:t>los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Campos, G., </a:t>
            </a:r>
            <a:r>
              <a:rPr lang="en-US" sz="1250" dirty="0" err="1">
                <a:latin typeface="Times New Roman" charset="0"/>
                <a:ea typeface="Calibri" charset="0"/>
                <a:cs typeface="Times New Roman" charset="0"/>
              </a:rPr>
              <a:t>Crossa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, J. &amp; </a:t>
            </a:r>
            <a:r>
              <a:rPr lang="en-US" sz="1250" dirty="0" err="1">
                <a:latin typeface="Times New Roman" charset="0"/>
                <a:ea typeface="Calibri" charset="0"/>
                <a:cs typeface="Times New Roman" charset="0"/>
              </a:rPr>
              <a:t>Gianola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, D. Genomic-Enabled Prediction Based on Molecular Markers and Pedigree Using the Bayesian Linear Regression Package in R.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Plant Genome J.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3,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106 (2010).</a:t>
            </a:r>
            <a:endParaRPr lang="en-US" sz="125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697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Books at ZZLab (130 Johnson Hall)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2016-01-13 08.20.0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7" b="7037"/>
          <a:stretch/>
        </p:blipFill>
        <p:spPr>
          <a:xfrm>
            <a:off x="1797050" y="1308100"/>
            <a:ext cx="51435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18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zhiwu\Dropbox\Current\job2010\Washington\Interview\nih-cost-gen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http://luckyrobot.com/wp-content/uploads/2013/04/nih-cost-genome.jpg</a:t>
            </a:r>
          </a:p>
        </p:txBody>
      </p:sp>
      <p:sp>
        <p:nvSpPr>
          <p:cNvPr id="3" name="Up Arrow 2"/>
          <p:cNvSpPr/>
          <p:nvPr/>
        </p:nvSpPr>
        <p:spPr>
          <a:xfrm>
            <a:off x="956338" y="1677750"/>
            <a:ext cx="2351650" cy="254014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Human </a:t>
            </a:r>
          </a:p>
          <a:p>
            <a:pPr algn="ctr"/>
            <a:r>
              <a:rPr lang="en-US" dirty="0" smtClean="0"/>
              <a:t>genome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3307988" y="2947822"/>
            <a:ext cx="2810680" cy="2540145"/>
          </a:xfrm>
          <a:prstGeom prst="upArrow">
            <a:avLst/>
          </a:prstGeom>
          <a:gradFill>
            <a:gsLst>
              <a:gs pos="0">
                <a:srgbClr val="FF660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endParaRPr lang="en-US" dirty="0" smtClean="0"/>
          </a:p>
          <a:p>
            <a:pPr algn="ctr"/>
            <a:r>
              <a:rPr lang="en-US" dirty="0" smtClean="0"/>
              <a:t>Generation Sequencing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0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838200"/>
            <a:ext cx="748665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73E87"/>
                </a:solidFill>
              </a:rPr>
              <a:t>More Research on GWAS and GS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6324834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By May 31,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0"/>
            <a:ext cx="7583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233" y="1783807"/>
            <a:ext cx="8763883" cy="379581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Computing difficulties: millions of markers, individuals, and traits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False </a:t>
            </a:r>
            <a:r>
              <a:rPr lang="en-US" sz="3200" dirty="0">
                <a:solidFill>
                  <a:schemeClr val="tx1"/>
                </a:solidFill>
              </a:rPr>
              <a:t>positives, ex: “Amgen scientists tried to replicate </a:t>
            </a:r>
            <a:r>
              <a:rPr lang="en-US" sz="3200" dirty="0">
                <a:solidFill>
                  <a:srgbClr val="FF0000"/>
                </a:solidFill>
              </a:rPr>
              <a:t>53</a:t>
            </a:r>
            <a:r>
              <a:rPr lang="en-US" sz="3200" dirty="0">
                <a:solidFill>
                  <a:schemeClr val="tx1"/>
                </a:solidFill>
              </a:rPr>
              <a:t> high-profile cancer research findings, but could only replicate </a:t>
            </a:r>
            <a:r>
              <a:rPr lang="en-US" sz="3200" dirty="0">
                <a:solidFill>
                  <a:srgbClr val="FF0000"/>
                </a:solidFill>
              </a:rPr>
              <a:t>6</a:t>
            </a:r>
            <a:r>
              <a:rPr lang="en-US" sz="3200" dirty="0">
                <a:solidFill>
                  <a:schemeClr val="tx1"/>
                </a:solidFill>
              </a:rPr>
              <a:t>”, Nature, 2012, 483: 531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False negatives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Problems in GWAS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 descr="Screen Shot 2015-11-17 at 3.14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83" y="5579618"/>
            <a:ext cx="7315200" cy="1121009"/>
          </a:xfrm>
          <a:prstGeom prst="rect">
            <a:avLst/>
          </a:prstGeom>
        </p:spPr>
      </p:pic>
      <p:pic>
        <p:nvPicPr>
          <p:cNvPr id="6" name="Picture 5" descr="Screen Shot 2015-11-17 at 3.21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83" y="5530675"/>
            <a:ext cx="7315200" cy="132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3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</a:p>
          <a:p>
            <a:r>
              <a:rPr lang="en-US" dirty="0" smtClean="0"/>
              <a:t>Why this course</a:t>
            </a:r>
          </a:p>
          <a:p>
            <a:r>
              <a:rPr lang="en-US" dirty="0" smtClean="0"/>
              <a:t>Overview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01" y="0"/>
            <a:ext cx="6858000" cy="6858000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 rot="16200000">
            <a:off x="-2802636" y="2802636"/>
            <a:ext cx="6858000" cy="1252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584D3"/>
                </a:solidFill>
              </a:rPr>
              <a:t>Associations on flowering time</a:t>
            </a:r>
            <a:endParaRPr lang="en-US" sz="3600" dirty="0">
              <a:solidFill>
                <a:srgbClr val="4584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b="1"/>
          <a:stretch/>
        </p:blipFill>
        <p:spPr>
          <a:xfrm>
            <a:off x="0" y="0"/>
            <a:ext cx="9144000" cy="4612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4" b="4181"/>
          <a:stretch/>
        </p:blipFill>
        <p:spPr>
          <a:xfrm>
            <a:off x="0" y="3900488"/>
            <a:ext cx="9144000" cy="2957512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43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smtClean="0"/>
              <a:t>The Precision Medicine Imitative (2015)</a:t>
            </a: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4940300"/>
            <a:ext cx="9144000" cy="614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250 Million dollars investment in 2016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Dosage variation among individuals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2565400"/>
            <a:ext cx="58039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39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Preventive medical treatment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 descr="200812112351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209800"/>
            <a:ext cx="2213673" cy="2234477"/>
          </a:xfrm>
        </p:spPr>
      </p:pic>
      <p:sp>
        <p:nvSpPr>
          <p:cNvPr id="5" name="TextBox 4"/>
          <p:cNvSpPr txBox="1"/>
          <p:nvPr/>
        </p:nvSpPr>
        <p:spPr>
          <a:xfrm>
            <a:off x="457200" y="50292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矫形器</a:t>
            </a:r>
            <a:r>
              <a:rPr lang="en-US" altLang="zh-CN" dirty="0" smtClean="0"/>
              <a:t>: </a:t>
            </a:r>
            <a:r>
              <a:rPr lang="zh-CN" altLang="en-US" dirty="0" smtClean="0"/>
              <a:t>用背带调节髋屈曲角度，横杆调节髋外展角度，两侧面有两个球型铰链，可在固定的情况下作髋部轻微活动。适用于</a:t>
            </a:r>
            <a:r>
              <a:rPr lang="en-US" altLang="zh-CN" dirty="0" smtClean="0"/>
              <a:t>1-2</a:t>
            </a:r>
            <a:r>
              <a:rPr lang="zh-CN" altLang="en-US" dirty="0" smtClean="0"/>
              <a:t>岁婴幼儿。</a:t>
            </a:r>
            <a:endParaRPr lang="en-US" altLang="zh-CN" dirty="0" smtClean="0"/>
          </a:p>
          <a:p>
            <a:r>
              <a:rPr lang="en-US" altLang="zh-CN" dirty="0" smtClean="0"/>
              <a:t>http://www.nbkangxin.com/nbkangxin/list.asp?id=126&amp;ipage=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495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发育性髋关节脱位</a:t>
            </a:r>
            <a:endParaRPr lang="en-US" dirty="0"/>
          </a:p>
        </p:txBody>
      </p:sp>
      <p:pic>
        <p:nvPicPr>
          <p:cNvPr id="7" name="Picture 6" descr="1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999" y="2362200"/>
            <a:ext cx="2796309" cy="2133600"/>
          </a:xfrm>
          <a:prstGeom prst="rect">
            <a:avLst/>
          </a:prstGeom>
        </p:spPr>
      </p:pic>
      <p:pic>
        <p:nvPicPr>
          <p:cNvPr id="8" name="Picture 7" descr="T1o3RFXiVMXXbWeKIW_022959_jpg_310x3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2133600"/>
            <a:ext cx="229362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Illumina Canine SNP20 BeadChip.gif"/>
          <p:cNvPicPr>
            <a:picLocks noChangeAspect="1"/>
          </p:cNvPicPr>
          <p:nvPr/>
        </p:nvPicPr>
        <p:blipFill>
          <a:blip r:embed="rId2" cstate="print"/>
          <a:srcRect l="23601" r="27229"/>
          <a:stretch>
            <a:fillRect/>
          </a:stretch>
        </p:blipFill>
        <p:spPr bwMode="auto">
          <a:xfrm>
            <a:off x="6811963" y="1219200"/>
            <a:ext cx="23320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</a:rPr>
              <a:t>Canine Hip Dysplasia is predictive</a:t>
            </a:r>
          </a:p>
        </p:txBody>
      </p:sp>
      <p:pic>
        <p:nvPicPr>
          <p:cNvPr id="5" name="Picture 68" descr="Figure2.tif"/>
          <p:cNvPicPr>
            <a:picLocks noChangeAspect="1"/>
          </p:cNvPicPr>
          <p:nvPr/>
        </p:nvPicPr>
        <p:blipFill>
          <a:blip r:embed="rId3" cstate="print"/>
          <a:srcRect l="17848" t="3912" r="18681" b="10007"/>
          <a:stretch>
            <a:fillRect/>
          </a:stretch>
        </p:blipFill>
        <p:spPr bwMode="auto">
          <a:xfrm>
            <a:off x="533400" y="1524000"/>
            <a:ext cx="5562600" cy="483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95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Canine hip dysplasia is predictable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0" y="1252728"/>
            <a:ext cx="7946379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83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rgbClr val="4584D3"/>
                </a:solidFill>
              </a:rPr>
              <a:t>Genomic prediction</a:t>
            </a:r>
            <a:endParaRPr lang="en-US" dirty="0">
              <a:solidFill>
                <a:srgbClr val="4584D3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1464056"/>
            <a:ext cx="7747000" cy="526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29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2101" y="2675467"/>
            <a:ext cx="8623300" cy="3450696"/>
          </a:xfrm>
        </p:spPr>
        <p:txBody>
          <a:bodyPr/>
          <a:lstStyle/>
          <a:p>
            <a:r>
              <a:rPr lang="en-US" dirty="0" smtClean="0"/>
              <a:t>Active participation + 6 HWs + Midterm/Final exam</a:t>
            </a:r>
          </a:p>
          <a:p>
            <a:r>
              <a:rPr lang="en-US" dirty="0" smtClean="0"/>
              <a:t>GWAS and GS: Very active for research and application</a:t>
            </a:r>
          </a:p>
          <a:p>
            <a:r>
              <a:rPr lang="en-US" dirty="0" smtClean="0"/>
              <a:t>Rapid development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97" y="2472565"/>
            <a:ext cx="2941005" cy="294100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assistant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05634" y="5745346"/>
            <a:ext cx="389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James Chen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lecture (R)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69" y="2447278"/>
            <a:ext cx="2082800" cy="322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7621" y="5863349"/>
            <a:ext cx="8132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rgbClr val="262A2D"/>
                </a:solidFill>
                <a:latin typeface="Lucida Grande" charset="0"/>
              </a:rPr>
              <a:t>NATRS 519: Introduction to Statistical Programming in R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rgbClr val="262A2D"/>
                </a:solidFill>
                <a:latin typeface="Lucida Grande" charset="0"/>
              </a:rPr>
              <a:t>SOILS 502: Introduction to Statistics in R</a:t>
            </a:r>
            <a:endParaRPr lang="en-US" dirty="0">
              <a:solidFill>
                <a:srgbClr val="262A2D"/>
              </a:solidFill>
              <a:effectLst/>
              <a:latin typeface="Lucida Grande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0901" y="3542536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981E32"/>
                </a:solidFill>
                <a:latin typeface="Lucida Grande" charset="0"/>
              </a:rPr>
              <a:t>Mark Swanson</a:t>
            </a:r>
            <a:endParaRPr lang="en-US">
              <a:solidFill>
                <a:srgbClr val="981E32"/>
              </a:solidFill>
              <a:effectLst/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8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0"/>
            <a:ext cx="7177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</a:t>
            </a:r>
            <a:r>
              <a:rPr lang="en-US" dirty="0"/>
              <a:t>: </a:t>
            </a:r>
            <a:r>
              <a:rPr lang="en-US" dirty="0" smtClean="0"/>
              <a:t>GWAS&amp;GS </a:t>
            </a:r>
            <a:r>
              <a:rPr lang="en-US" dirty="0"/>
              <a:t>(analyses and </a:t>
            </a:r>
            <a:r>
              <a:rPr lang="en-US" dirty="0" smtClean="0"/>
              <a:t>tools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Be successful in research: deep understanding</a:t>
            </a:r>
          </a:p>
          <a:p>
            <a:r>
              <a:rPr lang="en-US" dirty="0" smtClean="0"/>
              <a:t>Reasoning and critical thinking</a:t>
            </a:r>
          </a:p>
          <a:p>
            <a:r>
              <a:rPr lang="en-US" dirty="0" smtClean="0"/>
              <a:t>Fun: motivation through reinventing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0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61167"/>
            <a:ext cx="2334683" cy="3450696"/>
          </a:xfrm>
        </p:spPr>
        <p:txBody>
          <a:bodyPr/>
          <a:lstStyle/>
          <a:p>
            <a:pPr marL="274320" lvl="1"/>
            <a:r>
              <a:rPr lang="en-US" dirty="0" smtClean="0"/>
              <a:t>Letter</a:t>
            </a:r>
          </a:p>
          <a:p>
            <a:r>
              <a:rPr lang="en-US" dirty="0" smtClean="0"/>
              <a:t>S/U</a:t>
            </a:r>
            <a:endParaRPr lang="en-US" dirty="0"/>
          </a:p>
          <a:p>
            <a:r>
              <a:rPr lang="en-US" dirty="0" smtClean="0"/>
              <a:t>No audit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options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306490"/>
              </p:ext>
            </p:extLst>
          </p:nvPr>
        </p:nvGraphicFramePr>
        <p:xfrm>
          <a:off x="3206750" y="2561167"/>
          <a:ext cx="2730500" cy="3898896"/>
        </p:xfrm>
        <a:graphic>
          <a:graphicData uri="http://schemas.openxmlformats.org/drawingml/2006/table">
            <a:tbl>
              <a:tblPr/>
              <a:tblGrid>
                <a:gridCol w="1720214"/>
                <a:gridCol w="1010286"/>
              </a:tblGrid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Percentage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Letter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93%-100%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90%-93%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87%-90%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83%-87%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80%-83%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77%-80%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73%-77%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70%-73%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66%-70%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60%-66%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0%-60%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3497262" y="3037720"/>
            <a:ext cx="3591361" cy="3386663"/>
            <a:chOff x="3497262" y="3037720"/>
            <a:chExt cx="3591361" cy="3386663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5621337" y="3037720"/>
              <a:ext cx="25400" cy="2120900"/>
            </a:xfrm>
            <a:prstGeom prst="straightConnector1">
              <a:avLst/>
            </a:prstGeom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497262" y="5158620"/>
              <a:ext cx="2149475" cy="2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621337" y="5158620"/>
              <a:ext cx="0" cy="1265763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737253" y="3827533"/>
              <a:ext cx="1351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Satisfied</a:t>
              </a:r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37252" y="5606835"/>
              <a:ext cx="1351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Unsatisfied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804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6071"/>
          <a:stretch/>
        </p:blipFill>
        <p:spPr>
          <a:xfrm>
            <a:off x="749300" y="1324356"/>
            <a:ext cx="7302500" cy="477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628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rgbClr val="4584D3"/>
                </a:solidFill>
              </a:rPr>
              <a:t>Grade components</a:t>
            </a:r>
            <a:endParaRPr lang="en-US" dirty="0">
              <a:solidFill>
                <a:srgbClr val="4584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577"/>
            <a:ext cx="9144000" cy="650380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86039" y="2675467"/>
            <a:ext cx="6694361" cy="3450696"/>
          </a:xfrm>
        </p:spPr>
        <p:txBody>
          <a:bodyPr/>
          <a:lstStyle/>
          <a:p>
            <a:r>
              <a:rPr lang="en-US" dirty="0" smtClean="0"/>
              <a:t>30 classes: January 11-April 29</a:t>
            </a:r>
          </a:p>
          <a:p>
            <a:r>
              <a:rPr lang="en-US" dirty="0" smtClean="0"/>
              <a:t>Twice a week: W/F, 3:10-4:25 </a:t>
            </a:r>
            <a:r>
              <a:rPr lang="en-US" dirty="0"/>
              <a:t>P</a:t>
            </a:r>
            <a:r>
              <a:rPr lang="en-US" dirty="0" smtClean="0"/>
              <a:t>M</a:t>
            </a:r>
          </a:p>
          <a:p>
            <a:r>
              <a:rPr lang="en-US" dirty="0" smtClean="0"/>
              <a:t>Late: ¼ off</a:t>
            </a:r>
            <a:endParaRPr lang="en-US" dirty="0"/>
          </a:p>
          <a:p>
            <a:r>
              <a:rPr lang="en-US" dirty="0" smtClean="0"/>
              <a:t>Leave earlier: ¼ off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4512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Present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7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917</TotalTime>
  <Words>443</Words>
  <Application>Microsoft Macintosh PowerPoint</Application>
  <PresentationFormat>On-screen Show (4:3)</PresentationFormat>
  <Paragraphs>126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Candara</vt:lpstr>
      <vt:lpstr>Lucida Grande</vt:lpstr>
      <vt:lpstr>Symbol</vt:lpstr>
      <vt:lpstr>Times New Roman</vt:lpstr>
      <vt:lpstr>Wingdings</vt:lpstr>
      <vt:lpstr>华文楷体</vt:lpstr>
      <vt:lpstr>Waveform</vt:lpstr>
      <vt:lpstr>Statistical Genomics</vt:lpstr>
      <vt:lpstr>Outline</vt:lpstr>
      <vt:lpstr>Teaching assistant</vt:lpstr>
      <vt:lpstr>Guest lecture (R)</vt:lpstr>
      <vt:lpstr>PowerPoint Presentation</vt:lpstr>
      <vt:lpstr>Objectives</vt:lpstr>
      <vt:lpstr>Grade options</vt:lpstr>
      <vt:lpstr>Grade components</vt:lpstr>
      <vt:lpstr>Present</vt:lpstr>
      <vt:lpstr>Participation</vt:lpstr>
      <vt:lpstr>Homework</vt:lpstr>
      <vt:lpstr>Exams</vt:lpstr>
      <vt:lpstr>Text book</vt:lpstr>
      <vt:lpstr>PowerPoint Presentation</vt:lpstr>
      <vt:lpstr>Books at ZZLab (130 Johnson Hall)</vt:lpstr>
      <vt:lpstr>PowerPoint Presentation</vt:lpstr>
      <vt:lpstr>More Research on GWAS and GS</vt:lpstr>
      <vt:lpstr>PowerPoint Presentation</vt:lpstr>
      <vt:lpstr>Problems in GWAS</vt:lpstr>
      <vt:lpstr>Associations on flowering time</vt:lpstr>
      <vt:lpstr>The Precision Medicine Imitative (2015)</vt:lpstr>
      <vt:lpstr>Dosage variation among individuals</vt:lpstr>
      <vt:lpstr>Preventive medical treatment</vt:lpstr>
      <vt:lpstr>Canine Hip Dysplasia is predictive</vt:lpstr>
      <vt:lpstr>Canine hip dysplasia is predictable</vt:lpstr>
      <vt:lpstr>Genomic prediction</vt:lpstr>
      <vt:lpstr>Highlight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110</cp:revision>
  <cp:lastPrinted>2017-01-10T23:24:24Z</cp:lastPrinted>
  <dcterms:created xsi:type="dcterms:W3CDTF">2013-08-24T13:03:35Z</dcterms:created>
  <dcterms:modified xsi:type="dcterms:W3CDTF">2017-01-11T21:40:16Z</dcterms:modified>
</cp:coreProperties>
</file>