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5"/>
  </p:notesMasterIdLst>
  <p:sldIdLst>
    <p:sldId id="340" r:id="rId2"/>
    <p:sldId id="336" r:id="rId3"/>
    <p:sldId id="341" r:id="rId4"/>
    <p:sldId id="344" r:id="rId5"/>
    <p:sldId id="342" r:id="rId6"/>
    <p:sldId id="346" r:id="rId7"/>
    <p:sldId id="369" r:id="rId8"/>
    <p:sldId id="371" r:id="rId9"/>
    <p:sldId id="352" r:id="rId10"/>
    <p:sldId id="347" r:id="rId11"/>
    <p:sldId id="350" r:id="rId12"/>
    <p:sldId id="348" r:id="rId13"/>
    <p:sldId id="349" r:id="rId14"/>
    <p:sldId id="353" r:id="rId15"/>
    <p:sldId id="351" r:id="rId16"/>
    <p:sldId id="354" r:id="rId17"/>
    <p:sldId id="361" r:id="rId18"/>
    <p:sldId id="355" r:id="rId19"/>
    <p:sldId id="370" r:id="rId20"/>
    <p:sldId id="372" r:id="rId21"/>
    <p:sldId id="373" r:id="rId22"/>
    <p:sldId id="362" r:id="rId23"/>
    <p:sldId id="356" r:id="rId24"/>
    <p:sldId id="357" r:id="rId25"/>
    <p:sldId id="358" r:id="rId26"/>
    <p:sldId id="359" r:id="rId27"/>
    <p:sldId id="363" r:id="rId28"/>
    <p:sldId id="364" r:id="rId29"/>
    <p:sldId id="365" r:id="rId30"/>
    <p:sldId id="366" r:id="rId31"/>
    <p:sldId id="367" r:id="rId32"/>
    <p:sldId id="368" r:id="rId33"/>
    <p:sldId id="36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5"/>
    <p:restoredTop sz="97384"/>
  </p:normalViewPr>
  <p:slideViewPr>
    <p:cSldViewPr snapToGrid="0" snapToObjects="1">
      <p:cViewPr>
        <p:scale>
          <a:sx n="180" d="100"/>
          <a:sy n="180" d="100"/>
        </p:scale>
        <p:origin x="142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1/30/17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3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3: Distribution of random variables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432264"/>
            <a:ext cx="311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mean=n*p</a:t>
            </a:r>
          </a:p>
          <a:p>
            <a:r>
              <a:rPr lang="fr-FR" dirty="0"/>
              <a:t>var=n*p*(1-p)</a:t>
            </a:r>
          </a:p>
          <a:p>
            <a:r>
              <a:rPr lang="fr-FR" dirty="0"/>
              <a:t>z=(x-</a:t>
            </a:r>
            <a:r>
              <a:rPr lang="fr-FR" dirty="0" err="1"/>
              <a:t>mean</a:t>
            </a:r>
            <a:r>
              <a:rPr lang="fr-FR" dirty="0"/>
              <a:t>)/</a:t>
            </a:r>
            <a:r>
              <a:rPr lang="fr-FR" dirty="0" err="1"/>
              <a:t>sqrt</a:t>
            </a:r>
            <a:r>
              <a:rPr lang="fr-FR" dirty="0"/>
              <a:t>(var)</a:t>
            </a:r>
          </a:p>
          <a:p>
            <a:r>
              <a:rPr lang="fr-FR" dirty="0" err="1"/>
              <a:t>hist</a:t>
            </a:r>
            <a:r>
              <a:rPr lang="fr-FR" dirty="0"/>
              <a:t>(z)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79" y="2836652"/>
            <a:ext cx="4800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on density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1442914"/>
            <a:ext cx="3213100" cy="5415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5000" y="3429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d=density(z)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=c(2,1),mar = c(3,4,1,1))</a:t>
            </a:r>
          </a:p>
          <a:p>
            <a:r>
              <a:rPr lang="en-US" dirty="0"/>
              <a:t>plot(d)</a:t>
            </a:r>
          </a:p>
          <a:p>
            <a:r>
              <a:rPr lang="en-US" dirty="0"/>
              <a:t>plot(d)</a:t>
            </a:r>
          </a:p>
          <a:p>
            <a:r>
              <a:rPr lang="en-US" dirty="0"/>
              <a:t>polygon(d, col="red", border="blue")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8502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Area sum to one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Binomial distribution with large n</a:t>
            </a:r>
          </a:p>
          <a:p>
            <a:r>
              <a:rPr lang="en-US" dirty="0" smtClean="0"/>
              <a:t>Bell shape</a:t>
            </a:r>
          </a:p>
          <a:p>
            <a:r>
              <a:rPr lang="en-US" dirty="0" smtClean="0"/>
              <a:t>Exponential function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Notation: N(mean, </a:t>
            </a:r>
            <a:r>
              <a:rPr lang="en-US" dirty="0" err="1" smtClean="0"/>
              <a:t>var</a:t>
            </a:r>
            <a:r>
              <a:rPr lang="en-US" dirty="0" smtClean="0"/>
              <a:t>) </a:t>
            </a:r>
          </a:p>
          <a:p>
            <a:r>
              <a:rPr lang="en-US" dirty="0" smtClean="0"/>
              <a:t>-infinity to +infinity</a:t>
            </a:r>
          </a:p>
          <a:p>
            <a:r>
              <a:rPr lang="en-US" dirty="0" smtClean="0"/>
              <a:t>symmetric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Normal distribution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1591056"/>
            <a:ext cx="240030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4533900"/>
            <a:ext cx="4140200" cy="204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0" y="4235450"/>
            <a:ext cx="2971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376339"/>
            <a:ext cx="7408333" cy="1477433"/>
          </a:xfrm>
        </p:spPr>
        <p:txBody>
          <a:bodyPr/>
          <a:lstStyle/>
          <a:p>
            <a:r>
              <a:rPr lang="en-US" dirty="0" smtClean="0"/>
              <a:t>Mean of zero and variance of one</a:t>
            </a:r>
          </a:p>
          <a:p>
            <a:r>
              <a:rPr lang="en-US" dirty="0"/>
              <a:t>Notation: N(0,1)</a:t>
            </a:r>
          </a:p>
          <a:p>
            <a:r>
              <a:rPr lang="en-US" dirty="0" smtClean="0"/>
              <a:t>Map between deviation and probability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normal distribution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3853772"/>
            <a:ext cx="5486400" cy="27095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1999" y="3928382"/>
            <a:ext cx="0" cy="2560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36894" y="4612341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371166" y="6120377"/>
            <a:ext cx="4401666" cy="715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106271" y="5535554"/>
            <a:ext cx="2935938" cy="1742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836894" y="4948989"/>
            <a:ext cx="1470210" cy="1742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07104" y="4597373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06271" y="4612340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42209" y="4597373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72832" y="4597372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71166" y="4597371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81079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0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178914" y="6511753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14019" y="6511753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645974" y="6511753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116184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851289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583244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959052" y="4526431"/>
            <a:ext cx="12007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/>
              <a:t>68% of data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3947394" y="5111254"/>
            <a:ext cx="12007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95% of data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954468" y="5744517"/>
            <a:ext cx="13216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/>
              <a:t>99.7% </a:t>
            </a:r>
            <a:r>
              <a:rPr lang="en-US" sz="1600" dirty="0" smtClean="0"/>
              <a:t>of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16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 in 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78100" y="2641600"/>
            <a:ext cx="425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rnorm</a:t>
            </a:r>
            <a:r>
              <a:rPr lang="en-US" dirty="0"/>
              <a:t>(k, mean=</a:t>
            </a:r>
            <a:r>
              <a:rPr lang="en-US" dirty="0" err="1"/>
              <a:t>mean,sd</a:t>
            </a:r>
            <a:r>
              <a:rPr lang="en-US" dirty="0"/>
              <a:t>=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var</a:t>
            </a:r>
            <a:r>
              <a:rPr lang="en-US" dirty="0"/>
              <a:t>))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898" b="11808"/>
          <a:stretch/>
        </p:blipFill>
        <p:spPr>
          <a:xfrm>
            <a:off x="2184400" y="3835400"/>
            <a:ext cx="5486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8064"/>
            <a:ext cx="8229600" cy="7198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Binomial vs. Normal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173" y="3657600"/>
            <a:ext cx="5402827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172" y="717550"/>
            <a:ext cx="5402827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" y="19240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</a:t>
            </a:r>
            <a:r>
              <a:rPr lang="en-US" dirty="0" err="1"/>
              <a:t>n,p</a:t>
            </a:r>
            <a:r>
              <a:rPr lang="en-US" dirty="0"/>
              <a:t>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plot(d</a:t>
            </a:r>
            <a:r>
              <a:rPr lang="en-US" dirty="0" smtClean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" y="2838987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mean=n*p</a:t>
            </a:r>
          </a:p>
          <a:p>
            <a:r>
              <a:rPr lang="fr-FR" dirty="0" smtClean="0"/>
              <a:t>var=n*p*(1-p)</a:t>
            </a:r>
            <a:endParaRPr lang="en-US" dirty="0"/>
          </a:p>
          <a:p>
            <a:r>
              <a:rPr lang="en-US" dirty="0"/>
              <a:t>x=</a:t>
            </a:r>
            <a:r>
              <a:rPr lang="en-US" dirty="0" err="1"/>
              <a:t>rnorm</a:t>
            </a:r>
            <a:r>
              <a:rPr lang="en-US" dirty="0"/>
              <a:t>(k, mean=</a:t>
            </a:r>
            <a:r>
              <a:rPr lang="en-US" dirty="0" err="1"/>
              <a:t>mean,sd</a:t>
            </a:r>
            <a:r>
              <a:rPr lang="en-US" dirty="0"/>
              <a:t>=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var</a:t>
            </a:r>
            <a:r>
              <a:rPr lang="en-US" dirty="0"/>
              <a:t>)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d=</a:t>
            </a:r>
            <a:r>
              <a:rPr lang="en-US" dirty="0" smtClean="0"/>
              <a:t>density</a:t>
            </a:r>
            <a:r>
              <a:rPr lang="en-US" dirty="0"/>
              <a:t>(x)</a:t>
            </a:r>
          </a:p>
          <a:p>
            <a:r>
              <a:rPr lang="en-US" dirty="0"/>
              <a:t>plot(d)</a:t>
            </a:r>
          </a:p>
        </p:txBody>
      </p:sp>
    </p:spTree>
    <p:extLst>
      <p:ext uri="{BB962C8B-B14F-4D97-AF65-F5344CB8AC3E}">
        <p14:creationId xmlns:p14="http://schemas.microsoft.com/office/powerpoint/2010/main" val="15044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Binomial: c(200,80)x.4</a:t>
            </a:r>
            <a:r>
              <a:rPr lang="en-US" baseline="30000" dirty="0" smtClean="0"/>
              <a:t>80</a:t>
            </a:r>
            <a:r>
              <a:rPr lang="en-US" dirty="0" smtClean="0"/>
              <a:t>x.6</a:t>
            </a:r>
            <a:r>
              <a:rPr lang="en-US" baseline="30000" dirty="0" smtClean="0"/>
              <a:t>20</a:t>
            </a:r>
          </a:p>
          <a:p>
            <a:r>
              <a:rPr lang="en-US" dirty="0" smtClean="0"/>
              <a:t>Normal distribution: zero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probability of x=80?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70667"/>
            <a:ext cx="7408333" cy="977515"/>
          </a:xfrm>
        </p:spPr>
        <p:txBody>
          <a:bodyPr/>
          <a:lstStyle/>
          <a:p>
            <a:r>
              <a:rPr lang="en-US" dirty="0"/>
              <a:t>Special case of binomial distribution: p close to zero and n close to </a:t>
            </a:r>
            <a:r>
              <a:rPr lang="en-US" dirty="0" smtClean="0"/>
              <a:t>infinity so that </a:t>
            </a:r>
            <a:r>
              <a:rPr lang="en-US" dirty="0" err="1" smtClean="0"/>
              <a:t>λ</a:t>
            </a:r>
            <a:r>
              <a:rPr lang="en-US" dirty="0" smtClean="0"/>
              <a:t>=</a:t>
            </a:r>
            <a:r>
              <a:rPr lang="en-US" dirty="0" err="1" smtClean="0"/>
              <a:t>np</a:t>
            </a:r>
            <a:r>
              <a:rPr lang="en-US" dirty="0" smtClean="0"/>
              <a:t> reach constant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pic>
        <p:nvPicPr>
          <p:cNvPr id="4" name="Picture 3" descr="Screen Shot 2016-01-19 at 11.3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246582"/>
            <a:ext cx="8191500" cy="1025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965" r="58975"/>
          <a:stretch/>
        </p:blipFill>
        <p:spPr>
          <a:xfrm>
            <a:off x="1485900" y="4543983"/>
            <a:ext cx="1358900" cy="599515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999067" y="5171975"/>
            <a:ext cx="7408333" cy="97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Mean= </a:t>
            </a:r>
            <a:r>
              <a:rPr lang="en-US" dirty="0" err="1" smtClean="0"/>
              <a:t>Var</a:t>
            </a:r>
            <a:r>
              <a:rPr lang="en-US" dirty="0" smtClean="0"/>
              <a:t> = </a:t>
            </a:r>
            <a:r>
              <a:rPr lang="en-US" dirty="0" err="1" smtClean="0"/>
              <a:t>λ</a:t>
            </a:r>
            <a:endParaRPr lang="en-US" dirty="0" smtClean="0"/>
          </a:p>
          <a:p>
            <a:r>
              <a:rPr lang="en-US" dirty="0" smtClean="0"/>
              <a:t>range &gt;=0</a:t>
            </a:r>
          </a:p>
        </p:txBody>
      </p:sp>
    </p:spTree>
    <p:extLst>
      <p:ext uri="{BB962C8B-B14F-4D97-AF65-F5344CB8AC3E}">
        <p14:creationId xmlns:p14="http://schemas.microsoft.com/office/powerpoint/2010/main" val="13941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69819"/>
          </a:xfrm>
        </p:spPr>
        <p:txBody>
          <a:bodyPr>
            <a:normAutofit/>
          </a:bodyPr>
          <a:lstStyle/>
          <a:p>
            <a:r>
              <a:rPr lang="en-US" dirty="0"/>
              <a:t>Poisson </a:t>
            </a:r>
            <a:r>
              <a:rPr lang="en-US" dirty="0" smtClean="0"/>
              <a:t>distribution in 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208147"/>
            <a:ext cx="6273800" cy="5626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2230041"/>
            <a:ext cx="2374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>
                <a:solidFill>
                  <a:srgbClr val="FF0000"/>
                </a:solidFill>
              </a:rPr>
              <a:t>lambda=.5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>
                <a:solidFill>
                  <a:srgbClr val="FF0000"/>
                </a:solidFill>
              </a:rPr>
              <a:t>lambda=1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>
                <a:solidFill>
                  <a:srgbClr val="FF0000"/>
                </a:solidFill>
              </a:rPr>
              <a:t>lambda=5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>
                <a:solidFill>
                  <a:srgbClr val="FF0000"/>
                </a:solidFill>
              </a:rPr>
              <a:t>lambda=10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37978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3080" y="0"/>
            <a:ext cx="8229600" cy="77637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Approximation by binomial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762" y="1112919"/>
            <a:ext cx="381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=c(3,3),</a:t>
            </a:r>
            <a:r>
              <a:rPr lang="en-US" dirty="0"/>
              <a:t>mar = c(3,4,1,1))</a:t>
            </a:r>
          </a:p>
          <a:p>
            <a:r>
              <a:rPr lang="en-US" dirty="0"/>
              <a:t>k=10000 #number of </a:t>
            </a:r>
            <a:r>
              <a:rPr lang="en-US" dirty="0" err="1"/>
              <a:t>Gaton</a:t>
            </a:r>
            <a:r>
              <a:rPr lang="en-US" dirty="0"/>
              <a:t> boards</a:t>
            </a:r>
          </a:p>
          <a:p>
            <a:r>
              <a:rPr lang="en-US" dirty="0" smtClean="0"/>
              <a:t>p=c(.5, .05, .005)</a:t>
            </a:r>
            <a:endParaRPr lang="en-US" dirty="0"/>
          </a:p>
          <a:p>
            <a:r>
              <a:rPr lang="en-US" dirty="0" smtClean="0"/>
              <a:t>n=c(10,100,1000)</a:t>
            </a:r>
          </a:p>
          <a:p>
            <a:r>
              <a:rPr lang="en-US" dirty="0" smtClean="0"/>
              <a:t>for (pi in p){</a:t>
            </a:r>
          </a:p>
          <a:p>
            <a:r>
              <a:rPr lang="en-US" dirty="0" smtClean="0"/>
              <a:t>for (</a:t>
            </a:r>
            <a:r>
              <a:rPr lang="en-US" dirty="0" err="1" smtClean="0"/>
              <a:t>ni</a:t>
            </a:r>
            <a:r>
              <a:rPr lang="en-US" dirty="0" smtClean="0"/>
              <a:t> in n){</a:t>
            </a:r>
          </a:p>
          <a:p>
            <a:r>
              <a:rPr lang="en-US" dirty="0" smtClean="0"/>
              <a:t>x=</a:t>
            </a:r>
            <a:r>
              <a:rPr lang="en-US" dirty="0" err="1" smtClean="0"/>
              <a:t>rbinom</a:t>
            </a:r>
            <a:r>
              <a:rPr lang="en-US" dirty="0" smtClean="0"/>
              <a:t>(k</a:t>
            </a:r>
            <a:r>
              <a:rPr lang="en-US" dirty="0"/>
              <a:t>, </a:t>
            </a:r>
            <a:r>
              <a:rPr lang="en-US" dirty="0" err="1" smtClean="0"/>
              <a:t>ni,pi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 smtClean="0"/>
              <a:t>}}</a:t>
            </a:r>
          </a:p>
          <a:p>
            <a:r>
              <a:rPr lang="en-US" dirty="0" smtClean="0"/>
              <a:t>quartz()</a:t>
            </a:r>
          </a:p>
          <a:p>
            <a:r>
              <a:rPr lang="en-US" dirty="0" smtClean="0"/>
              <a:t>lambda=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112919"/>
            <a:ext cx="5486400" cy="548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1259" b="15716"/>
          <a:stretch/>
        </p:blipFill>
        <p:spPr>
          <a:xfrm>
            <a:off x="359185" y="4845169"/>
            <a:ext cx="2142905" cy="17152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88267" y="733423"/>
            <a:ext cx="5547521" cy="5355361"/>
            <a:chOff x="3288267" y="992104"/>
            <a:chExt cx="5547521" cy="5355361"/>
          </a:xfrm>
        </p:grpSpPr>
        <p:sp>
          <p:nvSpPr>
            <p:cNvPr id="2" name="TextBox 1"/>
            <p:cNvSpPr txBox="1"/>
            <p:nvPr/>
          </p:nvSpPr>
          <p:spPr>
            <a:xfrm>
              <a:off x="4223532" y="992104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n=10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02808" y="992104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n=100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40233" y="992104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n=1000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2925157" y="1981199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p=.5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925156" y="3755367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p=.05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925155" y="5615022"/>
              <a:ext cx="1095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p=.005</a:t>
              </a:r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606920" y="6513411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</a:t>
            </a:r>
            <a:r>
              <a:rPr lang="en-US" dirty="0" smtClean="0"/>
              <a:t>n, p)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1603" y="6513411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</a:t>
            </a:r>
            <a:r>
              <a:rPr lang="en-US" dirty="0">
                <a:solidFill>
                  <a:srgbClr val="FF0000"/>
                </a:solidFill>
              </a:rPr>
              <a:t>lambda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121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Homework1, due on Feb 1, Wednesday, 3:10PM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63" y="2459555"/>
            <a:ext cx="3420533" cy="2743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16" y="2429075"/>
            <a:ext cx="3420533" cy="2743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</a:t>
            </a:r>
            <a:r>
              <a:rPr lang="en-US" dirty="0" smtClean="0"/>
              <a:t>istribution derived from normal distribution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79782" y="5688449"/>
            <a:ext cx="13006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400" dirty="0" smtClean="0"/>
              <a:t>k=10000</a:t>
            </a:r>
            <a:endParaRPr lang="is-IS" sz="1400" dirty="0"/>
          </a:p>
          <a:p>
            <a:r>
              <a:rPr lang="is-IS" sz="1400" dirty="0" smtClean="0"/>
              <a:t>x=rnorm(k,0,1)</a:t>
            </a:r>
          </a:p>
          <a:p>
            <a:r>
              <a:rPr lang="is-IS" sz="1400" dirty="0" smtClean="0"/>
              <a:t>hist(x)</a:t>
            </a:r>
            <a:endParaRPr lang="is-IS" sz="1400" dirty="0"/>
          </a:p>
          <a:p>
            <a:r>
              <a:rPr lang="is-IS" sz="1400" dirty="0" smtClean="0"/>
              <a:t>y=x^2 </a:t>
            </a:r>
          </a:p>
          <a:p>
            <a:r>
              <a:rPr lang="en-US" sz="1400" dirty="0" err="1" smtClean="0"/>
              <a:t>hist</a:t>
            </a:r>
            <a:r>
              <a:rPr lang="en-US" sz="1400" dirty="0" smtClean="0"/>
              <a:t>(y</a:t>
            </a:r>
            <a:r>
              <a:rPr lang="en-US" sz="1400" dirty="0"/>
              <a:t>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253236"/>
              </p:ext>
            </p:extLst>
          </p:nvPr>
        </p:nvGraphicFramePr>
        <p:xfrm>
          <a:off x="3795249" y="2459555"/>
          <a:ext cx="679273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-0.0827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-0.5546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-1.9096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-1.0723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-0.0288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-0.9039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0.5654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0.0130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1.0197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518860" y="5322079"/>
            <a:ext cx="1352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ormal </a:t>
            </a:r>
          </a:p>
          <a:p>
            <a:pPr algn="ctr"/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350929" y="5460578"/>
            <a:ext cx="389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?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415063" y="5645244"/>
            <a:ext cx="719822" cy="5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54872" y="5645244"/>
            <a:ext cx="73152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9788"/>
              </p:ext>
            </p:extLst>
          </p:nvPr>
        </p:nvGraphicFramePr>
        <p:xfrm>
          <a:off x="4786440" y="2429075"/>
          <a:ext cx="679273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0.0068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0.3076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3.6467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1.1498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0.0008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0.8171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0.3197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0.0002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1.0398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cxnSp>
        <p:nvCxnSpPr>
          <p:cNvPr id="28" name="Straight Arrow Connector 27"/>
          <p:cNvCxnSpPr/>
          <p:nvPr/>
        </p:nvCxnSpPr>
        <p:spPr>
          <a:xfrm>
            <a:off x="4134885" y="5246900"/>
            <a:ext cx="0" cy="39834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54872" y="5246900"/>
            <a:ext cx="0" cy="39834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34885" y="1968527"/>
            <a:ext cx="0" cy="398344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26077" y="1968527"/>
            <a:ext cx="0" cy="3983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134885" y="1968527"/>
            <a:ext cx="999460" cy="0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903033" y="1644470"/>
            <a:ext cx="1337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/>
              <a:t>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wo normal distribution variables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40009" y="2890901"/>
            <a:ext cx="18039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/>
              <a:t>k=10000</a:t>
            </a:r>
            <a:endParaRPr lang="is-IS" dirty="0"/>
          </a:p>
          <a:p>
            <a:r>
              <a:rPr lang="is-IS" dirty="0"/>
              <a:t>x1=rnorm(k,0,1)</a:t>
            </a:r>
          </a:p>
          <a:p>
            <a:r>
              <a:rPr lang="is-IS" dirty="0" smtClean="0"/>
              <a:t>x2=rnorm(k,0,1</a:t>
            </a:r>
            <a:r>
              <a:rPr lang="is-IS" dirty="0"/>
              <a:t>)</a:t>
            </a:r>
          </a:p>
          <a:p>
            <a:r>
              <a:rPr lang="is-IS" dirty="0" smtClean="0"/>
              <a:t>y=x1^2 + x2^2</a:t>
            </a:r>
          </a:p>
          <a:p>
            <a:r>
              <a:rPr lang="en-US" dirty="0" smtClean="0"/>
              <a:t>mean(y)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ar</a:t>
            </a:r>
            <a:r>
              <a:rPr lang="en-US" dirty="0" smtClean="0"/>
              <a:t>(y)</a:t>
            </a:r>
            <a:endParaRPr lang="en-US" dirty="0"/>
          </a:p>
          <a:p>
            <a:r>
              <a:rPr lang="en-US" dirty="0" err="1"/>
              <a:t>hist</a:t>
            </a:r>
            <a:r>
              <a:rPr lang="en-US" dirty="0"/>
              <a:t>(y)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86" y="2904130"/>
            <a:ext cx="3657600" cy="21666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4609" y="3804041"/>
            <a:ext cx="92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=2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80101"/>
              </p:ext>
            </p:extLst>
          </p:nvPr>
        </p:nvGraphicFramePr>
        <p:xfrm>
          <a:off x="183264" y="2846451"/>
          <a:ext cx="1358546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/>
                <a:gridCol w="67927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-0.0827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-0.1874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-0.5546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-1.0958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-1.9096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-2.2470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-0.0720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-1.0723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-0.8805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-0.0288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-1.5238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-0.9039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-0.4914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0.5654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0.4114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0.0130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-0.8994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1.0197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-0.0666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87936"/>
              </p:ext>
            </p:extLst>
          </p:nvPr>
        </p:nvGraphicFramePr>
        <p:xfrm>
          <a:off x="1701209" y="2633091"/>
          <a:ext cx="1358546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/>
                <a:gridCol w="67927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x1 </a:t>
                      </a:r>
                      <a:r>
                        <a:rPr lang="en-US" sz="14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square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x2 </a:t>
                      </a:r>
                      <a:r>
                        <a:rPr lang="en-US" sz="14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square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0.0068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0.0351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0.3076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1.2007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3.6467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5.0488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1.0000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0.0052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1.1498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0.7752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0.0008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2.3219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0.8171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0.2415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0.3197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0.1693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0.0002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0.8089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uk-UA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1.0398</a:t>
                      </a:r>
                      <a:endParaRPr lang="uk-UA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0.0044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345483"/>
              </p:ext>
            </p:extLst>
          </p:nvPr>
        </p:nvGraphicFramePr>
        <p:xfrm>
          <a:off x="3194434" y="2846451"/>
          <a:ext cx="679273" cy="271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273"/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y=sum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0.0420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1.5083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8.6955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1.0052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1.9251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2.3227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1.0586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0.4890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0.8091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1.0442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…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0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67" y="2145040"/>
            <a:ext cx="5312833" cy="17250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~N</a:t>
            </a:r>
            <a:r>
              <a:rPr lang="en-US" dirty="0" smtClean="0"/>
              <a:t>(0, 1) , then y=sum(x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)~X</a:t>
            </a:r>
            <a:r>
              <a:rPr lang="en-US" baseline="30000" dirty="0" smtClean="0"/>
              <a:t>2</a:t>
            </a:r>
            <a:r>
              <a:rPr lang="en-US" dirty="0" smtClean="0"/>
              <a:t>(n)</a:t>
            </a:r>
          </a:p>
          <a:p>
            <a:r>
              <a:rPr lang="en-US" dirty="0" smtClean="0"/>
              <a:t>Mean=n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=2n</a:t>
            </a:r>
          </a:p>
          <a:p>
            <a:r>
              <a:rPr lang="en-US" dirty="0" smtClean="0"/>
              <a:t>range &gt;=0</a:t>
            </a:r>
          </a:p>
          <a:p>
            <a:r>
              <a:rPr lang="en-US" dirty="0" smtClean="0"/>
              <a:t>Non symmetric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 square (x2) distribution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4021197"/>
            <a:ext cx="238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is-IS" dirty="0" smtClean="0"/>
              <a:t>=2</a:t>
            </a:r>
            <a:endParaRPr lang="is-IS" dirty="0"/>
          </a:p>
          <a:p>
            <a:r>
              <a:rPr lang="is-IS" dirty="0"/>
              <a:t>k=</a:t>
            </a:r>
            <a:r>
              <a:rPr lang="is-IS" dirty="0" smtClean="0"/>
              <a:t>10000</a:t>
            </a:r>
            <a:endParaRPr lang="is-IS" dirty="0"/>
          </a:p>
          <a:p>
            <a:r>
              <a:rPr lang="is-IS" dirty="0"/>
              <a:t>x=rnorm(k*n,0,1)</a:t>
            </a:r>
          </a:p>
          <a:p>
            <a:r>
              <a:rPr lang="is-IS" dirty="0"/>
              <a:t>x2=x^2</a:t>
            </a:r>
          </a:p>
          <a:p>
            <a:r>
              <a:rPr lang="en-US" dirty="0" err="1"/>
              <a:t>xm</a:t>
            </a:r>
            <a:r>
              <a:rPr lang="en-US" dirty="0"/>
              <a:t>=matrix(x2,k,n)</a:t>
            </a:r>
          </a:p>
          <a:p>
            <a:r>
              <a:rPr lang="en-US" dirty="0"/>
              <a:t>y=</a:t>
            </a:r>
            <a:r>
              <a:rPr lang="en-US" dirty="0" err="1"/>
              <a:t>rowSums</a:t>
            </a:r>
            <a:r>
              <a:rPr lang="en-US" dirty="0"/>
              <a:t>(</a:t>
            </a:r>
            <a:r>
              <a:rPr lang="en-US" dirty="0" err="1"/>
              <a:t>xm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mean(y)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ar</a:t>
            </a:r>
            <a:r>
              <a:rPr lang="en-US" dirty="0" smtClean="0"/>
              <a:t>(y)</a:t>
            </a:r>
            <a:endParaRPr lang="en-US" dirty="0"/>
          </a:p>
          <a:p>
            <a:r>
              <a:rPr lang="en-US" dirty="0" err="1"/>
              <a:t>hist</a:t>
            </a:r>
            <a:r>
              <a:rPr lang="en-US" dirty="0"/>
              <a:t>(y)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1206500"/>
            <a:ext cx="3657600" cy="2166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2900359"/>
            <a:ext cx="3657600" cy="2166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0" y="4787563"/>
            <a:ext cx="3657600" cy="21666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59700" y="2119640"/>
            <a:ext cx="92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=2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59700" y="3770640"/>
            <a:ext cx="92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=5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59700" y="5624840"/>
            <a:ext cx="111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=100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 square distribution in 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0200" y="2178437"/>
            <a:ext cx="41021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(k,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plot(d)</a:t>
            </a:r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(k,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plot(d)</a:t>
            </a:r>
          </a:p>
          <a:p>
            <a:r>
              <a:rPr lang="fr-FR" dirty="0"/>
              <a:t>x=</a:t>
            </a:r>
            <a:r>
              <a:rPr lang="fr-FR" dirty="0" err="1"/>
              <a:t>rchisq</a:t>
            </a:r>
            <a:r>
              <a:rPr lang="fr-FR" dirty="0"/>
              <a:t>(k,</a:t>
            </a:r>
            <a:r>
              <a:rPr lang="fr-FR" dirty="0">
                <a:solidFill>
                  <a:srgbClr val="FF0000"/>
                </a:solidFill>
              </a:rPr>
              <a:t>100</a:t>
            </a:r>
            <a:r>
              <a:rPr lang="fr-FR" dirty="0"/>
              <a:t>)</a:t>
            </a:r>
          </a:p>
          <a:p>
            <a:r>
              <a:rPr lang="fr-FR" dirty="0"/>
              <a:t>d=</a:t>
            </a:r>
            <a:r>
              <a:rPr lang="fr-FR" dirty="0" err="1"/>
              <a:t>density</a:t>
            </a:r>
            <a:r>
              <a:rPr lang="fr-FR" dirty="0"/>
              <a:t>(x)</a:t>
            </a:r>
          </a:p>
          <a:p>
            <a:r>
              <a:rPr lang="fr-FR" dirty="0"/>
              <a:t>plot(d)</a:t>
            </a:r>
          </a:p>
          <a:p>
            <a:r>
              <a:rPr lang="fr-FR" dirty="0"/>
              <a:t>x=</a:t>
            </a:r>
            <a:r>
              <a:rPr lang="fr-FR" dirty="0" err="1"/>
              <a:t>rchisq</a:t>
            </a:r>
            <a:r>
              <a:rPr lang="fr-FR" dirty="0"/>
              <a:t>(k,</a:t>
            </a:r>
            <a:r>
              <a:rPr lang="fr-FR" dirty="0">
                <a:solidFill>
                  <a:srgbClr val="FF0000"/>
                </a:solidFill>
              </a:rPr>
              <a:t>1000</a:t>
            </a:r>
            <a:r>
              <a:rPr lang="fr-FR" dirty="0"/>
              <a:t>)</a:t>
            </a:r>
          </a:p>
          <a:p>
            <a:r>
              <a:rPr lang="fr-FR" dirty="0"/>
              <a:t>d=</a:t>
            </a:r>
            <a:r>
              <a:rPr lang="fr-FR" dirty="0" err="1"/>
              <a:t>density</a:t>
            </a:r>
            <a:r>
              <a:rPr lang="fr-FR" dirty="0"/>
              <a:t>(x)</a:t>
            </a:r>
          </a:p>
          <a:p>
            <a:r>
              <a:rPr lang="fr-FR" dirty="0"/>
              <a:t>plot(d)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178437"/>
            <a:ext cx="5270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67" y="1942469"/>
            <a:ext cx="3941233" cy="23374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U~X</a:t>
            </a:r>
            <a:r>
              <a:rPr lang="en-US" baseline="30000" dirty="0" smtClean="0"/>
              <a:t>2</a:t>
            </a:r>
            <a:r>
              <a:rPr lang="en-US" dirty="0" smtClean="0"/>
              <a:t>(n</a:t>
            </a:r>
            <a:r>
              <a:rPr lang="en-US" baseline="-25000" dirty="0" smtClean="0"/>
              <a:t>1</a:t>
            </a:r>
            <a:r>
              <a:rPr lang="en-US" dirty="0" smtClean="0"/>
              <a:t>), V~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F=(U/n</a:t>
            </a:r>
            <a:r>
              <a:rPr lang="en-US" baseline="-25000" dirty="0" smtClean="0"/>
              <a:t>1</a:t>
            </a:r>
            <a:r>
              <a:rPr lang="en-US" dirty="0" smtClean="0"/>
              <a:t>)/</a:t>
            </a:r>
            <a:r>
              <a:rPr lang="en-US" dirty="0"/>
              <a:t> </a:t>
            </a:r>
            <a:r>
              <a:rPr lang="en-US" dirty="0" smtClean="0"/>
              <a:t>(V/n</a:t>
            </a:r>
            <a:r>
              <a:rPr lang="en-US" baseline="-25000" dirty="0" smtClean="0"/>
              <a:t>2</a:t>
            </a:r>
            <a:r>
              <a:rPr lang="en-US" dirty="0" smtClean="0"/>
              <a:t>) ~ F (n</a:t>
            </a:r>
            <a:r>
              <a:rPr lang="en-US" baseline="-25000" dirty="0" smtClean="0"/>
              <a:t>1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Mean=n</a:t>
            </a:r>
            <a:r>
              <a:rPr lang="en-US" baseline="-25000" dirty="0" smtClean="0"/>
              <a:t>2</a:t>
            </a:r>
            <a:r>
              <a:rPr lang="en-US" dirty="0" smtClean="0"/>
              <a:t>/(n</a:t>
            </a:r>
            <a:r>
              <a:rPr lang="en-US" baseline="-25000" dirty="0" smtClean="0"/>
              <a:t>2</a:t>
            </a:r>
            <a:r>
              <a:rPr lang="en-US" dirty="0" smtClean="0"/>
              <a:t>-2)</a:t>
            </a:r>
          </a:p>
          <a:p>
            <a:r>
              <a:rPr lang="en-US" dirty="0" smtClean="0"/>
              <a:t>Variance= </a:t>
            </a:r>
          </a:p>
          <a:p>
            <a:r>
              <a:rPr lang="en-US" dirty="0" smtClean="0"/>
              <a:t>range &gt;=0</a:t>
            </a:r>
          </a:p>
          <a:p>
            <a:r>
              <a:rPr lang="en-US" dirty="0" smtClean="0"/>
              <a:t>Non symmetric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 distribution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" y="4183777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fi-FI" dirty="0"/>
              <a:t>x=rf(k,1, 100)</a:t>
            </a:r>
          </a:p>
          <a:p>
            <a:r>
              <a:rPr lang="fi-FI" dirty="0" err="1"/>
              <a:t>hist(x</a:t>
            </a:r>
            <a:r>
              <a:rPr lang="fi-FI" dirty="0"/>
              <a:t>)</a:t>
            </a:r>
          </a:p>
          <a:p>
            <a:r>
              <a:rPr lang="fi-FI" dirty="0"/>
              <a:t>x=rf(k,1, 10000)</a:t>
            </a:r>
          </a:p>
          <a:p>
            <a:r>
              <a:rPr lang="fi-FI" dirty="0" err="1"/>
              <a:t>hist(x</a:t>
            </a:r>
            <a:r>
              <a:rPr lang="fi-FI" dirty="0"/>
              <a:t>)</a:t>
            </a:r>
          </a:p>
          <a:p>
            <a:r>
              <a:rPr lang="fi-FI" dirty="0"/>
              <a:t>x=rf(k,10, 10000)</a:t>
            </a:r>
          </a:p>
          <a:p>
            <a:r>
              <a:rPr lang="fi-FI" dirty="0" err="1"/>
              <a:t>hist(x</a:t>
            </a:r>
            <a:r>
              <a:rPr lang="fi-FI" dirty="0"/>
              <a:t>)</a:t>
            </a:r>
          </a:p>
          <a:p>
            <a:r>
              <a:rPr lang="is-IS" dirty="0"/>
              <a:t>x=rf(k,10000, 10000)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2286000"/>
            <a:ext cx="5270500" cy="44831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466932"/>
              </p:ext>
            </p:extLst>
          </p:nvPr>
        </p:nvGraphicFramePr>
        <p:xfrm>
          <a:off x="1800263" y="3086100"/>
          <a:ext cx="5619674" cy="40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Document" r:id="rId5" imgW="5486400" imgH="393700" progId="Word.Document.12">
                  <p:embed/>
                </p:oleObj>
              </mc:Choice>
              <mc:Fallback>
                <p:oleObj name="Document" r:id="rId5" imgW="5486400" imgH="39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0263" y="3086100"/>
                        <a:ext cx="5619674" cy="40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67" y="1701801"/>
            <a:ext cx="3941233" cy="23168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z~N</a:t>
            </a:r>
            <a:r>
              <a:rPr lang="en-US" dirty="0" smtClean="0"/>
              <a:t>(0,1), V~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n-US" dirty="0" smtClean="0"/>
              <a:t>n)</a:t>
            </a:r>
          </a:p>
          <a:p>
            <a:r>
              <a:rPr lang="en-US" dirty="0" smtClean="0"/>
              <a:t>t=z/</a:t>
            </a:r>
            <a:r>
              <a:rPr lang="en-US" dirty="0" err="1" smtClean="0"/>
              <a:t>sqrt</a:t>
            </a:r>
            <a:r>
              <a:rPr lang="en-US" dirty="0" smtClean="0"/>
              <a:t>(V/n)~ t (n)</a:t>
            </a:r>
          </a:p>
          <a:p>
            <a:r>
              <a:rPr lang="en-US" dirty="0" smtClean="0"/>
              <a:t>Sympatric</a:t>
            </a:r>
          </a:p>
          <a:p>
            <a:r>
              <a:rPr lang="en-US" dirty="0" smtClean="0"/>
              <a:t>Mean=0</a:t>
            </a:r>
          </a:p>
          <a:p>
            <a:r>
              <a:rPr lang="en-US" dirty="0" smtClean="0"/>
              <a:t>Variance=n</a:t>
            </a:r>
            <a:r>
              <a:rPr lang="en-US" dirty="0"/>
              <a:t>/(n-2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range: –infinity to + infinity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 distribution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6267" y="4018677"/>
            <a:ext cx="36237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is-IS" dirty="0"/>
              <a:t>x=rt(k,2)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is-IS" dirty="0"/>
              <a:t>x=rt(k,5)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is-IS" dirty="0"/>
              <a:t>x=rt(k,10)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is-IS" dirty="0"/>
              <a:t>x=rt(k,100)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120900"/>
            <a:ext cx="5270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67" y="1942470"/>
            <a:ext cx="3941233" cy="1068060"/>
          </a:xfrm>
        </p:spPr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=z</a:t>
            </a:r>
            <a:r>
              <a:rPr lang="en-US" baseline="30000" dirty="0" smtClean="0"/>
              <a:t>2</a:t>
            </a:r>
            <a:r>
              <a:rPr lang="en-US" dirty="0" smtClean="0"/>
              <a:t>/ (U/n)~ F (1,n)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between t and F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832100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=c(2,1),mar = c(3,4,1,1))</a:t>
            </a:r>
          </a:p>
          <a:p>
            <a:r>
              <a:rPr lang="fi-FI" dirty="0"/>
              <a:t>x=rf(k,1, 100)</a:t>
            </a:r>
          </a:p>
          <a:p>
            <a:r>
              <a:rPr lang="fi-FI" dirty="0" err="1"/>
              <a:t>hist(x</a:t>
            </a:r>
            <a:r>
              <a:rPr lang="fi-FI" dirty="0" smtClean="0"/>
              <a:t>)</a:t>
            </a:r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r>
              <a:rPr lang="is-IS" dirty="0"/>
              <a:t>x=rt(k,100)</a:t>
            </a:r>
          </a:p>
          <a:p>
            <a:r>
              <a:rPr lang="is-IS" dirty="0"/>
              <a:t>z=x^2</a:t>
            </a:r>
          </a:p>
          <a:p>
            <a:r>
              <a:rPr lang="en-US" dirty="0" err="1"/>
              <a:t>hist</a:t>
            </a:r>
            <a:r>
              <a:rPr lang="en-US" dirty="0"/>
              <a:t>(z)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0" y="1942470"/>
            <a:ext cx="5270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1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033" y="3746500"/>
            <a:ext cx="8779933" cy="647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Averages of large samples close to normal distribution.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 Limit Theory </a:t>
            </a:r>
            <a:br>
              <a:rPr lang="en-US" dirty="0" smtClean="0"/>
            </a:br>
            <a:r>
              <a:rPr lang="en-US" dirty="0" smtClean="0"/>
              <a:t>(CLT)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38328"/>
            <a:ext cx="3276600" cy="649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</a:t>
            </a:r>
            <a:r>
              <a:rPr lang="en-US" sz="1600" dirty="0" smtClean="0"/>
              <a:t>(5,1)</a:t>
            </a:r>
            <a:r>
              <a:rPr lang="en-US" sz="1600" dirty="0"/>
              <a:t>,mar = c(3,4,1,1)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#</a:t>
            </a:r>
            <a:r>
              <a:rPr lang="en-US" sz="1600" dirty="0" err="1" smtClean="0"/>
              <a:t>Binomia</a:t>
            </a:r>
            <a:endParaRPr lang="en-US" sz="1600" dirty="0" smtClean="0"/>
          </a:p>
          <a:p>
            <a:r>
              <a:rPr lang="en-US" sz="1600" dirty="0" smtClean="0"/>
              <a:t>p</a:t>
            </a:r>
            <a:r>
              <a:rPr lang="en-US" sz="1600" dirty="0"/>
              <a:t>=</a:t>
            </a:r>
            <a:r>
              <a:rPr lang="en-US" sz="1600" dirty="0" smtClean="0"/>
              <a:t>.05</a:t>
            </a:r>
            <a:endParaRPr lang="en-US" sz="1600" dirty="0"/>
          </a:p>
          <a:p>
            <a:r>
              <a:rPr lang="en-US" sz="1600" dirty="0"/>
              <a:t>n</a:t>
            </a:r>
            <a:r>
              <a:rPr lang="en-US" sz="1600" dirty="0" smtClean="0"/>
              <a:t>=100 </a:t>
            </a:r>
            <a:r>
              <a:rPr lang="en-US" sz="1600" dirty="0"/>
              <a:t>#number of balls</a:t>
            </a:r>
          </a:p>
          <a:p>
            <a:r>
              <a:rPr lang="en-US" sz="1600" dirty="0"/>
              <a:t>k=10000 #number of </a:t>
            </a:r>
            <a:r>
              <a:rPr lang="en-US" sz="1600" dirty="0" err="1"/>
              <a:t>Gaton</a:t>
            </a:r>
            <a:r>
              <a:rPr lang="en-US" sz="1600" dirty="0"/>
              <a:t> boards</a:t>
            </a:r>
          </a:p>
          <a:p>
            <a:r>
              <a:rPr lang="en-US" sz="1600" dirty="0"/>
              <a:t>x=</a:t>
            </a:r>
            <a:r>
              <a:rPr lang="en-US" sz="1600" dirty="0" err="1"/>
              <a:t>rbinom</a:t>
            </a:r>
            <a:r>
              <a:rPr lang="en-US" sz="1600" dirty="0"/>
              <a:t>(k, </a:t>
            </a:r>
            <a:r>
              <a:rPr lang="en-US" sz="1600" dirty="0" err="1"/>
              <a:t>n,p</a:t>
            </a:r>
            <a:r>
              <a:rPr lang="en-US" sz="1600" dirty="0"/>
              <a:t>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 smtClean="0"/>
              <a:t>d,main</a:t>
            </a:r>
            <a:r>
              <a:rPr lang="en-US" sz="1600" dirty="0" smtClean="0"/>
              <a:t>="Binomial")</a:t>
            </a:r>
            <a:endParaRPr lang="en-US" sz="1600" dirty="0"/>
          </a:p>
          <a:p>
            <a:r>
              <a:rPr lang="en-US" sz="1600" dirty="0" smtClean="0"/>
              <a:t>#Poisson</a:t>
            </a:r>
            <a:endParaRPr lang="en-US" sz="1600" dirty="0"/>
          </a:p>
          <a:p>
            <a:r>
              <a:rPr lang="en-US" sz="1600" dirty="0" smtClean="0"/>
              <a:t>lambda=10</a:t>
            </a:r>
            <a:endParaRPr lang="en-US" sz="1600" dirty="0"/>
          </a:p>
          <a:p>
            <a:r>
              <a:rPr lang="en-US" sz="1600" dirty="0"/>
              <a:t>x=</a:t>
            </a:r>
            <a:r>
              <a:rPr lang="en-US" sz="1600" dirty="0" err="1"/>
              <a:t>rpois</a:t>
            </a:r>
            <a:r>
              <a:rPr lang="en-US" sz="1600" dirty="0"/>
              <a:t>(k, lambda)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</a:t>
            </a:r>
            <a:r>
              <a:rPr lang="en-US" sz="1600" dirty="0"/>
              <a:t>Poisson</a:t>
            </a:r>
            <a:r>
              <a:rPr lang="en-US" sz="1600" dirty="0" smtClean="0"/>
              <a:t>")</a:t>
            </a:r>
            <a:endParaRPr lang="en-US" sz="1600" dirty="0"/>
          </a:p>
          <a:p>
            <a:r>
              <a:rPr lang="en-US" sz="1600" dirty="0" smtClean="0"/>
              <a:t>#Chi-Square</a:t>
            </a:r>
            <a:endParaRPr lang="en-US" sz="1600" dirty="0"/>
          </a:p>
          <a:p>
            <a:r>
              <a:rPr lang="en-US" sz="1600" dirty="0" smtClean="0"/>
              <a:t>x</a:t>
            </a:r>
            <a:r>
              <a:rPr lang="en-US" sz="1600" dirty="0"/>
              <a:t>=</a:t>
            </a:r>
            <a:r>
              <a:rPr lang="en-US" sz="1600" dirty="0" err="1"/>
              <a:t>rchisq</a:t>
            </a:r>
            <a:r>
              <a:rPr lang="en-US" sz="1600" dirty="0"/>
              <a:t>(k,5)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"Chi-square")</a:t>
            </a:r>
          </a:p>
          <a:p>
            <a:r>
              <a:rPr lang="en-US" sz="1600" dirty="0" smtClean="0"/>
              <a:t>#F</a:t>
            </a:r>
            <a:endParaRPr lang="en-US" sz="1600" dirty="0"/>
          </a:p>
          <a:p>
            <a:r>
              <a:rPr lang="fi-FI" sz="1600" dirty="0"/>
              <a:t>x=rf(k,10, 10000)</a:t>
            </a:r>
          </a:p>
          <a:p>
            <a:r>
              <a:rPr lang="en-US" sz="1600" dirty="0" smtClean="0"/>
              <a:t>d</a:t>
            </a:r>
            <a:r>
              <a:rPr lang="en-US" sz="1600" dirty="0"/>
              <a:t>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"F </a:t>
            </a:r>
            <a:r>
              <a:rPr lang="en-US" sz="1600" dirty="0" err="1" smtClean="0"/>
              <a:t>dist</a:t>
            </a:r>
            <a:r>
              <a:rPr lang="en-US" sz="1600" dirty="0" smtClean="0"/>
              <a:t>"</a:t>
            </a:r>
            <a:r>
              <a:rPr lang="en-US" sz="1600" dirty="0"/>
              <a:t>)</a:t>
            </a:r>
          </a:p>
          <a:p>
            <a:r>
              <a:rPr lang="en-US" sz="1600" dirty="0" smtClean="0"/>
              <a:t>#t</a:t>
            </a:r>
            <a:endParaRPr lang="en-US" sz="1600" dirty="0"/>
          </a:p>
          <a:p>
            <a:r>
              <a:rPr lang="is-IS" sz="1600" dirty="0"/>
              <a:t>x=rt(k,5</a:t>
            </a:r>
            <a:r>
              <a:rPr lang="is-IS" sz="1600" dirty="0" smtClean="0"/>
              <a:t>)</a:t>
            </a:r>
            <a:endParaRPr lang="en-US" sz="1600" dirty="0"/>
          </a:p>
          <a:p>
            <a:r>
              <a:rPr lang="en-US" sz="1600" dirty="0" smtClean="0"/>
              <a:t>d</a:t>
            </a:r>
            <a:r>
              <a:rPr lang="en-US" sz="1600" dirty="0"/>
              <a:t>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"t </a:t>
            </a:r>
            <a:r>
              <a:rPr lang="en-US" sz="1600" dirty="0" err="1" smtClean="0"/>
              <a:t>dist</a:t>
            </a:r>
            <a:r>
              <a:rPr lang="en-US" sz="1600" dirty="0" smtClean="0"/>
              <a:t>"</a:t>
            </a:r>
            <a:r>
              <a:rPr lang="en-US" sz="1600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338328"/>
            <a:ext cx="4432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to get mean of ten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6900" y="2181136"/>
            <a:ext cx="77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i2mean</a:t>
            </a:r>
            <a:r>
              <a:rPr lang="en-US" sz="3200" dirty="0" smtClean="0"/>
              <a:t>=function(</a:t>
            </a:r>
            <a:r>
              <a:rPr lang="en-US" sz="3200" dirty="0" err="1" smtClean="0"/>
              <a:t>x,n</a:t>
            </a:r>
            <a:r>
              <a:rPr lang="en-US" sz="3200" dirty="0" smtClean="0"/>
              <a:t>=10){</a:t>
            </a:r>
          </a:p>
          <a:p>
            <a:r>
              <a:rPr lang="en-US" sz="3200" dirty="0" smtClean="0"/>
              <a:t>k=length(x)</a:t>
            </a:r>
          </a:p>
          <a:p>
            <a:r>
              <a:rPr lang="en-US" sz="3200" dirty="0" smtClean="0"/>
              <a:t>nobs=k/n</a:t>
            </a:r>
          </a:p>
          <a:p>
            <a:r>
              <a:rPr lang="en-US" sz="3200" dirty="0" err="1" smtClean="0"/>
              <a:t>xm</a:t>
            </a:r>
            <a:r>
              <a:rPr lang="en-US" sz="3200" dirty="0" smtClean="0"/>
              <a:t>=matrix(</a:t>
            </a:r>
            <a:r>
              <a:rPr lang="en-US" sz="3200" dirty="0" err="1" smtClean="0"/>
              <a:t>x,nobs,n</a:t>
            </a:r>
            <a:r>
              <a:rPr lang="en-US" sz="3200" dirty="0" smtClean="0"/>
              <a:t>)</a:t>
            </a:r>
            <a:endParaRPr lang="en-US" sz="3200" dirty="0"/>
          </a:p>
          <a:p>
            <a:r>
              <a:rPr lang="en-US" sz="3200" dirty="0"/>
              <a:t>y=</a:t>
            </a:r>
            <a:r>
              <a:rPr lang="en-US" sz="3200" dirty="0" err="1" smtClean="0"/>
              <a:t>rowMeans</a:t>
            </a:r>
            <a:r>
              <a:rPr lang="en-US" sz="3200" dirty="0"/>
              <a:t>(</a:t>
            </a:r>
            <a:r>
              <a:rPr lang="en-US" sz="3200" dirty="0" err="1"/>
              <a:t>xm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return (y)</a:t>
            </a:r>
          </a:p>
          <a:p>
            <a:r>
              <a:rPr lang="en-US" sz="3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501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Distributions: binomial, normal, X2, t, and F</a:t>
            </a:r>
          </a:p>
          <a:p>
            <a:r>
              <a:rPr lang="en-US" dirty="0" smtClean="0"/>
              <a:t>Relationship</a:t>
            </a:r>
          </a:p>
          <a:p>
            <a:r>
              <a:rPr lang="en-US" dirty="0" smtClean="0"/>
              <a:t>Characteristics (mean, </a:t>
            </a:r>
            <a:r>
              <a:rPr lang="en-US" dirty="0" err="1" smtClean="0"/>
              <a:t>var</a:t>
            </a:r>
            <a:r>
              <a:rPr lang="en-US" dirty="0" smtClean="0"/>
              <a:t>, range,  and symmetry)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38328"/>
            <a:ext cx="3276600" cy="649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</a:t>
            </a:r>
            <a:r>
              <a:rPr lang="en-US" sz="1600" dirty="0" smtClean="0"/>
              <a:t>(5,1)</a:t>
            </a:r>
            <a:r>
              <a:rPr lang="en-US" sz="1600" dirty="0"/>
              <a:t>,mar = c(3,4,1,1)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#</a:t>
            </a:r>
            <a:r>
              <a:rPr lang="en-US" sz="1600" dirty="0" err="1" smtClean="0"/>
              <a:t>Binomia</a:t>
            </a:r>
            <a:endParaRPr lang="en-US" sz="1600" dirty="0" smtClean="0"/>
          </a:p>
          <a:p>
            <a:r>
              <a:rPr lang="en-US" sz="1600" dirty="0" smtClean="0"/>
              <a:t>p</a:t>
            </a:r>
            <a:r>
              <a:rPr lang="en-US" sz="1600" dirty="0"/>
              <a:t>=</a:t>
            </a:r>
            <a:r>
              <a:rPr lang="en-US" sz="1600" dirty="0" smtClean="0"/>
              <a:t>.05</a:t>
            </a:r>
            <a:endParaRPr lang="en-US" sz="1600" dirty="0"/>
          </a:p>
          <a:p>
            <a:r>
              <a:rPr lang="en-US" sz="1600" dirty="0"/>
              <a:t>n</a:t>
            </a:r>
            <a:r>
              <a:rPr lang="en-US" sz="1600" dirty="0" smtClean="0"/>
              <a:t>=100 </a:t>
            </a:r>
            <a:r>
              <a:rPr lang="en-US" sz="1600" dirty="0"/>
              <a:t>#number of balls</a:t>
            </a:r>
          </a:p>
          <a:p>
            <a:r>
              <a:rPr lang="en-US" sz="1600" dirty="0"/>
              <a:t>k=10000 #number of </a:t>
            </a:r>
            <a:r>
              <a:rPr lang="en-US" sz="1600" dirty="0" err="1"/>
              <a:t>Gaton</a:t>
            </a:r>
            <a:r>
              <a:rPr lang="en-US" sz="1600" dirty="0"/>
              <a:t> boards</a:t>
            </a:r>
          </a:p>
          <a:p>
            <a:r>
              <a:rPr lang="en-US" sz="1600" dirty="0"/>
              <a:t>x</a:t>
            </a:r>
            <a:r>
              <a:rPr lang="en-US" sz="1600" dirty="0" smtClean="0"/>
              <a:t>=</a:t>
            </a:r>
            <a:r>
              <a:rPr lang="en-US" sz="1600" dirty="0" smtClean="0">
                <a:solidFill>
                  <a:srgbClr val="FF0000"/>
                </a:solidFill>
              </a:rPr>
              <a:t>i2mean</a:t>
            </a:r>
            <a:r>
              <a:rPr lang="en-US" sz="1600" dirty="0" smtClean="0"/>
              <a:t>(</a:t>
            </a:r>
            <a:r>
              <a:rPr lang="en-US" sz="1600" dirty="0" err="1" smtClean="0"/>
              <a:t>rbinom</a:t>
            </a:r>
            <a:r>
              <a:rPr lang="en-US" sz="1600" dirty="0"/>
              <a:t>(k, </a:t>
            </a:r>
            <a:r>
              <a:rPr lang="en-US" sz="1600" dirty="0" err="1"/>
              <a:t>n,p</a:t>
            </a:r>
            <a:r>
              <a:rPr lang="en-US" sz="1600" dirty="0" smtClean="0"/>
              <a:t>))</a:t>
            </a:r>
            <a:endParaRPr lang="en-US" sz="1600" dirty="0"/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 smtClean="0"/>
              <a:t>d,main</a:t>
            </a:r>
            <a:r>
              <a:rPr lang="en-US" sz="1600" dirty="0" smtClean="0"/>
              <a:t>="Binomial")</a:t>
            </a:r>
            <a:endParaRPr lang="en-US" sz="1600" dirty="0"/>
          </a:p>
          <a:p>
            <a:r>
              <a:rPr lang="en-US" sz="1600" dirty="0" smtClean="0"/>
              <a:t>#Poisson</a:t>
            </a:r>
            <a:endParaRPr lang="en-US" sz="1600" dirty="0"/>
          </a:p>
          <a:p>
            <a:r>
              <a:rPr lang="en-US" sz="1600" dirty="0" smtClean="0"/>
              <a:t>lambda=10</a:t>
            </a:r>
            <a:endParaRPr lang="en-US" sz="1600" dirty="0"/>
          </a:p>
          <a:p>
            <a:r>
              <a:rPr lang="en-US" sz="1600" dirty="0"/>
              <a:t>x</a:t>
            </a:r>
            <a:r>
              <a:rPr lang="en-US" sz="1600" dirty="0" smtClean="0"/>
              <a:t>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en-US" sz="1600" dirty="0" err="1" smtClean="0"/>
              <a:t>rpois</a:t>
            </a:r>
            <a:r>
              <a:rPr lang="en-US" sz="1600" dirty="0"/>
              <a:t>(k, lambda</a:t>
            </a:r>
            <a:r>
              <a:rPr lang="en-US" sz="1600" dirty="0" smtClean="0"/>
              <a:t>))</a:t>
            </a:r>
            <a:endParaRPr lang="en-US" sz="1600" dirty="0"/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</a:t>
            </a:r>
            <a:r>
              <a:rPr lang="en-US" sz="1600" dirty="0"/>
              <a:t>Poisson</a:t>
            </a:r>
            <a:r>
              <a:rPr lang="en-US" sz="1600" dirty="0" smtClean="0"/>
              <a:t>")</a:t>
            </a:r>
            <a:endParaRPr lang="en-US" sz="1600" dirty="0"/>
          </a:p>
          <a:p>
            <a:r>
              <a:rPr lang="en-US" sz="1600" dirty="0" smtClean="0"/>
              <a:t>#Chi-Square</a:t>
            </a:r>
            <a:endParaRPr lang="en-US" sz="1600" dirty="0"/>
          </a:p>
          <a:p>
            <a:r>
              <a:rPr lang="en-US" sz="1600" dirty="0" smtClean="0"/>
              <a:t>x=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en-US" sz="1600" dirty="0" err="1" smtClean="0"/>
              <a:t>rchisq</a:t>
            </a:r>
            <a:r>
              <a:rPr lang="en-US" sz="1600" dirty="0"/>
              <a:t>(k,5</a:t>
            </a:r>
            <a:r>
              <a:rPr lang="en-US" sz="1600" dirty="0" smtClean="0"/>
              <a:t>))</a:t>
            </a:r>
            <a:endParaRPr lang="en-US" sz="1600" dirty="0"/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"Chi-square")</a:t>
            </a:r>
          </a:p>
          <a:p>
            <a:r>
              <a:rPr lang="en-US" sz="1600" dirty="0" smtClean="0"/>
              <a:t>#F</a:t>
            </a:r>
            <a:endParaRPr lang="en-US" sz="1600" dirty="0"/>
          </a:p>
          <a:p>
            <a:r>
              <a:rPr lang="fi-FI" sz="1600" dirty="0"/>
              <a:t>x</a:t>
            </a:r>
            <a:r>
              <a:rPr lang="fi-FI" sz="1600" dirty="0" smtClean="0"/>
              <a:t>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fi-FI" sz="1600" dirty="0" smtClean="0"/>
              <a:t>rf</a:t>
            </a:r>
            <a:r>
              <a:rPr lang="fi-FI" sz="1600" dirty="0"/>
              <a:t>(k,10, 10000</a:t>
            </a:r>
            <a:r>
              <a:rPr lang="fi-FI" sz="1600" dirty="0" smtClean="0"/>
              <a:t>))</a:t>
            </a:r>
            <a:endParaRPr lang="fi-FI" sz="1600" dirty="0"/>
          </a:p>
          <a:p>
            <a:r>
              <a:rPr lang="en-US" sz="1600" dirty="0" smtClean="0"/>
              <a:t>d</a:t>
            </a:r>
            <a:r>
              <a:rPr lang="en-US" sz="1600" dirty="0"/>
              <a:t>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"F </a:t>
            </a:r>
            <a:r>
              <a:rPr lang="en-US" sz="1600" dirty="0" err="1" smtClean="0"/>
              <a:t>dist</a:t>
            </a:r>
            <a:r>
              <a:rPr lang="en-US" sz="1600" dirty="0" smtClean="0"/>
              <a:t>"</a:t>
            </a:r>
            <a:r>
              <a:rPr lang="en-US" sz="1600" dirty="0"/>
              <a:t>)</a:t>
            </a:r>
          </a:p>
          <a:p>
            <a:r>
              <a:rPr lang="en-US" sz="1600" dirty="0" smtClean="0"/>
              <a:t>#t</a:t>
            </a:r>
            <a:endParaRPr lang="en-US" sz="1600" dirty="0"/>
          </a:p>
          <a:p>
            <a:r>
              <a:rPr lang="is-IS" sz="1600" dirty="0"/>
              <a:t>x</a:t>
            </a:r>
            <a:r>
              <a:rPr lang="is-IS" sz="1600" dirty="0" smtClean="0"/>
              <a:t>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is-IS" sz="1600" dirty="0" smtClean="0"/>
              <a:t>rt</a:t>
            </a:r>
            <a:r>
              <a:rPr lang="is-IS" sz="1600" dirty="0"/>
              <a:t>(k,5</a:t>
            </a:r>
            <a:r>
              <a:rPr lang="is-IS" sz="1600" dirty="0" smtClean="0"/>
              <a:t>))</a:t>
            </a:r>
            <a:endParaRPr lang="en-US" sz="1600" dirty="0"/>
          </a:p>
          <a:p>
            <a:r>
              <a:rPr lang="en-US" sz="1600" dirty="0" smtClean="0"/>
              <a:t>d</a:t>
            </a:r>
            <a:r>
              <a:rPr lang="en-US" sz="1600" dirty="0"/>
              <a:t>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"t </a:t>
            </a:r>
            <a:r>
              <a:rPr lang="en-US" sz="1600" dirty="0" err="1" smtClean="0"/>
              <a:t>dist</a:t>
            </a:r>
            <a:r>
              <a:rPr lang="en-US" sz="1600" dirty="0" smtClean="0"/>
              <a:t>"</a:t>
            </a:r>
            <a:r>
              <a:rPr lang="en-US" sz="1600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228600"/>
            <a:ext cx="4432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13798" y="1223012"/>
            <a:ext cx="5486400" cy="54864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  <a:gs pos="28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Distribution diagram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356999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N(0,1)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1594868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B</a:t>
            </a:r>
            <a:r>
              <a:rPr lang="en-US" sz="2800" dirty="0" smtClean="0"/>
              <a:t>(</a:t>
            </a:r>
            <a:r>
              <a:rPr lang="en-US" sz="2800" dirty="0" err="1"/>
              <a:t>n</a:t>
            </a:r>
            <a:r>
              <a:rPr lang="en-US" sz="2800" dirty="0" err="1" smtClean="0"/>
              <a:t>,</a:t>
            </a:r>
            <a:r>
              <a:rPr lang="en-US" sz="2800" dirty="0" err="1"/>
              <a:t>p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103574" y="344808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P(</a:t>
            </a:r>
            <a:r>
              <a:rPr lang="en-US" sz="2800" dirty="0" err="1" smtClean="0"/>
              <a:t>λ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676400" y="356999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t(n)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076700" y="566040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(n)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909172" y="4321862"/>
            <a:ext cx="1587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F(n1,n2)</a:t>
            </a:r>
            <a:endParaRPr lang="en-US" sz="2800" dirty="0"/>
          </a:p>
        </p:txBody>
      </p:sp>
      <p:cxnSp>
        <p:nvCxnSpPr>
          <p:cNvPr id="12" name="Straight Arrow Connector 11"/>
          <p:cNvCxnSpPr>
            <a:stCxn id="5" idx="3"/>
            <a:endCxn id="7" idx="0"/>
          </p:cNvCxnSpPr>
          <p:nvPr/>
        </p:nvCxnSpPr>
        <p:spPr>
          <a:xfrm>
            <a:off x="5181600" y="1856478"/>
            <a:ext cx="1493474" cy="159160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4" idx="0"/>
          </p:cNvCxnSpPr>
          <p:nvPr/>
        </p:nvCxnSpPr>
        <p:spPr>
          <a:xfrm>
            <a:off x="4610100" y="2118088"/>
            <a:ext cx="0" cy="145190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9" idx="0"/>
          </p:cNvCxnSpPr>
          <p:nvPr/>
        </p:nvCxnSpPr>
        <p:spPr>
          <a:xfrm>
            <a:off x="4610100" y="4093212"/>
            <a:ext cx="38100" cy="156719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  <a:endCxn id="8" idx="2"/>
          </p:cNvCxnSpPr>
          <p:nvPr/>
        </p:nvCxnSpPr>
        <p:spPr>
          <a:xfrm flipH="1" flipV="1">
            <a:off x="2247900" y="4093212"/>
            <a:ext cx="1828800" cy="182880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1"/>
            <a:endCxn id="8" idx="3"/>
          </p:cNvCxnSpPr>
          <p:nvPr/>
        </p:nvCxnSpPr>
        <p:spPr>
          <a:xfrm flipH="1">
            <a:off x="2819400" y="3831602"/>
            <a:ext cx="121920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071020" y="4755874"/>
            <a:ext cx="1483222" cy="107693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656998" y="4178674"/>
            <a:ext cx="1529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sum x^2</a:t>
            </a:r>
          </a:p>
          <a:p>
            <a:r>
              <a:rPr lang="en-US" sz="2400" dirty="0" smtClean="0"/>
              <a:t>over n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5627652" y="5287594"/>
            <a:ext cx="2418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/n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 /</a:t>
            </a:r>
          </a:p>
          <a:p>
            <a:r>
              <a:rPr lang="en-US" sz="2400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/n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47" name="Rectangle 46"/>
          <p:cNvSpPr/>
          <p:nvPr/>
        </p:nvSpPr>
        <p:spPr>
          <a:xfrm>
            <a:off x="2566020" y="4005891"/>
            <a:ext cx="901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/>
              <a:t>x/X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48" name="Rectangle 47"/>
          <p:cNvSpPr/>
          <p:nvPr/>
        </p:nvSpPr>
        <p:spPr>
          <a:xfrm>
            <a:off x="5967546" y="2378182"/>
            <a:ext cx="1529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λ</a:t>
            </a:r>
            <a:r>
              <a:rPr lang="en-US" sz="2400" dirty="0" smtClean="0"/>
              <a:t>=</a:t>
            </a:r>
            <a:r>
              <a:rPr lang="en-US" sz="2400" dirty="0" err="1" smtClean="0"/>
              <a:t>np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7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969890"/>
              </p:ext>
            </p:extLst>
          </p:nvPr>
        </p:nvGraphicFramePr>
        <p:xfrm>
          <a:off x="355601" y="2674938"/>
          <a:ext cx="8547100" cy="356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653"/>
                <a:gridCol w="1230695"/>
                <a:gridCol w="1005696"/>
                <a:gridCol w="1221014"/>
                <a:gridCol w="919841"/>
                <a:gridCol w="1689100"/>
                <a:gridCol w="1054101"/>
              </a:tblGrid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B(</a:t>
                      </a:r>
                      <a:r>
                        <a:rPr lang="en-US" dirty="0" err="1" smtClean="0"/>
                        <a:t>n,p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N(0,1)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X2(n)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F(n1,n2)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T(n)</a:t>
                      </a:r>
                      <a:endParaRPr lang="en-US" dirty="0"/>
                    </a:p>
                  </a:txBody>
                  <a:tcPr anchor="ctr"/>
                </a:tc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λ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n2/(n2-2)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Varance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np</a:t>
                      </a:r>
                      <a:r>
                        <a:rPr lang="en-US" dirty="0" smtClean="0"/>
                        <a:t>(1-p)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λ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n/(n-2)</a:t>
                      </a:r>
                      <a:endParaRPr lang="en-US" dirty="0"/>
                    </a:p>
                  </a:txBody>
                  <a:tcPr anchor="ctr"/>
                </a:tc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&gt;=0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(-∞,∞)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(-∞,∞)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Symmetry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features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98862"/>
              </p:ext>
            </p:extLst>
          </p:nvPr>
        </p:nvGraphicFramePr>
        <p:xfrm>
          <a:off x="6334163" y="4308856"/>
          <a:ext cx="5619674" cy="40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Document" r:id="rId3" imgW="5486400" imgH="393700" progId="Word.Document.12">
                  <p:embed/>
                </p:oleObj>
              </mc:Choice>
              <mc:Fallback>
                <p:oleObj name="Document" r:id="rId3" imgW="5486400" imgH="39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4163" y="4308856"/>
                        <a:ext cx="5619674" cy="40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Distributions: binomial, normal, X2, t, and F</a:t>
            </a:r>
          </a:p>
          <a:p>
            <a:r>
              <a:rPr lang="en-US" dirty="0" smtClean="0"/>
              <a:t>Relationship</a:t>
            </a:r>
          </a:p>
          <a:p>
            <a:r>
              <a:rPr lang="en-US" dirty="0" smtClean="0"/>
              <a:t>Characteristics (mean, </a:t>
            </a:r>
            <a:r>
              <a:rPr lang="en-US" dirty="0" err="1" smtClean="0"/>
              <a:t>var</a:t>
            </a:r>
            <a:r>
              <a:rPr lang="en-US" dirty="0" smtClean="0"/>
              <a:t>, range, and symmetry)</a:t>
            </a:r>
          </a:p>
          <a:p>
            <a:r>
              <a:rPr lang="en-US" dirty="0" smtClean="0"/>
              <a:t>CLT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65996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Galton Board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100"/>
            <a:ext cx="9144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event has successful rate of p. </a:t>
            </a:r>
          </a:p>
          <a:p>
            <a:r>
              <a:rPr lang="en-US" dirty="0" smtClean="0"/>
              <a:t>Repeat the event n times. </a:t>
            </a:r>
          </a:p>
          <a:p>
            <a:r>
              <a:rPr lang="en-US" dirty="0" smtClean="0"/>
              <a:t>The total number of success is a random variable, x</a:t>
            </a:r>
          </a:p>
          <a:p>
            <a:r>
              <a:rPr lang="en-US" dirty="0" smtClean="0"/>
              <a:t> Range from zero to n. </a:t>
            </a:r>
          </a:p>
          <a:p>
            <a:r>
              <a:rPr lang="en-US" dirty="0" smtClean="0"/>
              <a:t>The probability is c(n, x)</a:t>
            </a:r>
            <a:r>
              <a:rPr lang="en-US" dirty="0" err="1" smtClean="0"/>
              <a:t>p</a:t>
            </a:r>
            <a:r>
              <a:rPr lang="en-US" baseline="30000" dirty="0" err="1" smtClean="0"/>
              <a:t>x</a:t>
            </a:r>
            <a:r>
              <a:rPr lang="en-US" dirty="0" smtClean="0"/>
              <a:t>(1-p)</a:t>
            </a:r>
            <a:r>
              <a:rPr lang="en-US" baseline="30000" dirty="0" smtClean="0"/>
              <a:t>(n-x) </a:t>
            </a:r>
            <a:r>
              <a:rPr lang="en-US" dirty="0" smtClean="0"/>
              <a:t>,where c(n, x) is number of combinations of choosing x from n.</a:t>
            </a:r>
          </a:p>
          <a:p>
            <a:r>
              <a:rPr lang="en-US" dirty="0" smtClean="0"/>
              <a:t>Notation: B(n, p)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Mean=</a:t>
            </a:r>
            <a:r>
              <a:rPr lang="en-US" dirty="0" err="1" smtClean="0"/>
              <a:t>np</a:t>
            </a:r>
            <a:endParaRPr lang="en-US" dirty="0" smtClean="0"/>
          </a:p>
          <a:p>
            <a:r>
              <a:rPr lang="en-US" dirty="0" err="1" smtClean="0"/>
              <a:t>Var</a:t>
            </a:r>
            <a:r>
              <a:rPr lang="en-US" dirty="0" smtClean="0"/>
              <a:t>=</a:t>
            </a:r>
            <a:r>
              <a:rPr lang="en-US" dirty="0" err="1" smtClean="0"/>
              <a:t>np</a:t>
            </a:r>
            <a:r>
              <a:rPr lang="en-US" dirty="0" smtClean="0"/>
              <a:t>(1-p)</a:t>
            </a:r>
          </a:p>
          <a:p>
            <a:r>
              <a:rPr lang="en-US" dirty="0" smtClean="0"/>
              <a:t>&gt;=0</a:t>
            </a:r>
          </a:p>
          <a:p>
            <a:r>
              <a:rPr lang="en-US" dirty="0" smtClean="0"/>
              <a:t>Symmetric only if  p=.5</a:t>
            </a:r>
          </a:p>
          <a:p>
            <a:r>
              <a:rPr lang="en-US" dirty="0" smtClean="0"/>
              <a:t>When n is large, binomial is close to normal distribution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6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317502" y="897619"/>
            <a:ext cx="264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x~B</a:t>
            </a:r>
            <a:r>
              <a:rPr lang="en-US" sz="2000" dirty="0" smtClean="0"/>
              <a:t>(n, p)</a:t>
            </a:r>
          </a:p>
          <a:p>
            <a:r>
              <a:rPr lang="en-US" sz="2000" dirty="0" smtClean="0"/>
              <a:t>n trials each with p successful rate.</a:t>
            </a:r>
          </a:p>
          <a:p>
            <a:r>
              <a:rPr lang="en-US" sz="2000" dirty="0" smtClean="0"/>
              <a:t>The total number of successes is a random variable, 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483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Binomial distribution and Galton board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41700" y="1252728"/>
            <a:ext cx="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76734" y="1252728"/>
            <a:ext cx="1270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19251" y="1851984"/>
            <a:ext cx="3134043" cy="30349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43775" y="6430966"/>
            <a:ext cx="6920623" cy="159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76734" y="1866082"/>
            <a:ext cx="2913064" cy="30223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angle 22"/>
          <p:cNvSpPr/>
          <p:nvPr/>
        </p:nvSpPr>
        <p:spPr>
          <a:xfrm>
            <a:off x="3597274" y="199390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>
            <a:off x="2990849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>
            <a:off x="4149723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>
            <a:off x="3597274" y="329565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/>
          <p:cNvSpPr/>
          <p:nvPr/>
        </p:nvSpPr>
        <p:spPr>
          <a:xfrm>
            <a:off x="2990849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4149723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/>
          <p:cNvSpPr/>
          <p:nvPr/>
        </p:nvSpPr>
        <p:spPr>
          <a:xfrm>
            <a:off x="2411413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/>
          <p:cNvSpPr/>
          <p:nvPr/>
        </p:nvSpPr>
        <p:spPr>
          <a:xfrm>
            <a:off x="1804988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/>
          <p:cNvSpPr/>
          <p:nvPr/>
        </p:nvSpPr>
        <p:spPr>
          <a:xfrm>
            <a:off x="4783135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/>
          <p:cNvSpPr/>
          <p:nvPr/>
        </p:nvSpPr>
        <p:spPr>
          <a:xfrm>
            <a:off x="5335584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/>
          <p:cNvSpPr/>
          <p:nvPr/>
        </p:nvSpPr>
        <p:spPr>
          <a:xfrm>
            <a:off x="2384423" y="4556505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/>
          <p:cNvSpPr/>
          <p:nvPr/>
        </p:nvSpPr>
        <p:spPr>
          <a:xfrm>
            <a:off x="3590925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/>
          <p:cNvSpPr/>
          <p:nvPr/>
        </p:nvSpPr>
        <p:spPr>
          <a:xfrm>
            <a:off x="1198562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/>
          <p:cNvSpPr/>
          <p:nvPr/>
        </p:nvSpPr>
        <p:spPr>
          <a:xfrm>
            <a:off x="4729158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/>
          <p:cNvSpPr/>
          <p:nvPr/>
        </p:nvSpPr>
        <p:spPr>
          <a:xfrm>
            <a:off x="5888033" y="45420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319951" y="4902012"/>
            <a:ext cx="10809" cy="15196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264398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433511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635247" y="4888480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841749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979982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164257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744187" y="1266949"/>
            <a:ext cx="320040" cy="320040"/>
          </a:xfrm>
          <a:prstGeom prst="ellipse">
            <a:avLst/>
          </a:prstGeom>
          <a:gradFill>
            <a:gsLst>
              <a:gs pos="0">
                <a:srgbClr val="FF2802"/>
              </a:gs>
              <a:gs pos="74000">
                <a:srgbClr val="FF4331"/>
              </a:gs>
              <a:gs pos="83000">
                <a:srgbClr val="FF8976"/>
              </a:gs>
              <a:gs pos="100000">
                <a:srgbClr val="FFAA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/>
          <p:cNvGrpSpPr/>
          <p:nvPr/>
        </p:nvGrpSpPr>
        <p:grpSpPr>
          <a:xfrm>
            <a:off x="984005" y="5009395"/>
            <a:ext cx="5646185" cy="1413409"/>
            <a:chOff x="984005" y="5009395"/>
            <a:chExt cx="5646185" cy="1413409"/>
          </a:xfrm>
        </p:grpSpPr>
        <p:sp>
          <p:nvSpPr>
            <p:cNvPr id="61" name="Oval 60"/>
            <p:cNvSpPr/>
            <p:nvPr/>
          </p:nvSpPr>
          <p:spPr>
            <a:xfrm>
              <a:off x="3863491" y="60896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34658" y="608634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89779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720490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91657" y="608177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446778" y="608050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02009" y="608482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873176" y="608151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28297" y="60802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84005" y="607769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10150" y="610276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029500" y="609917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400667" y="609587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755788" y="609460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119119" y="573500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478696" y="573311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909793" y="573268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951987" y="573019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297594" y="57275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55104" y="572442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89855" y="574787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261717" y="57445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593739" y="57395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990002" y="573960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930490" y="536592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301657" y="536262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904364" y="502166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158656" y="535804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513777" y="53567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431062" y="500939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720825" y="1450330"/>
            <a:ext cx="6254017" cy="3627952"/>
            <a:chOff x="720825" y="1450330"/>
            <a:chExt cx="6254017" cy="3627952"/>
          </a:xfrm>
        </p:grpSpPr>
        <p:sp>
          <p:nvSpPr>
            <p:cNvPr id="135" name="TextBox 134"/>
            <p:cNvSpPr txBox="1"/>
            <p:nvPr/>
          </p:nvSpPr>
          <p:spPr>
            <a:xfrm>
              <a:off x="3511874" y="369639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6</a:t>
              </a:r>
              <a:endParaRPr lang="en-US" sz="40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414826" y="368032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73431" y="368408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518058" y="2359423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2</a:t>
              </a:r>
              <a:endParaRPr lang="en-US" sz="40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902481" y="308609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30029" y="36952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20825" y="436923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902670" y="4370396"/>
              <a:ext cx="6946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10</a:t>
              </a:r>
              <a:endParaRPr lang="en-US" sz="40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805622" y="435433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5</a:t>
              </a:r>
              <a:endParaRPr lang="en-US" sz="40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64227" y="4358091"/>
              <a:ext cx="7030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10</a:t>
              </a:r>
              <a:endParaRPr lang="en-US" sz="40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402390" y="4331857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10042" y="434037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5</a:t>
              </a:r>
              <a:endParaRPr lang="en-US" sz="40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548337" y="238757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617068" y="2414315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084326" y="3087256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87278" y="307119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45883" y="307495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610707" y="14503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74749" y="372142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930491" y="883235"/>
            <a:ext cx="2471899" cy="1081992"/>
            <a:chOff x="3930491" y="883235"/>
            <a:chExt cx="2471899" cy="1081992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3930491" y="1192644"/>
              <a:ext cx="979328" cy="772583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4618420" y="883235"/>
              <a:ext cx="1783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p=0.5, </a:t>
              </a:r>
            </a:p>
            <a:p>
              <a:pPr algn="ctr"/>
              <a:r>
                <a:rPr lang="en-US" sz="2000" dirty="0" smtClean="0"/>
                <a:t>Left-fail </a:t>
              </a:r>
            </a:p>
            <a:p>
              <a:pPr algn="ctr"/>
              <a:r>
                <a:rPr lang="en-US" sz="2000" dirty="0" smtClean="0"/>
                <a:t>Right-success</a:t>
              </a:r>
              <a:endParaRPr lang="en-US" sz="2000" dirty="0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3847308" y="1578555"/>
            <a:ext cx="5312875" cy="2966743"/>
            <a:chOff x="3847308" y="1578555"/>
            <a:chExt cx="5312875" cy="2966743"/>
          </a:xfrm>
        </p:grpSpPr>
        <p:cxnSp>
          <p:nvCxnSpPr>
            <p:cNvPr id="150" name="Straight Connector 149"/>
            <p:cNvCxnSpPr/>
            <p:nvPr/>
          </p:nvCxnSpPr>
          <p:spPr>
            <a:xfrm flipH="1">
              <a:off x="3847308" y="1978665"/>
              <a:ext cx="5296692" cy="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8106802" y="1578555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n=1</a:t>
              </a:r>
              <a:endParaRPr lang="en-US" sz="2000" dirty="0"/>
            </a:p>
          </p:txBody>
        </p:sp>
        <p:cxnSp>
          <p:nvCxnSpPr>
            <p:cNvPr id="163" name="Straight Connector 162"/>
            <p:cNvCxnSpPr>
              <a:endCxn id="25" idx="0"/>
            </p:cNvCxnSpPr>
            <p:nvPr/>
          </p:nvCxnSpPr>
          <p:spPr>
            <a:xfrm flipH="1">
              <a:off x="4425948" y="2574685"/>
              <a:ext cx="4718052" cy="496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8106802" y="2174575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n=2</a:t>
              </a:r>
              <a:endParaRPr lang="en-US" sz="2000" dirty="0"/>
            </a:p>
          </p:txBody>
        </p:sp>
        <p:cxnSp>
          <p:nvCxnSpPr>
            <p:cNvPr id="166" name="Straight Connector 165"/>
            <p:cNvCxnSpPr>
              <a:endCxn id="34" idx="0"/>
            </p:cNvCxnSpPr>
            <p:nvPr/>
          </p:nvCxnSpPr>
          <p:spPr>
            <a:xfrm flipH="1">
              <a:off x="5059360" y="3261389"/>
              <a:ext cx="4084640" cy="342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8106802" y="2861279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n=3</a:t>
              </a:r>
              <a:endParaRPr lang="en-US" sz="2000" dirty="0"/>
            </a:p>
          </p:txBody>
        </p:sp>
        <p:cxnSp>
          <p:nvCxnSpPr>
            <p:cNvPr id="169" name="Straight Connector 168"/>
            <p:cNvCxnSpPr>
              <a:endCxn id="36" idx="0"/>
            </p:cNvCxnSpPr>
            <p:nvPr/>
          </p:nvCxnSpPr>
          <p:spPr>
            <a:xfrm flipH="1">
              <a:off x="5611809" y="3908237"/>
              <a:ext cx="3548374" cy="178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8122985" y="3508127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n=4</a:t>
              </a:r>
              <a:endParaRPr lang="en-US" sz="2000" dirty="0"/>
            </a:p>
          </p:txBody>
        </p:sp>
        <p:cxnSp>
          <p:nvCxnSpPr>
            <p:cNvPr id="172" name="Straight Connector 171"/>
            <p:cNvCxnSpPr>
              <a:endCxn id="46" idx="0"/>
            </p:cNvCxnSpPr>
            <p:nvPr/>
          </p:nvCxnSpPr>
          <p:spPr>
            <a:xfrm flipH="1" flipV="1">
              <a:off x="6164258" y="4542028"/>
              <a:ext cx="2979742" cy="32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8106802" y="4145188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n=5</a:t>
              </a:r>
              <a:endParaRPr lang="en-US" sz="20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58917" y="6334923"/>
            <a:ext cx="8358008" cy="553245"/>
            <a:chOff x="758917" y="6334923"/>
            <a:chExt cx="8358008" cy="553245"/>
          </a:xfrm>
        </p:grpSpPr>
        <p:sp>
          <p:nvSpPr>
            <p:cNvPr id="175" name="TextBox 174"/>
            <p:cNvSpPr txBox="1"/>
            <p:nvPr/>
          </p:nvSpPr>
          <p:spPr>
            <a:xfrm>
              <a:off x="758917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0</a:t>
              </a:r>
              <a:endParaRPr lang="en-US" sz="28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940762" y="6364948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43714" y="634888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102319" y="635264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40482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48134" y="633492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4</a:t>
              </a:r>
              <a:endParaRPr lang="en-US" sz="2800" dirty="0"/>
            </a:p>
          </p:txBody>
        </p:sp>
        <p:cxnSp>
          <p:nvCxnSpPr>
            <p:cNvPr id="181" name="Straight Connector 180"/>
            <p:cNvCxnSpPr>
              <a:stCxn id="182" idx="1"/>
              <a:endCxn id="179" idx="3"/>
            </p:cNvCxnSpPr>
            <p:nvPr/>
          </p:nvCxnSpPr>
          <p:spPr>
            <a:xfrm flipH="1">
              <a:off x="7012934" y="6625394"/>
              <a:ext cx="67336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686297" y="6425339"/>
              <a:ext cx="1430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Outcome</a:t>
              </a:r>
              <a:endParaRPr lang="en-US" sz="2000" dirty="0"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6189657" y="902681"/>
            <a:ext cx="292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x=</a:t>
            </a:r>
            <a:r>
              <a:rPr lang="en-US" sz="2000" dirty="0" err="1" smtClean="0"/>
              <a:t>rbinom</a:t>
            </a:r>
            <a:r>
              <a:rPr lang="en-US" sz="2000" dirty="0" smtClean="0"/>
              <a:t>(10000,5,.0)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202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in 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098800"/>
            <a:ext cx="3670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=.5</a:t>
            </a:r>
            <a:endParaRPr lang="en-US" dirty="0"/>
          </a:p>
          <a:p>
            <a:r>
              <a:rPr lang="en-US" dirty="0" smtClean="0"/>
              <a:t>n=5 </a:t>
            </a:r>
            <a:r>
              <a:rPr lang="en-US" dirty="0"/>
              <a:t>#number of </a:t>
            </a:r>
            <a:r>
              <a:rPr lang="en-US" dirty="0" smtClean="0"/>
              <a:t>layers/trials</a:t>
            </a:r>
            <a:endParaRPr lang="en-US" dirty="0"/>
          </a:p>
          <a:p>
            <a:r>
              <a:rPr lang="en-US" dirty="0"/>
              <a:t>k=10000 #number of </a:t>
            </a:r>
            <a:r>
              <a:rPr lang="en-US" dirty="0" smtClean="0"/>
              <a:t>balls</a:t>
            </a:r>
            <a:endParaRPr lang="en-US" dirty="0"/>
          </a:p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n</a:t>
            </a:r>
            <a:r>
              <a:rPr lang="en-US" dirty="0" smtClean="0"/>
              <a:t>, p</a:t>
            </a:r>
            <a:r>
              <a:rPr lang="en-US" dirty="0"/>
              <a:t>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2719723"/>
            <a:ext cx="501259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probability and trials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098800"/>
            <a:ext cx="3670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p=.4</a:t>
            </a:r>
          </a:p>
          <a:p>
            <a:r>
              <a:rPr lang="en-US" dirty="0" smtClean="0"/>
              <a:t>n=200 </a:t>
            </a:r>
            <a:r>
              <a:rPr lang="en-US" dirty="0"/>
              <a:t>#number of </a:t>
            </a:r>
            <a:r>
              <a:rPr lang="en-US" dirty="0" smtClean="0"/>
              <a:t>layers/trials</a:t>
            </a:r>
            <a:endParaRPr lang="en-US" dirty="0"/>
          </a:p>
          <a:p>
            <a:r>
              <a:rPr lang="en-US" dirty="0"/>
              <a:t>k=10000 #number of </a:t>
            </a:r>
            <a:r>
              <a:rPr lang="en-US" dirty="0" smtClean="0"/>
              <a:t>balls</a:t>
            </a:r>
            <a:endParaRPr lang="en-US" dirty="0"/>
          </a:p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n</a:t>
            </a:r>
            <a:r>
              <a:rPr lang="en-US" dirty="0" smtClean="0"/>
              <a:t>, p</a:t>
            </a:r>
            <a:r>
              <a:rPr lang="en-US" dirty="0"/>
              <a:t>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34" y="3068422"/>
            <a:ext cx="4800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1914</TotalTime>
  <Words>1227</Words>
  <Application>Microsoft Macintosh PowerPoint</Application>
  <PresentationFormat>On-screen Show (4:3)</PresentationFormat>
  <Paragraphs>458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Candara</vt:lpstr>
      <vt:lpstr>Symbol</vt:lpstr>
      <vt:lpstr>Arial</vt:lpstr>
      <vt:lpstr>Waveform</vt:lpstr>
      <vt:lpstr>Document</vt:lpstr>
      <vt:lpstr>Microsoft Word Document</vt:lpstr>
      <vt:lpstr>Statistical Genomics</vt:lpstr>
      <vt:lpstr>Administration</vt:lpstr>
      <vt:lpstr>Outline</vt:lpstr>
      <vt:lpstr>Galton Board</vt:lpstr>
      <vt:lpstr>Binomial distribution </vt:lpstr>
      <vt:lpstr>Binomial distribution </vt:lpstr>
      <vt:lpstr>Binomial distribution and Galton board</vt:lpstr>
      <vt:lpstr>Binomial in R</vt:lpstr>
      <vt:lpstr>Different probability and trials</vt:lpstr>
      <vt:lpstr>Standardization</vt:lpstr>
      <vt:lpstr>Plot on density</vt:lpstr>
      <vt:lpstr>Normal distribution</vt:lpstr>
      <vt:lpstr>Standard normal distribution</vt:lpstr>
      <vt:lpstr>Normal distribution in R</vt:lpstr>
      <vt:lpstr>Binomial vs. Normal</vt:lpstr>
      <vt:lpstr>What is the probability of x=80? </vt:lpstr>
      <vt:lpstr>Poisson distribution</vt:lpstr>
      <vt:lpstr>Poisson distribution in R</vt:lpstr>
      <vt:lpstr>Approximation by binomial</vt:lpstr>
      <vt:lpstr>Distribution derived from normal distribution</vt:lpstr>
      <vt:lpstr>Two normal distribution variables</vt:lpstr>
      <vt:lpstr>Chi square (x2) distribution</vt:lpstr>
      <vt:lpstr>Chi square distribution in R</vt:lpstr>
      <vt:lpstr>F distribution</vt:lpstr>
      <vt:lpstr>t distribution</vt:lpstr>
      <vt:lpstr>Relationship between t and F </vt:lpstr>
      <vt:lpstr>Central  Limit Theory  (CLT)</vt:lpstr>
      <vt:lpstr>PowerPoint Presentation</vt:lpstr>
      <vt:lpstr>Function to get mean of ten</vt:lpstr>
      <vt:lpstr>PowerPoint Presentation</vt:lpstr>
      <vt:lpstr>Distribution diagram</vt:lpstr>
      <vt:lpstr>Distribution features</vt:lpstr>
      <vt:lpstr>Highlight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165</cp:revision>
  <dcterms:created xsi:type="dcterms:W3CDTF">2013-08-24T13:03:35Z</dcterms:created>
  <dcterms:modified xsi:type="dcterms:W3CDTF">2017-01-30T20:40:08Z</dcterms:modified>
</cp:coreProperties>
</file>