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340" r:id="rId2"/>
    <p:sldId id="336" r:id="rId3"/>
    <p:sldId id="341" r:id="rId4"/>
    <p:sldId id="361" r:id="rId5"/>
    <p:sldId id="362" r:id="rId6"/>
    <p:sldId id="364" r:id="rId7"/>
    <p:sldId id="363" r:id="rId8"/>
    <p:sldId id="368" r:id="rId9"/>
    <p:sldId id="370" r:id="rId10"/>
    <p:sldId id="372" r:id="rId11"/>
    <p:sldId id="373" r:id="rId12"/>
    <p:sldId id="366" r:id="rId13"/>
    <p:sldId id="374" r:id="rId14"/>
    <p:sldId id="367" r:id="rId15"/>
    <p:sldId id="376" r:id="rId16"/>
    <p:sldId id="369" r:id="rId17"/>
    <p:sldId id="377" r:id="rId18"/>
    <p:sldId id="378" r:id="rId19"/>
    <p:sldId id="379" r:id="rId20"/>
    <p:sldId id="3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56"/>
    <p:restoredTop sz="93176" autoAdjust="0"/>
  </p:normalViewPr>
  <p:slideViewPr>
    <p:cSldViewPr snapToGrid="0" snapToObjects="1">
      <p:cViewPr>
        <p:scale>
          <a:sx n="96" d="100"/>
          <a:sy n="96" d="100"/>
        </p:scale>
        <p:origin x="3736" y="2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image" Target="../media/image6.emf"/><Relationship Id="rId2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4908-2A04-9943-9FD7-65929F5D9E3B}" type="datetimeFigureOut">
              <a:rPr lang="en-US" smtClean="0"/>
              <a:t>1/24/17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5107-B47F-A942-A7B4-FB0CAFAD1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7.emf"/><Relationship Id="rId7" Type="http://schemas.openxmlformats.org/officeDocument/2006/relationships/package" Target="../embeddings/Microsoft_Word_Document2.docx"/><Relationship Id="rId8" Type="http://schemas.openxmlformats.org/officeDocument/2006/relationships/image" Target="../media/image8.emf"/><Relationship Id="rId9" Type="http://schemas.openxmlformats.org/officeDocument/2006/relationships/package" Target="../embeddings/Microsoft_Word_Document3.docx"/><Relationship Id="rId10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744" y="2791299"/>
            <a:ext cx="8857883" cy="1072859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chemeClr val="bg2">
                    <a:lumMod val="75000"/>
                  </a:schemeClr>
                </a:solidFill>
              </a:rPr>
              <a:t>Statistical Genomics</a:t>
            </a:r>
            <a:endParaRPr lang="en-US" sz="3800" b="1" dirty="0">
              <a:solidFill>
                <a:schemeClr val="accent2"/>
              </a:solidFill>
            </a:endParaRP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886" y="5316238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12699" y="4249255"/>
            <a:ext cx="6400800" cy="1066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Zhiwu Zhang</a:t>
            </a:r>
          </a:p>
          <a:p>
            <a:pPr marL="0" indent="0" algn="ctr">
              <a:buNone/>
            </a:pPr>
            <a:r>
              <a:rPr lang="en-US" sz="2800" dirty="0" smtClean="0"/>
              <a:t>Washington State University</a:t>
            </a:r>
            <a:endParaRPr lang="en-US" sz="2800" dirty="0"/>
          </a:p>
        </p:txBody>
      </p:sp>
      <p:sp>
        <p:nvSpPr>
          <p:cNvPr id="8" name="Title 2"/>
          <p:cNvSpPr txBox="1">
            <a:spLocks/>
          </p:cNvSpPr>
          <p:nvPr/>
        </p:nvSpPr>
        <p:spPr bwMode="auto">
          <a:xfrm>
            <a:off x="894721" y="3597458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Lecture 4: Statistical inference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841500"/>
            <a:ext cx="5715000" cy="5016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338328"/>
            <a:ext cx="85090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Q1: distribution with variance of 25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7800" y="226795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x=</a:t>
            </a:r>
            <a:r>
              <a:rPr lang="en-US" dirty="0"/>
              <a:t>replicate(10000, </a:t>
            </a:r>
            <a:endParaRPr lang="en-US" dirty="0" smtClean="0"/>
          </a:p>
          <a:p>
            <a:r>
              <a:rPr lang="en-US" dirty="0" smtClean="0"/>
              <a:t>{s=</a:t>
            </a:r>
            <a:r>
              <a:rPr lang="en-US" dirty="0" err="1" smtClean="0"/>
              <a:t>rnorm</a:t>
            </a:r>
            <a:r>
              <a:rPr lang="en-US" dirty="0" smtClean="0"/>
              <a:t>(10,0,5)</a:t>
            </a:r>
            <a:endParaRPr lang="en-US" dirty="0"/>
          </a:p>
          <a:p>
            <a:r>
              <a:rPr lang="en-US" dirty="0" err="1" smtClean="0"/>
              <a:t>var</a:t>
            </a:r>
            <a:r>
              <a:rPr lang="en-US" dirty="0" smtClean="0"/>
              <a:t>=</a:t>
            </a:r>
            <a:r>
              <a:rPr lang="en-US" dirty="0" err="1" smtClean="0"/>
              <a:t>var</a:t>
            </a:r>
            <a:r>
              <a:rPr lang="en-US" dirty="0" smtClean="0"/>
              <a:t>(s)</a:t>
            </a:r>
            <a:endParaRPr lang="en-US" dirty="0"/>
          </a:p>
          <a:p>
            <a:r>
              <a:rPr lang="en-US" dirty="0" smtClean="0"/>
              <a:t>})</a:t>
            </a:r>
            <a:endParaRPr lang="en-US" dirty="0"/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645404" y="1409700"/>
            <a:ext cx="0" cy="4965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709819" y="5218992"/>
            <a:ext cx="129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Observed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27.82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P&gt;25%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7436769" y="2573407"/>
            <a:ext cx="1841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75% percentile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31.6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000" y="5961273"/>
            <a:ext cx="3031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&gt; length(x[x&gt;27.82])/10000</a:t>
            </a:r>
          </a:p>
          <a:p>
            <a:r>
              <a:rPr lang="en-US" dirty="0"/>
              <a:t>[1] 0.3516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7800" y="371528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par(</a:t>
            </a:r>
            <a:r>
              <a:rPr lang="en-US" dirty="0" err="1" smtClean="0"/>
              <a:t>mfrow</a:t>
            </a:r>
            <a:r>
              <a:rPr lang="en-US" dirty="0" smtClean="0"/>
              <a:t>=c(2,2</a:t>
            </a:r>
            <a:r>
              <a:rPr lang="en-US" dirty="0"/>
              <a:t>),mar = c(3,4,1,1))</a:t>
            </a:r>
          </a:p>
          <a:p>
            <a:r>
              <a:rPr lang="en-US" dirty="0" smtClean="0"/>
              <a:t>d</a:t>
            </a:r>
            <a:r>
              <a:rPr lang="en-US" dirty="0"/>
              <a:t>=density(x)</a:t>
            </a:r>
          </a:p>
          <a:p>
            <a:r>
              <a:rPr lang="en-US" dirty="0"/>
              <a:t>plot(x)</a:t>
            </a:r>
          </a:p>
          <a:p>
            <a:r>
              <a:rPr lang="en-US" dirty="0"/>
              <a:t>plot(d)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/>
              <a:t>plot(</a:t>
            </a:r>
            <a:r>
              <a:rPr lang="en-US" dirty="0" err="1"/>
              <a:t>ecdf</a:t>
            </a:r>
            <a:r>
              <a:rPr lang="en-US" dirty="0"/>
              <a:t>(x))</a:t>
            </a:r>
          </a:p>
          <a:p>
            <a:r>
              <a:rPr lang="en-US" dirty="0" err="1"/>
              <a:t>quantile</a:t>
            </a:r>
            <a:r>
              <a:rPr lang="en-US" dirty="0"/>
              <a:t>(x</a:t>
            </a:r>
            <a:r>
              <a:rPr lang="en-US" dirty="0" smtClean="0"/>
              <a:t>,.75)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1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0467" y="2294467"/>
            <a:ext cx="7408333" cy="4487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Theoretical solution: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Q1: distribution with variance of 25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038756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019059"/>
              </p:ext>
            </p:extLst>
          </p:nvPr>
        </p:nvGraphicFramePr>
        <p:xfrm>
          <a:off x="1092200" y="2884488"/>
          <a:ext cx="708660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" name="Document" r:id="rId5" imgW="5486400" imgH="495300" progId="Word.Document.12">
                  <p:embed/>
                </p:oleObj>
              </mc:Choice>
              <mc:Fallback>
                <p:oleObj name="Document" r:id="rId5" imgW="5486400" imgH="49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2200" y="2884488"/>
                        <a:ext cx="7086600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837717"/>
              </p:ext>
            </p:extLst>
          </p:nvPr>
        </p:nvGraphicFramePr>
        <p:xfrm>
          <a:off x="1092200" y="3649663"/>
          <a:ext cx="70866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name="Document" r:id="rId7" imgW="5486400" imgH="292100" progId="Word.Document.12">
                  <p:embed/>
                </p:oleObj>
              </mc:Choice>
              <mc:Fallback>
                <p:oleObj name="Document" r:id="rId7" imgW="5486400" imgH="29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92200" y="3649663"/>
                        <a:ext cx="7086600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441337"/>
              </p:ext>
            </p:extLst>
          </p:nvPr>
        </p:nvGraphicFramePr>
        <p:xfrm>
          <a:off x="1085850" y="4240213"/>
          <a:ext cx="70866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7" name="Document" r:id="rId9" imgW="5486400" imgH="317500" progId="Word.Document.12">
                  <p:embed/>
                </p:oleObj>
              </mc:Choice>
              <mc:Fallback>
                <p:oleObj name="Document" r:id="rId9" imgW="5486400" imgH="31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85850" y="4240213"/>
                        <a:ext cx="7086600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085850" y="5097673"/>
            <a:ext cx="3031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v=(10-1)*27.82/25=10.026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90600" y="56119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&gt; 1-pchisq(10.026,9)</a:t>
            </a:r>
          </a:p>
          <a:p>
            <a:r>
              <a:rPr lang="pt-BR" dirty="0"/>
              <a:t>[1] 0.3483845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14850" y="5888967"/>
            <a:ext cx="30310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vs. 0.3516 from empirical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Q2: distribution with mean of 100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Empirical solution</a:t>
            </a:r>
          </a:p>
          <a:p>
            <a:pPr lvl="1"/>
            <a:r>
              <a:rPr lang="en-US" dirty="0" smtClean="0"/>
              <a:t>Sample ten observations from N(100, 25)</a:t>
            </a:r>
          </a:p>
          <a:p>
            <a:pPr lvl="1"/>
            <a:r>
              <a:rPr lang="en-US" dirty="0" smtClean="0"/>
              <a:t>Calculate mean</a:t>
            </a:r>
          </a:p>
          <a:p>
            <a:pPr lvl="1"/>
            <a:r>
              <a:rPr lang="en-US" dirty="0" smtClean="0"/>
              <a:t>Repeat the process 10,000 times</a:t>
            </a:r>
          </a:p>
          <a:p>
            <a:pPr lvl="1"/>
            <a:r>
              <a:rPr lang="en-US" dirty="0" smtClean="0"/>
              <a:t>Null distribution of of the 10,000 means</a:t>
            </a:r>
          </a:p>
          <a:p>
            <a:pPr lvl="1"/>
            <a:r>
              <a:rPr lang="en-US" dirty="0" smtClean="0"/>
              <a:t>Determine the percentile of testing mean (103.6) on the null distribution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1435100"/>
            <a:ext cx="6210300" cy="54229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800" y="338328"/>
            <a:ext cx="8509000" cy="1252728"/>
          </a:xfrm>
        </p:spPr>
        <p:txBody>
          <a:bodyPr>
            <a:normAutofit/>
          </a:bodyPr>
          <a:lstStyle/>
          <a:p>
            <a:r>
              <a:rPr lang="en-US" dirty="0"/>
              <a:t>Q2: distribution with mean of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800" y="226795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x=</a:t>
            </a:r>
            <a:r>
              <a:rPr lang="en-US" dirty="0">
                <a:solidFill>
                  <a:srgbClr val="FF0000"/>
                </a:solidFill>
              </a:rPr>
              <a:t>replicate</a:t>
            </a:r>
            <a:r>
              <a:rPr lang="en-US" dirty="0"/>
              <a:t>(10000, </a:t>
            </a:r>
            <a:endParaRPr lang="en-US" dirty="0" smtClean="0"/>
          </a:p>
          <a:p>
            <a:r>
              <a:rPr lang="en-US" dirty="0" smtClean="0"/>
              <a:t>{s=</a:t>
            </a:r>
            <a:r>
              <a:rPr lang="en-US" dirty="0" err="1" smtClean="0"/>
              <a:t>rnorm</a:t>
            </a:r>
            <a:r>
              <a:rPr lang="en-US" dirty="0" smtClean="0"/>
              <a:t>(10,100,5)</a:t>
            </a:r>
            <a:endParaRPr lang="en-US" dirty="0"/>
          </a:p>
          <a:p>
            <a:r>
              <a:rPr lang="en-US" dirty="0" smtClean="0"/>
              <a:t>m=mean(s)</a:t>
            </a:r>
            <a:endParaRPr lang="en-US" dirty="0"/>
          </a:p>
          <a:p>
            <a:r>
              <a:rPr lang="en-US" dirty="0" smtClean="0"/>
              <a:t>})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8240700" y="2088796"/>
            <a:ext cx="0" cy="4324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661808" y="4699032"/>
            <a:ext cx="129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Observed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103.6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1%&lt;P&lt;5%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6684942" y="2333885"/>
            <a:ext cx="1841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95% percentile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102.6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4000" y="5961273"/>
            <a:ext cx="3031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&gt; </a:t>
            </a:r>
            <a:r>
              <a:rPr lang="en-US" dirty="0" smtClean="0"/>
              <a:t>length(x[x&gt;103.6</a:t>
            </a:r>
            <a:r>
              <a:rPr lang="en-US" dirty="0"/>
              <a:t>])/10000</a:t>
            </a:r>
          </a:p>
          <a:p>
            <a:r>
              <a:rPr lang="en-US" dirty="0"/>
              <a:t>[1] </a:t>
            </a:r>
            <a:r>
              <a:rPr lang="hr-HR" dirty="0"/>
              <a:t>0.0132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3470" y="36505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par(</a:t>
            </a:r>
            <a:r>
              <a:rPr lang="en-US" dirty="0" err="1" smtClean="0"/>
              <a:t>mfrow</a:t>
            </a:r>
            <a:r>
              <a:rPr lang="en-US" dirty="0" smtClean="0"/>
              <a:t>=c(2,2</a:t>
            </a:r>
            <a:r>
              <a:rPr lang="en-US" dirty="0"/>
              <a:t>),mar = c(3,4,1,1))</a:t>
            </a:r>
          </a:p>
          <a:p>
            <a:r>
              <a:rPr lang="en-US" dirty="0" smtClean="0"/>
              <a:t>d</a:t>
            </a:r>
            <a:r>
              <a:rPr lang="en-US" dirty="0"/>
              <a:t>=density(x)</a:t>
            </a:r>
          </a:p>
          <a:p>
            <a:r>
              <a:rPr lang="en-US" dirty="0"/>
              <a:t>plot(x)</a:t>
            </a:r>
          </a:p>
          <a:p>
            <a:r>
              <a:rPr lang="en-US" dirty="0"/>
              <a:t>plot(d)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/>
              <a:t>plot(</a:t>
            </a:r>
            <a:r>
              <a:rPr lang="en-US" dirty="0" err="1"/>
              <a:t>ecdf</a:t>
            </a:r>
            <a:r>
              <a:rPr lang="en-US" dirty="0"/>
              <a:t>(x))</a:t>
            </a:r>
          </a:p>
          <a:p>
            <a:r>
              <a:rPr lang="en-US" dirty="0" err="1"/>
              <a:t>quantile</a:t>
            </a:r>
            <a:r>
              <a:rPr lang="en-US" dirty="0"/>
              <a:t>(x</a:t>
            </a:r>
            <a:r>
              <a:rPr lang="en-US" dirty="0" smtClean="0"/>
              <a:t>,.95)</a:t>
            </a:r>
          </a:p>
          <a:p>
            <a:r>
              <a:rPr lang="en-US" dirty="0" err="1"/>
              <a:t>quantile</a:t>
            </a:r>
            <a:r>
              <a:rPr lang="en-US" dirty="0"/>
              <a:t>(x,.</a:t>
            </a:r>
            <a:r>
              <a:rPr lang="en-US" dirty="0" smtClean="0"/>
              <a:t>99)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378110" y="2088796"/>
            <a:ext cx="0" cy="43243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16200000">
            <a:off x="7766050" y="2336826"/>
            <a:ext cx="1841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99% percentile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102.6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5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97545"/>
              </p:ext>
            </p:extLst>
          </p:nvPr>
        </p:nvGraphicFramePr>
        <p:xfrm>
          <a:off x="1736725" y="1001713"/>
          <a:ext cx="5492750" cy="574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3" imgW="2806700" imgH="2933700" progId="Equation.3">
                  <p:embed/>
                </p:oleObj>
              </mc:Choice>
              <mc:Fallback>
                <p:oleObj name="Equation" r:id="rId3" imgW="2806700" imgH="293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725" y="1001713"/>
                        <a:ext cx="5492750" cy="5741987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300" y="338328"/>
            <a:ext cx="8636000" cy="66338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 test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test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251345"/>
              </p:ext>
            </p:extLst>
          </p:nvPr>
        </p:nvGraphicFramePr>
        <p:xfrm>
          <a:off x="3606800" y="2283355"/>
          <a:ext cx="1516063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3" imgW="774700" imgH="723900" progId="Equation.3">
                  <p:embed/>
                </p:oleObj>
              </mc:Choice>
              <mc:Fallback>
                <p:oleObj name="Equation" r:id="rId3" imgW="774700" imgH="723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2283355"/>
                        <a:ext cx="1516063" cy="1416050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703930" y="3832640"/>
            <a:ext cx="2897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/>
              <a:t>T</a:t>
            </a:r>
            <a:r>
              <a:rPr lang="is-IS" dirty="0"/>
              <a:t>=(</a:t>
            </a:r>
            <a:r>
              <a:rPr lang="is-IS" dirty="0" smtClean="0"/>
              <a:t>103.6-100)/(5/sqrt(10))</a:t>
            </a:r>
            <a:endParaRPr lang="is-IS" dirty="0"/>
          </a:p>
          <a:p>
            <a:r>
              <a:rPr lang="is-IS" dirty="0" smtClean="0"/>
              <a:t>P=1-pt(T,9)</a:t>
            </a:r>
          </a:p>
          <a:p>
            <a:r>
              <a:rPr lang="en-US" dirty="0"/>
              <a:t>c</a:t>
            </a:r>
            <a:r>
              <a:rPr lang="is-IS" dirty="0" smtClean="0"/>
              <a:t>(T,P)</a:t>
            </a:r>
            <a:endParaRPr lang="is-IS" dirty="0"/>
          </a:p>
        </p:txBody>
      </p:sp>
      <p:sp>
        <p:nvSpPr>
          <p:cNvPr id="7" name="Rectangle 6"/>
          <p:cNvSpPr/>
          <p:nvPr/>
        </p:nvSpPr>
        <p:spPr>
          <a:xfrm>
            <a:off x="2703930" y="4884121"/>
            <a:ext cx="3387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/>
              <a:t>2.27683992 0.02440704</a:t>
            </a:r>
            <a:endParaRPr lang="is-IS" dirty="0" smtClean="0"/>
          </a:p>
        </p:txBody>
      </p:sp>
      <p:sp>
        <p:nvSpPr>
          <p:cNvPr id="9" name="Rectangle 8"/>
          <p:cNvSpPr/>
          <p:nvPr/>
        </p:nvSpPr>
        <p:spPr>
          <a:xfrm>
            <a:off x="1573967" y="5474256"/>
            <a:ext cx="5364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mtClean="0"/>
              <a:t>Under 5% of threshold, reject the hypothesis that the sample was from a distribution with mean of 100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25999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76122"/>
          </a:xfrm>
        </p:spPr>
        <p:txBody>
          <a:bodyPr>
            <a:normAutofit/>
          </a:bodyPr>
          <a:lstStyle/>
          <a:p>
            <a:r>
              <a:rPr lang="en-US" dirty="0" smtClean="0"/>
              <a:t>F test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301115"/>
              </p:ext>
            </p:extLst>
          </p:nvPr>
        </p:nvGraphicFramePr>
        <p:xfrm>
          <a:off x="1763713" y="1314450"/>
          <a:ext cx="5995987" cy="554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3" imgW="3035300" imgH="2806700" progId="Equation.3">
                  <p:embed/>
                </p:oleObj>
              </mc:Choice>
              <mc:Fallback>
                <p:oleObj name="Equation" r:id="rId3" imgW="3035300" imgH="280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314450"/>
                        <a:ext cx="5995987" cy="55435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5484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8243" y="2675467"/>
            <a:ext cx="8507480" cy="3450696"/>
          </a:xfrm>
        </p:spPr>
        <p:txBody>
          <a:bodyPr/>
          <a:lstStyle/>
          <a:p>
            <a:r>
              <a:rPr lang="en-US" dirty="0" smtClean="0"/>
              <a:t>Null hypothesis (H0): Initial assumption</a:t>
            </a:r>
          </a:p>
          <a:p>
            <a:r>
              <a:rPr lang="en-US" dirty="0" smtClean="0"/>
              <a:t>Alternative </a:t>
            </a:r>
            <a:r>
              <a:rPr lang="en-US" dirty="0"/>
              <a:t>hypothesis </a:t>
            </a:r>
            <a:r>
              <a:rPr lang="en-US" dirty="0" smtClean="0"/>
              <a:t>(Ha): Opposite to the assumption</a:t>
            </a:r>
          </a:p>
          <a:p>
            <a:r>
              <a:rPr lang="en-US" dirty="0" smtClean="0"/>
              <a:t>Find the probability of H0</a:t>
            </a:r>
          </a:p>
          <a:p>
            <a:r>
              <a:rPr lang="en-US" dirty="0" smtClean="0"/>
              <a:t>If the probability is too low (e.g. 5%), reject Ho and accept Ha</a:t>
            </a:r>
          </a:p>
          <a:p>
            <a:r>
              <a:rPr lang="en-US" dirty="0" smtClean="0"/>
              <a:t>Otherwise, accept Ho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7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8243" y="2675467"/>
            <a:ext cx="8507480" cy="3450696"/>
          </a:xfrm>
        </p:spPr>
        <p:txBody>
          <a:bodyPr/>
          <a:lstStyle/>
          <a:p>
            <a:r>
              <a:rPr lang="en-US" dirty="0" smtClean="0"/>
              <a:t>Type I error: Reject true H0, </a:t>
            </a:r>
            <a:r>
              <a:rPr lang="en-US" dirty="0"/>
              <a:t>False positive, </a:t>
            </a:r>
            <a:r>
              <a:rPr lang="en-US" dirty="0" smtClean="0"/>
              <a:t>the probability is the threshold used, e.g. α=5%</a:t>
            </a:r>
          </a:p>
          <a:p>
            <a:r>
              <a:rPr lang="en-US" dirty="0" smtClean="0"/>
              <a:t>Type II error: Accept false H0, false negative, </a:t>
            </a:r>
            <a:r>
              <a:rPr lang="en-US" dirty="0"/>
              <a:t>β</a:t>
            </a:r>
          </a:p>
          <a:p>
            <a:r>
              <a:rPr lang="en-US" dirty="0" smtClean="0"/>
              <a:t>Power: Probability to reject false H0, (1-β)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errors and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43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433121"/>
              </p:ext>
            </p:extLst>
          </p:nvPr>
        </p:nvGraphicFramePr>
        <p:xfrm>
          <a:off x="221935" y="2601416"/>
          <a:ext cx="8655436" cy="3911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877"/>
                <a:gridCol w="2769739"/>
                <a:gridCol w="2670820"/>
              </a:tblGrid>
              <a:tr h="9440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Test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H0 is True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Ho is False</a:t>
                      </a:r>
                      <a:endParaRPr lang="en-US" sz="2800" dirty="0"/>
                    </a:p>
                  </a:txBody>
                  <a:tcPr anchor="ctr"/>
                </a:tc>
              </a:tr>
              <a:tr h="10117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Positive </a:t>
                      </a:r>
                    </a:p>
                    <a:p>
                      <a:pPr algn="ctr"/>
                      <a:r>
                        <a:rPr lang="en-US" sz="2800" dirty="0" smtClean="0"/>
                        <a:t>(reject</a:t>
                      </a:r>
                      <a:r>
                        <a:rPr lang="en-US" sz="2800" baseline="0" dirty="0" smtClean="0"/>
                        <a:t> H0)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False positive</a:t>
                      </a:r>
                    </a:p>
                    <a:p>
                      <a:pPr algn="ctr"/>
                      <a:r>
                        <a:rPr lang="en-US" sz="2800" dirty="0" smtClean="0"/>
                        <a:t>Type</a:t>
                      </a:r>
                      <a:r>
                        <a:rPr lang="en-US" sz="2800" baseline="0" dirty="0" smtClean="0"/>
                        <a:t> I: α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Power=1-β</a:t>
                      </a:r>
                    </a:p>
                  </a:txBody>
                  <a:tcPr anchor="ctr"/>
                </a:tc>
              </a:tr>
              <a:tr h="101173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Negative </a:t>
                      </a:r>
                    </a:p>
                    <a:p>
                      <a:pPr algn="ctr"/>
                      <a:r>
                        <a:rPr lang="en-US" sz="2800" dirty="0" smtClean="0"/>
                        <a:t>(Accept H0)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Specificity=1-</a:t>
                      </a:r>
                      <a:r>
                        <a:rPr lang="en-US" sz="2800" baseline="0" dirty="0" smtClean="0"/>
                        <a:t>α</a:t>
                      </a:r>
                      <a:endParaRPr 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False negative</a:t>
                      </a:r>
                    </a:p>
                    <a:p>
                      <a:pPr algn="ctr"/>
                      <a:r>
                        <a:rPr lang="en-US" sz="2800" dirty="0" smtClean="0"/>
                        <a:t>Type II: β</a:t>
                      </a:r>
                      <a:endParaRPr lang="en-US" sz="2800" dirty="0"/>
                    </a:p>
                  </a:txBody>
                  <a:tcPr anchor="ctr"/>
                </a:tc>
              </a:tr>
              <a:tr h="9440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Sum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100%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100%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Homework1, due Feb </a:t>
            </a:r>
            <a:r>
              <a:rPr lang="en-US" dirty="0" smtClean="0"/>
              <a:t>1, </a:t>
            </a:r>
            <a:r>
              <a:rPr lang="en-US" dirty="0" smtClean="0"/>
              <a:t>Wednesday, 3:10PM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827193" y="2840196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X2 test on contingency table</a:t>
            </a:r>
          </a:p>
          <a:p>
            <a:r>
              <a:rPr lang="en-US" dirty="0" smtClean="0"/>
              <a:t>Empirical null distribution</a:t>
            </a:r>
          </a:p>
          <a:p>
            <a:r>
              <a:rPr lang="en-US" dirty="0" smtClean="0"/>
              <a:t>X2 test on variance</a:t>
            </a:r>
          </a:p>
          <a:p>
            <a:r>
              <a:rPr lang="en-US" dirty="0" smtClean="0"/>
              <a:t>t test</a:t>
            </a:r>
          </a:p>
          <a:p>
            <a:r>
              <a:rPr lang="en-US" dirty="0" smtClean="0"/>
              <a:t>Hypothesis test</a:t>
            </a:r>
          </a:p>
          <a:p>
            <a:r>
              <a:rPr lang="en-US" dirty="0" smtClean="0"/>
              <a:t>two types of error</a:t>
            </a:r>
          </a:p>
          <a:p>
            <a:r>
              <a:rPr lang="en-US" dirty="0" smtClean="0"/>
              <a:t>Power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X2 test on contingency table</a:t>
            </a:r>
          </a:p>
          <a:p>
            <a:r>
              <a:rPr lang="en-US" dirty="0" smtClean="0"/>
              <a:t>Empirical null distribution</a:t>
            </a:r>
          </a:p>
          <a:p>
            <a:r>
              <a:rPr lang="en-US" dirty="0" smtClean="0"/>
              <a:t>X2 test on variance</a:t>
            </a:r>
          </a:p>
          <a:p>
            <a:r>
              <a:rPr lang="en-US" dirty="0" smtClean="0"/>
              <a:t>t test</a:t>
            </a:r>
          </a:p>
          <a:p>
            <a:r>
              <a:rPr lang="en-US" dirty="0" smtClean="0"/>
              <a:t>Hypothesis test</a:t>
            </a:r>
          </a:p>
          <a:p>
            <a:r>
              <a:rPr lang="en-US" dirty="0" smtClean="0"/>
              <a:t>two types of error</a:t>
            </a:r>
          </a:p>
          <a:p>
            <a:r>
              <a:rPr lang="en-US" dirty="0" smtClean="0"/>
              <a:t>Power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8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040368"/>
              </p:ext>
            </p:extLst>
          </p:nvPr>
        </p:nvGraphicFramePr>
        <p:xfrm>
          <a:off x="960438" y="2039938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40730"/>
                <a:gridCol w="1663702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 </a:t>
                      </a:r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Observed and expected frequency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8574349"/>
              </p:ext>
            </p:extLst>
          </p:nvPr>
        </p:nvGraphicFramePr>
        <p:xfrm>
          <a:off x="960438" y="4144170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49197"/>
                <a:gridCol w="1655235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 </a:t>
                      </a:r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89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Poisson </a:t>
            </a:r>
            <a:r>
              <a:rPr lang="en-US" dirty="0" smtClean="0"/>
              <a:t>distribution: Mean=</a:t>
            </a:r>
            <a:r>
              <a:rPr lang="en-US" dirty="0" err="1" smtClean="0"/>
              <a:t>Var</a:t>
            </a:r>
            <a:r>
              <a:rPr lang="en-US" dirty="0" smtClean="0"/>
              <a:t>=Expected</a:t>
            </a:r>
          </a:p>
          <a:p>
            <a:r>
              <a:rPr lang="en-US" dirty="0" smtClean="0"/>
              <a:t>(Observed-Expected)/</a:t>
            </a:r>
            <a:r>
              <a:rPr lang="en-US" dirty="0" err="1" smtClean="0"/>
              <a:t>Sqrt</a:t>
            </a:r>
            <a:r>
              <a:rPr lang="en-US" dirty="0" smtClean="0"/>
              <a:t>(Expected) ~ N(0,1)</a:t>
            </a:r>
          </a:p>
          <a:p>
            <a:r>
              <a:rPr lang="en-US" dirty="0" smtClean="0"/>
              <a:t>SUM(</a:t>
            </a:r>
            <a:r>
              <a:rPr lang="en-US" dirty="0"/>
              <a:t>Observed-Expected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/ Expected </a:t>
            </a:r>
            <a:r>
              <a:rPr lang="en-US" dirty="0"/>
              <a:t>~ </a:t>
            </a:r>
            <a:r>
              <a:rPr lang="en-US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df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df</a:t>
            </a:r>
            <a:r>
              <a:rPr lang="en-US" dirty="0" smtClean="0"/>
              <a:t>=number of independent cells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</a:t>
            </a:r>
            <a:r>
              <a:rPr lang="en-US" dirty="0" smtClean="0"/>
              <a:t>pproximate Distributions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3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111573"/>
              </p:ext>
            </p:extLst>
          </p:nvPr>
        </p:nvGraphicFramePr>
        <p:xfrm>
          <a:off x="960438" y="2039938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74597"/>
                <a:gridCol w="1629835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 </a:t>
                      </a:r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Observed and expected frequency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585898"/>
              </p:ext>
            </p:extLst>
          </p:nvPr>
        </p:nvGraphicFramePr>
        <p:xfrm>
          <a:off x="960438" y="4144170"/>
          <a:ext cx="7408864" cy="18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/>
                <a:gridCol w="1852216"/>
                <a:gridCol w="2083063"/>
                <a:gridCol w="1621369"/>
              </a:tblGrid>
              <a:tr h="4742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 </a:t>
                      </a:r>
                      <a:r>
                        <a:rPr lang="en-US" dirty="0" err="1" smtClean="0"/>
                        <a:t>transgenetic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Herbicide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 herbicide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35100" y="6209040"/>
            <a:ext cx="6286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49/28+49/12+49/42+49/18=9.72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79272"/>
          </a:xfrm>
        </p:spPr>
        <p:txBody>
          <a:bodyPr/>
          <a:lstStyle/>
          <a:p>
            <a:r>
              <a:rPr lang="en-US" dirty="0" smtClean="0"/>
              <a:t>Distribution of x2(1)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200" y="1231900"/>
            <a:ext cx="6273800" cy="56261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848600" y="1409700"/>
            <a:ext cx="0" cy="49657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848600" y="5226061"/>
            <a:ext cx="1295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Observed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9.72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P&lt;1%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6873736" y="2128907"/>
            <a:ext cx="2730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99% percentile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6.97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300" y="2363738"/>
            <a:ext cx="27813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=c(2,2),mar = c(3,4,1,1)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x</a:t>
            </a:r>
            <a:r>
              <a:rPr lang="en-US" dirty="0"/>
              <a:t>=</a:t>
            </a:r>
            <a:r>
              <a:rPr lang="en-US" dirty="0" err="1"/>
              <a:t>rchisq</a:t>
            </a:r>
            <a:r>
              <a:rPr lang="en-US" dirty="0"/>
              <a:t>(k,1)</a:t>
            </a:r>
          </a:p>
          <a:p>
            <a:r>
              <a:rPr lang="en-US" dirty="0"/>
              <a:t>d=density(x)</a:t>
            </a:r>
          </a:p>
          <a:p>
            <a:r>
              <a:rPr lang="en-US" dirty="0" smtClean="0"/>
              <a:t>plot</a:t>
            </a:r>
            <a:r>
              <a:rPr lang="en-US" dirty="0"/>
              <a:t>(x)</a:t>
            </a:r>
          </a:p>
          <a:p>
            <a:r>
              <a:rPr lang="en-US" dirty="0"/>
              <a:t>plot(d)</a:t>
            </a:r>
          </a:p>
          <a:p>
            <a:r>
              <a:rPr lang="en-US" dirty="0" err="1"/>
              <a:t>hist</a:t>
            </a:r>
            <a:r>
              <a:rPr lang="en-US" dirty="0"/>
              <a:t>(x)</a:t>
            </a:r>
          </a:p>
          <a:p>
            <a:r>
              <a:rPr lang="en-US" dirty="0"/>
              <a:t>plot(</a:t>
            </a:r>
            <a:r>
              <a:rPr lang="en-US" dirty="0" err="1"/>
              <a:t>ecdf</a:t>
            </a:r>
            <a:r>
              <a:rPr lang="en-US" dirty="0"/>
              <a:t>(x))</a:t>
            </a:r>
          </a:p>
          <a:p>
            <a:r>
              <a:rPr lang="en-US" dirty="0" err="1"/>
              <a:t>quantile</a:t>
            </a:r>
            <a:r>
              <a:rPr lang="en-US" dirty="0"/>
              <a:t>(x,.99)</a:t>
            </a:r>
          </a:p>
        </p:txBody>
      </p:sp>
    </p:spTree>
    <p:extLst>
      <p:ext uri="{BB962C8B-B14F-4D97-AF65-F5344CB8AC3E}">
        <p14:creationId xmlns:p14="http://schemas.microsoft.com/office/powerpoint/2010/main" val="319402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2675467"/>
            <a:ext cx="8559799" cy="3450696"/>
          </a:xfrm>
        </p:spPr>
        <p:txBody>
          <a:bodyPr/>
          <a:lstStyle/>
          <a:p>
            <a:r>
              <a:rPr lang="en-US" dirty="0" smtClean="0"/>
              <a:t>A sample has </a:t>
            </a:r>
            <a:r>
              <a:rPr lang="fi-FI" dirty="0" err="1" smtClean="0"/>
              <a:t>mean</a:t>
            </a:r>
            <a:r>
              <a:rPr lang="fi-FI" dirty="0"/>
              <a:t> </a:t>
            </a:r>
            <a:r>
              <a:rPr lang="fi-FI" dirty="0" smtClean="0"/>
              <a:t>of 103.6 and </a:t>
            </a:r>
            <a:r>
              <a:rPr lang="fi-FI" dirty="0" err="1" smtClean="0"/>
              <a:t>variance</a:t>
            </a:r>
            <a:r>
              <a:rPr lang="fi-FI" dirty="0" smtClean="0"/>
              <a:t> of 27.82</a:t>
            </a:r>
            <a:endParaRPr lang="fi-FI" dirty="0"/>
          </a:p>
          <a:p>
            <a:r>
              <a:rPr lang="en-US" dirty="0" smtClean="0"/>
              <a:t>The sample has 10 observations</a:t>
            </a:r>
          </a:p>
          <a:p>
            <a:r>
              <a:rPr lang="en-US" dirty="0" smtClean="0"/>
              <a:t>Q1: What is the probability that the sample was from a normal distribution with variance of 25?</a:t>
            </a:r>
          </a:p>
          <a:p>
            <a:r>
              <a:rPr lang="en-US" dirty="0" smtClean="0"/>
              <a:t>Q2: What </a:t>
            </a:r>
            <a:r>
              <a:rPr lang="en-US" dirty="0"/>
              <a:t>is the probability that the sample was from a normal distribution with mean of </a:t>
            </a:r>
            <a:r>
              <a:rPr lang="en-US" dirty="0" smtClean="0"/>
              <a:t>100?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Tests on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1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Empirical solution: </a:t>
            </a:r>
          </a:p>
          <a:p>
            <a:pPr lvl="1"/>
            <a:r>
              <a:rPr lang="en-US" dirty="0" smtClean="0"/>
              <a:t>Sample ten observations from a normal distribution with variance of 25. </a:t>
            </a:r>
          </a:p>
          <a:p>
            <a:pPr lvl="1"/>
            <a:r>
              <a:rPr lang="en-US" dirty="0" smtClean="0"/>
              <a:t>Calculate observed variance. </a:t>
            </a:r>
          </a:p>
          <a:p>
            <a:pPr lvl="1"/>
            <a:r>
              <a:rPr lang="en-US" dirty="0" smtClean="0"/>
              <a:t>Repeat the sampling and get null distribution of the sample variances</a:t>
            </a:r>
          </a:p>
          <a:p>
            <a:pPr lvl="1"/>
            <a:r>
              <a:rPr lang="en-US" dirty="0" smtClean="0"/>
              <a:t>Find percentile of observed variance on the null distribution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Q1: distribution with variance of 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2032</TotalTime>
  <Words>656</Words>
  <Application>Microsoft Macintosh PowerPoint</Application>
  <PresentationFormat>On-screen Show (4:3)</PresentationFormat>
  <Paragraphs>206</Paragraphs>
  <Slides>20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Candara</vt:lpstr>
      <vt:lpstr>Symbol</vt:lpstr>
      <vt:lpstr>Waveform</vt:lpstr>
      <vt:lpstr>Equation</vt:lpstr>
      <vt:lpstr>Document</vt:lpstr>
      <vt:lpstr>Statistical Genomics</vt:lpstr>
      <vt:lpstr>Administration</vt:lpstr>
      <vt:lpstr>Outline</vt:lpstr>
      <vt:lpstr>Observed and expected frequency</vt:lpstr>
      <vt:lpstr>Approximate Distributions</vt:lpstr>
      <vt:lpstr>Observed and expected frequency</vt:lpstr>
      <vt:lpstr>Distribution of x2(1)</vt:lpstr>
      <vt:lpstr>Tests on samples</vt:lpstr>
      <vt:lpstr>Q1: distribution with variance of 25</vt:lpstr>
      <vt:lpstr>Q1: distribution with variance of 25</vt:lpstr>
      <vt:lpstr>Q1: distribution with variance of 25</vt:lpstr>
      <vt:lpstr>Q2: distribution with mean of 100</vt:lpstr>
      <vt:lpstr>Q2: distribution with mean of 100</vt:lpstr>
      <vt:lpstr>t test</vt:lpstr>
      <vt:lpstr>t test</vt:lpstr>
      <vt:lpstr>F test</vt:lpstr>
      <vt:lpstr>Hypothesis test</vt:lpstr>
      <vt:lpstr>Two types of errors and power</vt:lpstr>
      <vt:lpstr>Summary</vt:lpstr>
      <vt:lpstr>Highlight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Genomics</dc:title>
  <dc:creator>Zhiwu Zhang</dc:creator>
  <cp:lastModifiedBy>Zhiwu Zhang</cp:lastModifiedBy>
  <cp:revision>155</cp:revision>
  <dcterms:created xsi:type="dcterms:W3CDTF">2013-08-24T13:03:35Z</dcterms:created>
  <dcterms:modified xsi:type="dcterms:W3CDTF">2017-01-25T02:57:46Z</dcterms:modified>
</cp:coreProperties>
</file>