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340" r:id="rId2"/>
    <p:sldId id="336" r:id="rId3"/>
    <p:sldId id="341" r:id="rId4"/>
    <p:sldId id="361" r:id="rId5"/>
    <p:sldId id="383" r:id="rId6"/>
    <p:sldId id="363" r:id="rId7"/>
    <p:sldId id="384" r:id="rId8"/>
    <p:sldId id="362" r:id="rId9"/>
    <p:sldId id="364" r:id="rId10"/>
    <p:sldId id="365" r:id="rId11"/>
    <p:sldId id="371" r:id="rId12"/>
    <p:sldId id="387" r:id="rId13"/>
    <p:sldId id="368" r:id="rId14"/>
    <p:sldId id="385" r:id="rId15"/>
    <p:sldId id="369" r:id="rId16"/>
    <p:sldId id="386" r:id="rId17"/>
    <p:sldId id="370" r:id="rId18"/>
    <p:sldId id="382" r:id="rId19"/>
    <p:sldId id="388" r:id="rId20"/>
    <p:sldId id="366" r:id="rId21"/>
    <p:sldId id="367" r:id="rId22"/>
    <p:sldId id="373" r:id="rId23"/>
    <p:sldId id="375" r:id="rId24"/>
    <p:sldId id="374" r:id="rId25"/>
    <p:sldId id="377" r:id="rId26"/>
    <p:sldId id="380" r:id="rId27"/>
    <p:sldId id="376" r:id="rId28"/>
    <p:sldId id="378" r:id="rId29"/>
    <p:sldId id="379" r:id="rId30"/>
    <p:sldId id="3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1"/>
    <p:restoredTop sz="95946"/>
  </p:normalViewPr>
  <p:slideViewPr>
    <p:cSldViewPr snapToGrid="0" snapToObjects="1">
      <p:cViewPr>
        <p:scale>
          <a:sx n="183" d="100"/>
          <a:sy n="183" d="100"/>
        </p:scale>
        <p:origin x="288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mailto:browning@uw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7: Imputation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23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case of inbred with alleles A or B, the frequency of A is f(A). If x has uniform distribution U(0,1), then missing allele N can be imputed as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Stochastic imputation with allele frequency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39456"/>
              </p:ext>
            </p:extLst>
          </p:nvPr>
        </p:nvGraphicFramePr>
        <p:xfrm>
          <a:off x="871538" y="4016375"/>
          <a:ext cx="78152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r:id="rId3" imgW="5486400" imgH="342900" progId="Word.Document.12">
                  <p:embed/>
                </p:oleObj>
              </mc:Choice>
              <mc:Fallback>
                <p:oleObj name="Document" r:id="rId3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1538" y="4016375"/>
                        <a:ext cx="78152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2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 of stochastic imputation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1533465"/>
            <a:ext cx="8953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#Define </a:t>
            </a:r>
            <a:r>
              <a:rPr lang="en-US" sz="2000" dirty="0" err="1">
                <a:solidFill>
                  <a:srgbClr val="3E3E3E"/>
                </a:solidFill>
                <a:latin typeface="Candara" charset="0"/>
              </a:rPr>
              <a:t>StochasticImpute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2000" dirty="0" err="1">
                <a:solidFill>
                  <a:srgbClr val="3E3E3E"/>
                </a:solidFill>
                <a:latin typeface="Candara" charset="0"/>
              </a:rPr>
              <a:t>funciton</a:t>
            </a:r>
            <a:endParaRPr lang="en-US" sz="20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Candara" charset="0"/>
              </a:rPr>
              <a:t>StochasticImpute</a:t>
            </a:r>
            <a:r>
              <a:rPr lang="en-US" sz="20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sz="2000" dirty="0" smtClean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nrow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ncol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fn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colSums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andara" charset="0"/>
              </a:rPr>
              <a:t>na.rm</a:t>
            </a:r>
            <a:r>
              <a:rPr lang="en-US" sz="2000" dirty="0" smtClean="0">
                <a:solidFill>
                  <a:srgbClr val="FF0000"/>
                </a:solidFill>
                <a:latin typeface="Candara" charset="0"/>
              </a:rPr>
              <a:t>=T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#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sum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genotypes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for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all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individuals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fc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colSums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andara" charset="0"/>
              </a:rPr>
              <a:t>floor(X/3+1)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na.rm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#count number of non missing individuals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fa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fn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sz="20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fc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#Frequency of allele "2"</a:t>
            </a:r>
          </a:p>
          <a:p>
            <a:r>
              <a:rPr lang="it-IT" sz="20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it-IT" sz="20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060087"/>
                </a:solidFill>
                <a:latin typeface="Candara" charset="0"/>
              </a:rPr>
              <a:t>runif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)&lt;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fa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index.na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FF0000"/>
                </a:solidFill>
                <a:latin typeface="Candara" charset="0"/>
              </a:rPr>
              <a:t>is.na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index.m2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Candara" charset="0"/>
              </a:rPr>
              <a:t>&amp;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index.na</a:t>
            </a:r>
            <a:endParaRPr lang="it-IT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index.m0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>
                <a:solidFill>
                  <a:srgbClr val="FF0000"/>
                </a:solidFill>
                <a:latin typeface="Candara" charset="0"/>
              </a:rPr>
              <a:t>!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Candara" charset="0"/>
              </a:rPr>
              <a:t>&amp;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index.na</a:t>
            </a:r>
            <a:endParaRPr lang="it-IT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index.m2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pt-BR" sz="2000" dirty="0" smtClean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pt-BR" sz="2000" dirty="0" smtClean="0">
                <a:solidFill>
                  <a:srgbClr val="0B4213"/>
                </a:solidFill>
                <a:latin typeface="Candara" charset="0"/>
              </a:rPr>
              <a:t>2</a:t>
            </a:r>
            <a:endParaRPr lang="pt-BR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index.m0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 smtClean="0">
                <a:solidFill>
                  <a:srgbClr val="0B4213"/>
                </a:solidFill>
                <a:latin typeface="Candara" charset="0"/>
              </a:rPr>
              <a:t>0</a:t>
            </a:r>
            <a:endParaRPr lang="en-US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return(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)}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98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set a proportion of known data as missing</a:t>
            </a:r>
          </a:p>
          <a:p>
            <a:r>
              <a:rPr lang="en-US" dirty="0" smtClean="0"/>
              <a:t>Impute the artificial missing</a:t>
            </a:r>
          </a:p>
          <a:p>
            <a:r>
              <a:rPr lang="en-US" dirty="0" smtClean="0"/>
              <a:t>Compare the imputed and original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imputation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499" y="2277745"/>
            <a:ext cx="862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data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 smtClean="0">
                <a:latin typeface="Candara" charset="0"/>
              </a:rPr>
              <a:t>X.raw</a:t>
            </a:r>
            <a:r>
              <a:rPr lang="en-US" dirty="0" smtClean="0">
                <a:latin typeface="Candara" charset="0"/>
              </a:rPr>
              <a:t>=</a:t>
            </a:r>
            <a:r>
              <a:rPr lang="en-US" dirty="0" err="1" smtClean="0">
                <a:latin typeface="Candara" charset="0"/>
              </a:rPr>
              <a:t>myGD</a:t>
            </a:r>
            <a:r>
              <a:rPr lang="en-US" dirty="0">
                <a:latin typeface="Candara" charset="0"/>
              </a:rPr>
              <a:t>[,-1</a:t>
            </a:r>
            <a:r>
              <a:rPr lang="en-US" dirty="0" smtClean="0">
                <a:latin typeface="Candara" charset="0"/>
              </a:rPr>
              <a:t>] </a:t>
            </a:r>
            <a:r>
              <a:rPr lang="en-US" dirty="0" smtClean="0">
                <a:solidFill>
                  <a:schemeClr val="accent2"/>
                </a:solidFill>
                <a:latin typeface="Candara" charset="0"/>
              </a:rPr>
              <a:t>#keep as original for comparison </a:t>
            </a:r>
            <a:endParaRPr lang="en-US" dirty="0">
              <a:solidFill>
                <a:schemeClr val="accent2"/>
              </a:solidFill>
              <a:latin typeface="Candar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andara" charset="0"/>
              </a:rPr>
              <a:t># Create a new variable than may be changed later</a:t>
            </a:r>
            <a:endParaRPr lang="en-US" dirty="0">
              <a:solidFill>
                <a:schemeClr val="accent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of uniform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720" y="3266015"/>
            <a:ext cx="4142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Set missing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nrow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ncol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dp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#total data points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runif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 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164279"/>
            <a:ext cx="3248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#missing rate</a:t>
            </a: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mr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length(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en-US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#Format indicator as matrix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=matrix(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dim(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#Set missing values as NA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84" y="2530039"/>
            <a:ext cx="536901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</a:p>
          <a:p>
            <a:r>
              <a:rPr lang="en-US" dirty="0" smtClean="0"/>
              <a:t>Proportion of match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types of imputation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ccuracy calculation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646" y="1591056"/>
            <a:ext cx="7840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#Impute </a:t>
            </a:r>
            <a:endParaRPr lang="en-US" sz="2400" dirty="0" smtClean="0"/>
          </a:p>
          <a:p>
            <a:r>
              <a:rPr lang="en-US" sz="2400" dirty="0" smtClean="0"/>
              <a:t>XI</a:t>
            </a:r>
            <a:r>
              <a:rPr lang="en-US" sz="2400" dirty="0"/>
              <a:t>= </a:t>
            </a:r>
            <a:r>
              <a:rPr lang="en-US" sz="2400" dirty="0" err="1"/>
              <a:t>StochasticImpute</a:t>
            </a:r>
            <a:r>
              <a:rPr lang="en-US" sz="2400" dirty="0"/>
              <a:t>(X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#Correlation</a:t>
            </a:r>
            <a:endParaRPr lang="en-US" sz="2400" dirty="0"/>
          </a:p>
          <a:p>
            <a:r>
              <a:rPr lang="en-US" sz="2400" dirty="0" err="1"/>
              <a:t>accuracy.r</a:t>
            </a:r>
            <a:r>
              <a:rPr lang="en-US" sz="2400" dirty="0"/>
              <a:t>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X.raw</a:t>
            </a:r>
            <a:r>
              <a:rPr lang="en-US" sz="2400" dirty="0"/>
              <a:t>[</a:t>
            </a:r>
            <a:r>
              <a:rPr lang="en-US" sz="2400" dirty="0" err="1"/>
              <a:t>index.m</a:t>
            </a:r>
            <a:r>
              <a:rPr lang="en-US" sz="2400" dirty="0"/>
              <a:t>], XI[</a:t>
            </a:r>
            <a:r>
              <a:rPr lang="en-US" sz="2400" dirty="0" err="1"/>
              <a:t>index.m</a:t>
            </a:r>
            <a:r>
              <a:rPr lang="en-US" sz="2400" dirty="0" smtClean="0"/>
              <a:t>])</a:t>
            </a:r>
          </a:p>
          <a:p>
            <a:r>
              <a:rPr lang="en-US" sz="2400" dirty="0" smtClean="0"/>
              <a:t>#Proportion of match</a:t>
            </a:r>
            <a:endParaRPr lang="en-US" sz="2400" dirty="0"/>
          </a:p>
          <a:p>
            <a:r>
              <a:rPr lang="en-US" sz="2400" dirty="0" err="1"/>
              <a:t>index.match</a:t>
            </a:r>
            <a:r>
              <a:rPr lang="en-US" sz="2400" dirty="0"/>
              <a:t>=</a:t>
            </a:r>
            <a:r>
              <a:rPr lang="en-US" sz="2400" dirty="0" err="1"/>
              <a:t>X.raw</a:t>
            </a:r>
            <a:r>
              <a:rPr lang="en-US" sz="2400" dirty="0"/>
              <a:t>==XI</a:t>
            </a:r>
          </a:p>
          <a:p>
            <a:r>
              <a:rPr lang="en-US" sz="2400" dirty="0" err="1"/>
              <a:t>index.mm</a:t>
            </a:r>
            <a:r>
              <a:rPr lang="en-US" sz="2400" dirty="0"/>
              <a:t>=</a:t>
            </a:r>
            <a:r>
              <a:rPr lang="en-US" sz="2400" dirty="0" err="1"/>
              <a:t>index.match&amp;index.m</a:t>
            </a:r>
            <a:endParaRPr lang="en-US" sz="2400" dirty="0"/>
          </a:p>
          <a:p>
            <a:r>
              <a:rPr lang="en-US" sz="2400" dirty="0" err="1"/>
              <a:t>accuracy.m</a:t>
            </a:r>
            <a:r>
              <a:rPr lang="en-US" sz="2400" dirty="0"/>
              <a:t>=length(X[</a:t>
            </a:r>
            <a:r>
              <a:rPr lang="en-US" sz="2400" dirty="0" err="1"/>
              <a:t>index.mm</a:t>
            </a:r>
            <a:r>
              <a:rPr lang="en-US" sz="2400" dirty="0"/>
              <a:t>])/length(X[</a:t>
            </a:r>
            <a:r>
              <a:rPr lang="en-US" sz="2400" dirty="0" err="1"/>
              <a:t>index.m</a:t>
            </a:r>
            <a:r>
              <a:rPr lang="en-US" sz="2400" dirty="0"/>
              <a:t>])</a:t>
            </a:r>
          </a:p>
          <a:p>
            <a:r>
              <a:rPr lang="en-US" sz="2400" dirty="0" err="1" smtClean="0"/>
              <a:t>accuracy.r</a:t>
            </a:r>
            <a:endParaRPr lang="en-US" sz="2400" dirty="0" smtClean="0"/>
          </a:p>
          <a:p>
            <a:r>
              <a:rPr lang="en-US" sz="2400" dirty="0" err="1" smtClean="0"/>
              <a:t>accuracy.m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5376708"/>
            <a:ext cx="1574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two type accuracy are correlated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5043" y="1779687"/>
            <a:ext cx="4784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latin typeface="Monaco" charset="0"/>
              </a:rPr>
              <a:t>nrep</a:t>
            </a:r>
            <a:r>
              <a:rPr lang="is-IS" sz="1200" dirty="0" smtClean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1200" dirty="0" smtClean="0">
                <a:solidFill>
                  <a:srgbClr val="0B4213"/>
                </a:solidFill>
                <a:latin typeface="Monaco" charset="0"/>
              </a:rPr>
              <a:t>100</a:t>
            </a:r>
            <a:endParaRPr lang="is-I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=replicate(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nrep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,{</a:t>
            </a:r>
            <a:endParaRPr lang="en-U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dp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hist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mr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dim(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1200" dirty="0">
                <a:solidFill>
                  <a:srgbClr val="B5760C"/>
                </a:solidFill>
                <a:latin typeface="Monaco" charset="0"/>
              </a:rPr>
              <a:t>NA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1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endParaRPr lang="pt-BR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uk-UA" sz="1200" dirty="0" smtClean="0">
                <a:solidFill>
                  <a:srgbClr val="3E3E3E"/>
                </a:solidFill>
                <a:latin typeface="Monaco" charset="0"/>
              </a:rPr>
              <a:t>#=======================================</a:t>
            </a:r>
            <a:endParaRPr lang="uk-UA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#Impute with 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StochasticImpute</a:t>
            </a:r>
            <a:endParaRPr lang="en-U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 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StochasticImpute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Calcuate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 accuracy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cor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], 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index.match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index.match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&amp;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])/length(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is-IS" sz="1200" dirty="0">
                <a:solidFill>
                  <a:srgbClr val="060087"/>
                </a:solidFill>
                <a:latin typeface="Monaco" charset="0"/>
              </a:rPr>
              <a:t>})</a:t>
            </a: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plot(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,],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,])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39" y="1063656"/>
            <a:ext cx="4955761" cy="54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48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 Election 2016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b="10082"/>
          <a:stretch/>
        </p:blipFill>
        <p:spPr>
          <a:xfrm>
            <a:off x="1622066" y="2281533"/>
            <a:ext cx="6300845" cy="245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7" b="17841"/>
          <a:stretch/>
        </p:blipFill>
        <p:spPr>
          <a:xfrm>
            <a:off x="1622065" y="4895922"/>
            <a:ext cx="6300845" cy="1057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908635" y="5240018"/>
            <a:ext cx="105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678048" y="3260941"/>
            <a:ext cx="151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0898"/>
          <a:stretch/>
        </p:blipFill>
        <p:spPr>
          <a:xfrm>
            <a:off x="4918739" y="1252728"/>
            <a:ext cx="869812" cy="99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9027"/>
          <a:stretch/>
        </p:blipFill>
        <p:spPr>
          <a:xfrm>
            <a:off x="3228230" y="1252728"/>
            <a:ext cx="902942" cy="9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Homework2 posted, due Feb 15, Wednesday, 3:10PM</a:t>
            </a:r>
          </a:p>
          <a:p>
            <a:r>
              <a:rPr lang="en-US" dirty="0"/>
              <a:t>M</a:t>
            </a:r>
            <a:r>
              <a:rPr lang="en-US" dirty="0" smtClean="0"/>
              <a:t>idterm exam: February 24, </a:t>
            </a:r>
            <a:r>
              <a:rPr lang="en-US" dirty="0"/>
              <a:t>Friday, </a:t>
            </a:r>
            <a:r>
              <a:rPr lang="en-US" dirty="0" smtClean="0"/>
              <a:t>30 </a:t>
            </a:r>
            <a:r>
              <a:rPr lang="en-US" dirty="0"/>
              <a:t>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</a:t>
            </a:r>
            <a:r>
              <a:rPr lang="en-US" dirty="0" smtClean="0"/>
              <a:t>75 minutes </a:t>
            </a:r>
            <a:r>
              <a:rPr lang="en-US" dirty="0"/>
              <a:t>(</a:t>
            </a:r>
            <a:r>
              <a:rPr lang="en-US" dirty="0" smtClean="0"/>
              <a:t>3:10-4:25PM</a:t>
            </a:r>
            <a:r>
              <a:rPr lang="en-US" dirty="0"/>
              <a:t>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195554" y="4034984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52754" y="448149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877351" y="2554649"/>
            <a:ext cx="4826000" cy="1256106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neighbor: green goes to blue</a:t>
            </a:r>
          </a:p>
          <a:p>
            <a:r>
              <a:rPr lang="en-US" dirty="0" smtClean="0"/>
              <a:t>Five neighbors: green goes to 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Nearest Neighbors: vote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78334" y="6298868"/>
            <a:ext cx="5118100" cy="127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78334" y="2577768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018514" y="4883344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18754" y="2155065"/>
            <a:ext cx="142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Age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439134" y="564408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Education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18096" y="3215604"/>
            <a:ext cx="3056652" cy="2842188"/>
            <a:chOff x="1096962" y="3406436"/>
            <a:chExt cx="3056652" cy="2842188"/>
          </a:xfrm>
        </p:grpSpPr>
        <p:sp>
          <p:nvSpPr>
            <p:cNvPr id="11" name="Oval 10"/>
            <p:cNvSpPr/>
            <p:nvPr/>
          </p:nvSpPr>
          <p:spPr>
            <a:xfrm>
              <a:off x="2488383" y="3957517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35678" y="5027953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36453" y="548192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37559" y="5316086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43179" y="487374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69200" y="3406436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15033" y="4626561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52798" y="5941804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70734" y="5928266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96962" y="435288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32613" y="6065744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0382" y="2780417"/>
            <a:ext cx="2869918" cy="3277375"/>
            <a:chOff x="779248" y="2971249"/>
            <a:chExt cx="2869918" cy="3277375"/>
          </a:xfrm>
        </p:grpSpPr>
        <p:sp>
          <p:nvSpPr>
            <p:cNvPr id="30" name="Oval 29"/>
            <p:cNvSpPr/>
            <p:nvPr/>
          </p:nvSpPr>
          <p:spPr>
            <a:xfrm>
              <a:off x="1327150" y="535982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79248" y="2971249"/>
              <a:ext cx="2869918" cy="3277375"/>
              <a:chOff x="779248" y="2971249"/>
              <a:chExt cx="2869918" cy="327737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048879" y="407202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79248" y="400158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00091" y="428359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63140" y="318793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66286" y="580017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91540" y="297124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664777" y="489771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72339" y="60657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600707" y="371730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28556" y="507113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3018514" y="4883344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18514" y="488029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5" grpId="0" uiExpand="1" build="p"/>
      <p:bldP spid="20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241801"/>
            <a:ext cx="7814733" cy="1884362"/>
          </a:xfrm>
        </p:spPr>
        <p:txBody>
          <a:bodyPr/>
          <a:lstStyle/>
          <a:p>
            <a:r>
              <a:rPr lang="en-US" dirty="0" smtClean="0"/>
              <a:t>Vote: n=2 for education and age</a:t>
            </a:r>
          </a:p>
          <a:p>
            <a:r>
              <a:rPr lang="en-US" dirty="0" smtClean="0"/>
              <a:t>Predict income by education: n=2 for education and age</a:t>
            </a:r>
          </a:p>
          <a:p>
            <a:r>
              <a:rPr lang="en-US" dirty="0" smtClean="0"/>
              <a:t>Impute missing genotypes: n is number of markers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dimension: Euclidean </a:t>
            </a:r>
            <a:r>
              <a:rPr lang="en-US" dirty="0"/>
              <a:t>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603500"/>
            <a:ext cx="7073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"impute" R package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500" y="1994238"/>
            <a:ext cx="474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("impute")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## try http:// if https:// URLs are not supported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"https://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bioconductor.org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"impute"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impute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7500" y="36107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#Impute and calculate correlation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StochasticImpute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impute.knn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as.matrix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)), k=10)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accuracy.r.si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 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X.knn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data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accuracy.r.si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accuracy.r.knn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5346700"/>
            <a:ext cx="1917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BEAGLE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2122" y="2319130"/>
            <a:ext cx="4591878" cy="3992563"/>
          </a:xfrm>
        </p:spPr>
        <p:txBody>
          <a:bodyPr/>
          <a:lstStyle/>
          <a:p>
            <a:r>
              <a:rPr lang="en-US" dirty="0" smtClean="0"/>
              <a:t>Java package</a:t>
            </a:r>
          </a:p>
          <a:p>
            <a:r>
              <a:rPr lang="en-US" dirty="0" smtClean="0"/>
              <a:t>JDK required</a:t>
            </a:r>
            <a:endParaRPr lang="en-US" dirty="0"/>
          </a:p>
          <a:p>
            <a:r>
              <a:rPr lang="en-US" dirty="0" smtClean="0"/>
              <a:t>First release: 2006 </a:t>
            </a:r>
          </a:p>
          <a:p>
            <a:r>
              <a:rPr lang="en-US" dirty="0" smtClean="0"/>
              <a:t>Current version: 4.1</a:t>
            </a:r>
          </a:p>
          <a:p>
            <a:r>
              <a:rPr lang="en-US" dirty="0" smtClean="0"/>
              <a:t>Version used in class: 3.3.2</a:t>
            </a:r>
          </a:p>
          <a:p>
            <a:r>
              <a:rPr lang="en-US" dirty="0" smtClean="0"/>
              <a:t>Multiple papers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936" r="55094" b="57035"/>
          <a:stretch/>
        </p:blipFill>
        <p:spPr>
          <a:xfrm>
            <a:off x="457200" y="615599"/>
            <a:ext cx="1908313" cy="23058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782" y="3038480"/>
            <a:ext cx="4088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Brian </a:t>
            </a:r>
            <a:r>
              <a:rPr lang="en-US" b="1" dirty="0" smtClean="0"/>
              <a:t>Browning</a:t>
            </a:r>
          </a:p>
          <a:p>
            <a:r>
              <a:rPr lang="en-US" dirty="0" smtClean="0">
                <a:solidFill>
                  <a:prstClr val="black"/>
                </a:solidFill>
                <a:latin typeface="ArialMT" charset="0"/>
              </a:rPr>
              <a:t>University </a:t>
            </a:r>
            <a:r>
              <a:rPr lang="en-US" dirty="0">
                <a:solidFill>
                  <a:prstClr val="black"/>
                </a:solidFill>
                <a:latin typeface="ArialMT" charset="0"/>
              </a:rPr>
              <a:t>of Washington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Department of Medicine, Division of Medical Genetics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Health Sciences Building, K-253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Box 357720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Seattle, WA 98195-7720</a:t>
            </a:r>
          </a:p>
          <a:p>
            <a:r>
              <a:rPr lang="is-IS" dirty="0">
                <a:solidFill>
                  <a:prstClr val="black"/>
                </a:solidFill>
                <a:latin typeface="ArialMT" charset="0"/>
              </a:rPr>
              <a:t>Phone: (206) 685-8482</a:t>
            </a:r>
          </a:p>
          <a:p>
            <a:r>
              <a:rPr lang="is-IS" dirty="0">
                <a:solidFill>
                  <a:prstClr val="black"/>
                </a:solidFill>
                <a:latin typeface="ArialMT" charset="0"/>
              </a:rPr>
              <a:t>Fax: (206) 543-3050 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E-mail: </a:t>
            </a:r>
            <a:r>
              <a:rPr lang="en-US" dirty="0">
                <a:solidFill>
                  <a:srgbClr val="0000FF"/>
                </a:solidFill>
                <a:latin typeface="ArialMT" charset="0"/>
                <a:hlinkClick r:id="rId3"/>
              </a:rPr>
              <a:t>browning@uw.edu</a:t>
            </a:r>
            <a:r>
              <a:rPr lang="en-US" dirty="0">
                <a:solidFill>
                  <a:prstClr val="black"/>
                </a:solidFill>
                <a:latin typeface="ArialMT" charset="0"/>
                <a:hlinkClick r:id="rId3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55306" y="6311693"/>
            <a:ext cx="598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faculty.washington.edu</a:t>
            </a:r>
            <a:r>
              <a:rPr lang="en-US" dirty="0"/>
              <a:t>/browning/beagle/b3.html</a:t>
            </a:r>
          </a:p>
        </p:txBody>
      </p:sp>
    </p:spTree>
    <p:extLst>
      <p:ext uri="{BB962C8B-B14F-4D97-AF65-F5344CB8AC3E}">
        <p14:creationId xmlns:p14="http://schemas.microsoft.com/office/powerpoint/2010/main" val="10489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file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1795"/>
          <a:stretch/>
        </p:blipFill>
        <p:spPr>
          <a:xfrm>
            <a:off x="1739900" y="2600696"/>
            <a:ext cx="5194300" cy="28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file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#Convert to BEAGLE input format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index0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0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index1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1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index2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2</a:t>
            </a:r>
          </a:p>
          <a:p>
            <a:r>
              <a:rPr lang="de-DE" sz="2000" dirty="0" err="1">
                <a:solidFill>
                  <a:srgbClr val="000000"/>
                </a:solidFill>
                <a:latin typeface="Candara" charset="0"/>
              </a:rPr>
              <a:t>indexna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 err="1">
                <a:solidFill>
                  <a:srgbClr val="060087"/>
                </a:solidFill>
                <a:latin typeface="Candara" charset="0"/>
              </a:rPr>
              <a:t>is.na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X</a:t>
            </a:r>
            <a:endParaRPr lang="is-IS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index0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"A\</a:t>
            </a:r>
            <a:r>
              <a:rPr lang="en-US" sz="2000" dirty="0" err="1">
                <a:solidFill>
                  <a:srgbClr val="9E0003"/>
                </a:solidFill>
                <a:latin typeface="Candara" charset="0"/>
              </a:rPr>
              <a:t>tA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index1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"A\</a:t>
            </a:r>
            <a:r>
              <a:rPr lang="en-US" sz="2000" dirty="0" err="1">
                <a:solidFill>
                  <a:srgbClr val="9E0003"/>
                </a:solidFill>
                <a:latin typeface="Candara" charset="0"/>
              </a:rPr>
              <a:t>tB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index2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\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tB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es-ES_tradnl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s-ES_tradnl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s-ES_tradnl" sz="2000" dirty="0" err="1">
                <a:solidFill>
                  <a:srgbClr val="000000"/>
                </a:solidFill>
                <a:latin typeface="Candara" charset="0"/>
              </a:rPr>
              <a:t>indexna</a:t>
            </a:r>
            <a:r>
              <a:rPr lang="es-ES_tradnl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s-ES_tradnl" sz="2000" dirty="0">
                <a:solidFill>
                  <a:srgbClr val="9E0003"/>
                </a:solidFill>
                <a:latin typeface="Candara" charset="0"/>
              </a:rPr>
              <a:t>"?\t?"</a:t>
            </a:r>
          </a:p>
          <a:p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myGD2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"M</a:t>
            </a:r>
            <a:r>
              <a:rPr lang="pt-BR" sz="2000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 smtClean="0">
                <a:solidFill>
                  <a:srgbClr val="060087"/>
                </a:solidFill>
                <a:latin typeface="Candara" charset="0"/>
              </a:rPr>
              <a:t>my</a:t>
            </a:r>
            <a:r>
              <a:rPr lang="pt-BR" sz="2000" dirty="0" err="1" smtClean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Users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/Zhiwu/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Dropbox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Current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ZZLab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WSUCourse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/CROPS545/Demo"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pt-BR" sz="2000" dirty="0">
              <a:solidFill>
                <a:srgbClr val="9E0003"/>
              </a:solidFill>
              <a:latin typeface="Candara" charset="0"/>
            </a:endParaRPr>
          </a:p>
          <a:p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write.table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myGD2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"test.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bgl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quote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"\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t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col.name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row.name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61646"/>
          </a:xfrm>
        </p:spPr>
        <p:txBody>
          <a:bodyPr/>
          <a:lstStyle/>
          <a:p>
            <a:r>
              <a:rPr lang="en-US" dirty="0" smtClean="0"/>
              <a:t>Command line</a:t>
            </a:r>
          </a:p>
          <a:p>
            <a:r>
              <a:rPr lang="en-US" dirty="0" smtClean="0"/>
              <a:t>From 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BEAGLE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8747" y="3737113"/>
            <a:ext cx="8050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#Impute with BEAGLE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system("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java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-Xmx12g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-jar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/Users/Zhiwu/Dropbox/Current/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ZZLab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WSUCourse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/CROPS545/Demo/Beagle/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beagle.jar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unphased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test.bgl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missing=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out=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" )</a:t>
            </a:r>
          </a:p>
        </p:txBody>
      </p:sp>
    </p:spTree>
    <p:extLst>
      <p:ext uri="{BB962C8B-B14F-4D97-AF65-F5344CB8AC3E}">
        <p14:creationId xmlns:p14="http://schemas.microsoft.com/office/powerpoint/2010/main" val="17628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of BEAGLE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578100"/>
            <a:ext cx="5207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conversion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#Convert output format</a:t>
            </a:r>
          </a:p>
          <a:p>
            <a:r>
              <a:rPr lang="en-US" sz="2000" dirty="0" err="1"/>
              <a:t>genotype.full</a:t>
            </a:r>
            <a:r>
              <a:rPr lang="en-US" sz="2000" dirty="0"/>
              <a:t> &lt;- </a:t>
            </a:r>
            <a:r>
              <a:rPr lang="en-US" sz="2000" dirty="0" err="1"/>
              <a:t>read.delim</a:t>
            </a:r>
            <a:r>
              <a:rPr lang="en-US" sz="2000" dirty="0"/>
              <a:t>("test1.test.bgl.phased.gz",sep=" ",head=T)</a:t>
            </a:r>
          </a:p>
          <a:p>
            <a:r>
              <a:rPr lang="en-US" sz="2000" dirty="0" err="1"/>
              <a:t>genotype.c</a:t>
            </a:r>
            <a:r>
              <a:rPr lang="en-US" sz="2000" dirty="0"/>
              <a:t>=</a:t>
            </a:r>
            <a:r>
              <a:rPr lang="en-US" sz="2000" dirty="0" err="1"/>
              <a:t>as.matrix</a:t>
            </a:r>
            <a:r>
              <a:rPr lang="en-US" sz="2000" dirty="0"/>
              <a:t>(</a:t>
            </a:r>
            <a:r>
              <a:rPr lang="en-US" sz="2000" dirty="0" err="1"/>
              <a:t>genotype.full</a:t>
            </a:r>
            <a:r>
              <a:rPr lang="en-US" sz="2000" dirty="0"/>
              <a:t>[,-(1:2)])</a:t>
            </a:r>
          </a:p>
          <a:p>
            <a:r>
              <a:rPr lang="en-US" sz="2000" dirty="0" err="1"/>
              <a:t>index.A</a:t>
            </a:r>
            <a:r>
              <a:rPr lang="en-US" sz="2000" dirty="0"/>
              <a:t>=</a:t>
            </a:r>
            <a:r>
              <a:rPr lang="en-US" sz="2000" dirty="0" err="1"/>
              <a:t>genotype.c</a:t>
            </a:r>
            <a:r>
              <a:rPr lang="en-US" sz="2000" dirty="0"/>
              <a:t>=="A"</a:t>
            </a:r>
          </a:p>
          <a:p>
            <a:r>
              <a:rPr lang="en-US" sz="2000" dirty="0" err="1"/>
              <a:t>index.B</a:t>
            </a:r>
            <a:r>
              <a:rPr lang="en-US" sz="2000" dirty="0"/>
              <a:t>=</a:t>
            </a:r>
            <a:r>
              <a:rPr lang="en-US" sz="2000" dirty="0" err="1"/>
              <a:t>genotype.c</a:t>
            </a:r>
            <a:r>
              <a:rPr lang="en-US" sz="2000" dirty="0"/>
              <a:t>=="B"</a:t>
            </a:r>
          </a:p>
          <a:p>
            <a:r>
              <a:rPr lang="en-US" sz="2000" dirty="0"/>
              <a:t>nr=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genotype.c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nc</a:t>
            </a:r>
            <a:r>
              <a:rPr lang="en-US" sz="2000" dirty="0"/>
              <a:t>=</a:t>
            </a:r>
            <a:r>
              <a:rPr lang="en-US" sz="2000" dirty="0" err="1"/>
              <a:t>ncol</a:t>
            </a:r>
            <a:r>
              <a:rPr lang="en-US" sz="2000" dirty="0"/>
              <a:t>(</a:t>
            </a:r>
            <a:r>
              <a:rPr lang="en-US" sz="2000" dirty="0" err="1"/>
              <a:t>genotype.c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=matrix(0,nr,nc)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[</a:t>
            </a:r>
            <a:r>
              <a:rPr lang="en-US" sz="2000" dirty="0" err="1"/>
              <a:t>index.A</a:t>
            </a:r>
            <a:r>
              <a:rPr lang="en-US" sz="2000" dirty="0"/>
              <a:t>]=0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[</a:t>
            </a:r>
            <a:r>
              <a:rPr lang="en-US" sz="2000" dirty="0" err="1"/>
              <a:t>index.B</a:t>
            </a:r>
            <a:r>
              <a:rPr lang="en-US" sz="2000" dirty="0"/>
              <a:t>]=1</a:t>
            </a:r>
          </a:p>
          <a:p>
            <a:r>
              <a:rPr lang="en-US" sz="2000" dirty="0"/>
              <a:t>n2=</a:t>
            </a:r>
            <a:r>
              <a:rPr lang="en-US" sz="2000" dirty="0" err="1"/>
              <a:t>ncol</a:t>
            </a:r>
            <a:r>
              <a:rPr lang="en-US" sz="2000" dirty="0"/>
              <a:t>(</a:t>
            </a:r>
            <a:r>
              <a:rPr lang="en-US" sz="2000" dirty="0" err="1"/>
              <a:t>genotype.n</a:t>
            </a:r>
            <a:r>
              <a:rPr lang="en-US" sz="2000" dirty="0"/>
              <a:t>)</a:t>
            </a:r>
          </a:p>
          <a:p>
            <a:r>
              <a:rPr lang="pt-BR" sz="2000" dirty="0" err="1"/>
              <a:t>odd</a:t>
            </a:r>
            <a:r>
              <a:rPr lang="pt-BR" sz="2000" dirty="0"/>
              <a:t>=</a:t>
            </a:r>
            <a:r>
              <a:rPr lang="pt-BR" sz="2000" dirty="0" err="1"/>
              <a:t>seq</a:t>
            </a:r>
            <a:r>
              <a:rPr lang="pt-BR" sz="2000" dirty="0"/>
              <a:t>(1,n2-1,2)</a:t>
            </a:r>
          </a:p>
          <a:p>
            <a:r>
              <a:rPr lang="pt-BR" sz="2000" dirty="0" err="1"/>
              <a:t>even</a:t>
            </a:r>
            <a:r>
              <a:rPr lang="pt-BR" sz="2000" dirty="0"/>
              <a:t>=</a:t>
            </a:r>
            <a:r>
              <a:rPr lang="pt-BR" sz="2000" dirty="0" err="1"/>
              <a:t>seq</a:t>
            </a:r>
            <a:r>
              <a:rPr lang="pt-BR" sz="2000" dirty="0"/>
              <a:t>(2,n2,2)</a:t>
            </a:r>
          </a:p>
          <a:p>
            <a:r>
              <a:rPr lang="pt-BR" sz="2000" dirty="0"/>
              <a:t>g0=</a:t>
            </a:r>
            <a:r>
              <a:rPr lang="pt-BR" sz="2000" dirty="0" err="1"/>
              <a:t>genotype.n</a:t>
            </a:r>
            <a:r>
              <a:rPr lang="pt-BR" sz="2000" dirty="0"/>
              <a:t>[,</a:t>
            </a:r>
            <a:r>
              <a:rPr lang="pt-BR" sz="2000" dirty="0" err="1"/>
              <a:t>odd</a:t>
            </a:r>
            <a:r>
              <a:rPr lang="pt-BR" sz="2000" dirty="0"/>
              <a:t>]</a:t>
            </a:r>
          </a:p>
          <a:p>
            <a:r>
              <a:rPr lang="pt-BR" sz="2000" dirty="0"/>
              <a:t>g1=</a:t>
            </a:r>
            <a:r>
              <a:rPr lang="pt-BR" sz="2000" dirty="0" err="1"/>
              <a:t>genotype.n</a:t>
            </a:r>
            <a:r>
              <a:rPr lang="pt-BR" sz="2000" dirty="0"/>
              <a:t>[,</a:t>
            </a:r>
            <a:r>
              <a:rPr lang="pt-BR" sz="2000" dirty="0" err="1"/>
              <a:t>even</a:t>
            </a:r>
            <a:r>
              <a:rPr lang="pt-BR" sz="2000" dirty="0"/>
              <a:t>]</a:t>
            </a:r>
          </a:p>
          <a:p>
            <a:r>
              <a:rPr lang="en-US" sz="2000" dirty="0" err="1" smtClean="0"/>
              <a:t>X.bgl</a:t>
            </a:r>
            <a:r>
              <a:rPr lang="en-US" sz="2000" dirty="0" smtClean="0"/>
              <a:t>=g0+g1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60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of BEAGLE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#Impute and calculate correlation</a:t>
            </a:r>
          </a:p>
          <a:p>
            <a:r>
              <a:rPr lang="en-US" sz="2000" dirty="0" err="1"/>
              <a:t>accuracy.r</a:t>
            </a:r>
            <a:r>
              <a:rPr lang="en-US" sz="2000" dirty="0"/>
              <a:t>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X.raw</a:t>
            </a:r>
            <a:r>
              <a:rPr lang="en-US" sz="2000" dirty="0"/>
              <a:t>[</a:t>
            </a:r>
            <a:r>
              <a:rPr lang="en-US" sz="2000" dirty="0" err="1"/>
              <a:t>index.m</a:t>
            </a:r>
            <a:r>
              <a:rPr lang="en-US" sz="2000" dirty="0"/>
              <a:t>], </a:t>
            </a:r>
            <a:r>
              <a:rPr lang="en-US" sz="2000" dirty="0" err="1" smtClean="0"/>
              <a:t>X.bgl</a:t>
            </a:r>
            <a:r>
              <a:rPr lang="en-US" sz="2000" dirty="0" smtClean="0"/>
              <a:t>[</a:t>
            </a:r>
            <a:r>
              <a:rPr lang="en-US" sz="2000" dirty="0" err="1" smtClean="0"/>
              <a:t>index.m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index.match</a:t>
            </a:r>
            <a:r>
              <a:rPr lang="en-US" sz="2000" dirty="0"/>
              <a:t>=</a:t>
            </a:r>
            <a:r>
              <a:rPr lang="en-US" sz="2000" dirty="0" err="1"/>
              <a:t>X.raw</a:t>
            </a:r>
            <a:r>
              <a:rPr lang="en-US" sz="2000" dirty="0"/>
              <a:t>==</a:t>
            </a:r>
            <a:r>
              <a:rPr lang="en-US" sz="2000" dirty="0" err="1" smtClean="0"/>
              <a:t>X.bgl</a:t>
            </a:r>
            <a:endParaRPr lang="en-US" sz="2000" dirty="0"/>
          </a:p>
          <a:p>
            <a:r>
              <a:rPr lang="en-US" sz="2000" dirty="0" err="1"/>
              <a:t>index.mm</a:t>
            </a:r>
            <a:r>
              <a:rPr lang="en-US" sz="2000" dirty="0"/>
              <a:t>=</a:t>
            </a:r>
            <a:r>
              <a:rPr lang="en-US" sz="2000" dirty="0" err="1"/>
              <a:t>index.match&amp;index.m</a:t>
            </a:r>
            <a:endParaRPr lang="en-US" sz="2000" dirty="0"/>
          </a:p>
          <a:p>
            <a:r>
              <a:rPr lang="en-US" sz="2000" dirty="0" err="1"/>
              <a:t>accuracy.m</a:t>
            </a:r>
            <a:r>
              <a:rPr lang="en-US" sz="2000" dirty="0"/>
              <a:t>=length(X[</a:t>
            </a:r>
            <a:r>
              <a:rPr lang="en-US" sz="2000" dirty="0" err="1"/>
              <a:t>index.mm</a:t>
            </a:r>
            <a:r>
              <a:rPr lang="en-US" sz="2000" dirty="0"/>
              <a:t>])/length(X[</a:t>
            </a:r>
            <a:r>
              <a:rPr lang="en-US" sz="2000" dirty="0" err="1"/>
              <a:t>index.m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accuracy.r</a:t>
            </a:r>
            <a:endParaRPr lang="en-US" sz="2000" dirty="0"/>
          </a:p>
          <a:p>
            <a:r>
              <a:rPr lang="en-US" sz="2000" dirty="0" err="1"/>
              <a:t>accuracy.m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52" y="4828761"/>
            <a:ext cx="1638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imputation</a:t>
            </a:r>
          </a:p>
          <a:p>
            <a:r>
              <a:rPr lang="en-US" dirty="0" smtClean="0"/>
              <a:t>Accuracy evaluation</a:t>
            </a:r>
          </a:p>
          <a:p>
            <a:r>
              <a:rPr lang="en-US" dirty="0" smtClean="0"/>
              <a:t>Mechanism of imputation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Haplotype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Stochastic imputation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Nearest neighbors</a:t>
            </a:r>
          </a:p>
          <a:p>
            <a:r>
              <a:rPr lang="en-US" dirty="0" smtClean="0"/>
              <a:t>Two packages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KNN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BEAGLE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</a:p>
          <a:p>
            <a:r>
              <a:rPr lang="en-US" dirty="0" smtClean="0"/>
              <a:t>How to impute</a:t>
            </a:r>
          </a:p>
          <a:p>
            <a:r>
              <a:rPr lang="en-US" dirty="0" smtClean="0"/>
              <a:t>Stochastic imputation</a:t>
            </a:r>
          </a:p>
          <a:p>
            <a:r>
              <a:rPr lang="en-US" dirty="0" smtClean="0"/>
              <a:t>KNN</a:t>
            </a:r>
          </a:p>
          <a:p>
            <a:r>
              <a:rPr lang="en-US" dirty="0" smtClean="0"/>
              <a:t>BEAGLE </a:t>
            </a:r>
          </a:p>
          <a:p>
            <a:r>
              <a:rPr lang="en-US" dirty="0" smtClean="0"/>
              <a:t>Accuracy evaluation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analyses do not allow missing data</a:t>
            </a:r>
          </a:p>
          <a:p>
            <a:r>
              <a:rPr lang="en-US" dirty="0" smtClean="0"/>
              <a:t>Increase marker density</a:t>
            </a:r>
          </a:p>
          <a:p>
            <a:r>
              <a:rPr lang="en-US" dirty="0" smtClean="0"/>
              <a:t>Meta analyses for multiple studies</a:t>
            </a:r>
          </a:p>
          <a:p>
            <a:r>
              <a:rPr lang="en-US" dirty="0" smtClean="0"/>
              <a:t>Improve GWAS and 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22173"/>
            <a:ext cx="3893897" cy="2432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Coverage: 1X</a:t>
            </a:r>
          </a:p>
          <a:p>
            <a:r>
              <a:rPr lang="en-US" dirty="0"/>
              <a:t>M</a:t>
            </a:r>
            <a:r>
              <a:rPr lang="en-US" dirty="0" smtClean="0"/>
              <a:t>issing rate: </a:t>
            </a:r>
            <a:r>
              <a:rPr lang="en-US" dirty="0" smtClean="0"/>
              <a:t>38%</a:t>
            </a:r>
            <a:endParaRPr lang="en-US" dirty="0" smtClean="0"/>
          </a:p>
          <a:p>
            <a:r>
              <a:rPr lang="en-US" dirty="0" smtClean="0"/>
              <a:t>Imputed by KNN</a:t>
            </a:r>
          </a:p>
          <a:p>
            <a:r>
              <a:rPr lang="en-US" dirty="0" smtClean="0"/>
              <a:t>Filling rate: 97%</a:t>
            </a:r>
          </a:p>
          <a:p>
            <a:r>
              <a:rPr lang="en-US" dirty="0" smtClean="0"/>
              <a:t>Accuracy: 98%</a:t>
            </a:r>
          </a:p>
          <a:p>
            <a:r>
              <a:rPr lang="en-US" dirty="0" smtClean="0"/>
              <a:t>3M SNPs remain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503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Imputation improve density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25" y="2166730"/>
            <a:ext cx="498763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165" y="5083073"/>
            <a:ext cx="386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Huang et al. 2010, Nature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 of meta analysis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71728"/>
            <a:ext cx="6929686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3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Fig. 5. Missing rate of SNPs. There were 21,455 SNPs on Illumina array that was used to derive the predictive formula. Aboutw40% of these SNPs were not present on the </a:t>
            </a:r>
            <a:r>
              <a:rPr lang="en-US" sz="1600" dirty="0" err="1" smtClean="0"/>
              <a:t>Affymetrix</a:t>
            </a:r>
            <a:r>
              <a:rPr lang="en-US" sz="1600" dirty="0" smtClean="0"/>
              <a:t> array </a:t>
            </a:r>
            <a:r>
              <a:rPr lang="en-US" sz="1600" dirty="0"/>
              <a:t>that was used to genotype the dogs for independent validation (including the first and the third most influential SNPs on the Illumina array). The cumulative missing rates </a:t>
            </a:r>
            <a:r>
              <a:rPr lang="en-US" sz="1600" dirty="0" smtClean="0"/>
              <a:t>of SNPs </a:t>
            </a:r>
            <a:r>
              <a:rPr lang="en-US" sz="1600" dirty="0"/>
              <a:t>are plotted against their order (descending log scale) based on their scaling factor.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3100" y="1478125"/>
            <a:ext cx="32385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Guo</a:t>
            </a:r>
            <a:r>
              <a:rPr lang="en-US" dirty="0" smtClean="0"/>
              <a:t> et. al. Osteoarthritis </a:t>
            </a:r>
            <a:r>
              <a:rPr lang="en-US" dirty="0"/>
              <a:t>Cartilage. </a:t>
            </a:r>
            <a:r>
              <a:rPr lang="en-US" dirty="0" smtClean="0"/>
              <a:t>2011, </a:t>
            </a:r>
            <a:r>
              <a:rPr lang="en-US" dirty="0"/>
              <a:t>19(4): </a:t>
            </a:r>
            <a:r>
              <a:rPr lang="en-US" dirty="0" smtClean="0"/>
              <a:t>420–429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Canine hip dysplasia is predictable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0" y="1252728"/>
            <a:ext cx="7946379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with mean</a:t>
            </a:r>
          </a:p>
          <a:p>
            <a:r>
              <a:rPr lang="en-US" dirty="0" smtClean="0"/>
              <a:t>By major allele</a:t>
            </a:r>
          </a:p>
          <a:p>
            <a:r>
              <a:rPr lang="en-US" dirty="0">
                <a:solidFill>
                  <a:srgbClr val="FF0000"/>
                </a:solidFill>
              </a:rPr>
              <a:t>Haplotype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Stochastic imputation with allele frequency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Graphic theory </a:t>
            </a:r>
            <a:r>
              <a:rPr lang="en-US" dirty="0" smtClean="0">
                <a:solidFill>
                  <a:srgbClr val="FF0000"/>
                </a:solidFill>
              </a:rPr>
              <a:t>(BEAGLE)</a:t>
            </a:r>
          </a:p>
          <a:p>
            <a:r>
              <a:rPr lang="en-US" dirty="0" smtClean="0"/>
              <a:t>Much more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5" y="1252728"/>
            <a:ext cx="784341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Impute by haplotype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3775" y="1098839"/>
            <a:ext cx="417647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/>
              <a:t>Marchini</a:t>
            </a:r>
            <a:r>
              <a:rPr lang="en-US" sz="1400" dirty="0" smtClean="0"/>
              <a:t> et. al. </a:t>
            </a:r>
            <a:r>
              <a:rPr lang="nb-NO" sz="1400" dirty="0"/>
              <a:t>Nat Rev Genet. 2010 Jul;11(7):499-511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49649" y="6195890"/>
            <a:ext cx="413468" cy="4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4913" y="6264632"/>
            <a:ext cx="395743" cy="191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49649" y="3611782"/>
            <a:ext cx="413468" cy="164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9649" y="3242246"/>
            <a:ext cx="413468" cy="164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2402</TotalTime>
  <Words>943</Words>
  <Application>Microsoft Macintosh PowerPoint</Application>
  <PresentationFormat>On-screen Show (4:3)</PresentationFormat>
  <Paragraphs>241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ArialMT</vt:lpstr>
      <vt:lpstr>Calibri</vt:lpstr>
      <vt:lpstr>Candara</vt:lpstr>
      <vt:lpstr>Monaco</vt:lpstr>
      <vt:lpstr>Symbol</vt:lpstr>
      <vt:lpstr>Wingdings</vt:lpstr>
      <vt:lpstr>Arial</vt:lpstr>
      <vt:lpstr>Waveform</vt:lpstr>
      <vt:lpstr>Document</vt:lpstr>
      <vt:lpstr>Statistical Genomics</vt:lpstr>
      <vt:lpstr>Administration</vt:lpstr>
      <vt:lpstr>Outline</vt:lpstr>
      <vt:lpstr>Why imputation</vt:lpstr>
      <vt:lpstr>Imputation improve density</vt:lpstr>
      <vt:lpstr>Example of meta analysis</vt:lpstr>
      <vt:lpstr>Canine hip dysplasia is predictable</vt:lpstr>
      <vt:lpstr>Imputation mechanism</vt:lpstr>
      <vt:lpstr>Impute by haplotype</vt:lpstr>
      <vt:lpstr>Stochastic imputation with allele frequency </vt:lpstr>
      <vt:lpstr>Implication of stochastic imputation</vt:lpstr>
      <vt:lpstr>Evaluation of imputation accuracy</vt:lpstr>
      <vt:lpstr>Import data</vt:lpstr>
      <vt:lpstr>Variable of uniform distribution</vt:lpstr>
      <vt:lpstr>Missing value simulation</vt:lpstr>
      <vt:lpstr>Two types of imputation accuracy</vt:lpstr>
      <vt:lpstr>Accuracy calculation</vt:lpstr>
      <vt:lpstr>The two type accuracy are correlated</vt:lpstr>
      <vt:lpstr>US Election 2016</vt:lpstr>
      <vt:lpstr>K Nearest Neighbors: vote</vt:lpstr>
      <vt:lpstr>More dimension: Euclidean distance</vt:lpstr>
      <vt:lpstr>"impute" R package</vt:lpstr>
      <vt:lpstr>BEAGLE</vt:lpstr>
      <vt:lpstr>Input file</vt:lpstr>
      <vt:lpstr>Output file</vt:lpstr>
      <vt:lpstr>Run BEAGLE</vt:lpstr>
      <vt:lpstr>Output of BEAGLE</vt:lpstr>
      <vt:lpstr>Format conversion</vt:lpstr>
      <vt:lpstr>Accuracy of BEAGLE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205</cp:revision>
  <dcterms:created xsi:type="dcterms:W3CDTF">2013-08-24T13:03:35Z</dcterms:created>
  <dcterms:modified xsi:type="dcterms:W3CDTF">2017-02-03T23:05:34Z</dcterms:modified>
</cp:coreProperties>
</file>