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395" r:id="rId2"/>
    <p:sldId id="419" r:id="rId3"/>
    <p:sldId id="415" r:id="rId4"/>
    <p:sldId id="400" r:id="rId5"/>
    <p:sldId id="416" r:id="rId6"/>
    <p:sldId id="402" r:id="rId7"/>
    <p:sldId id="403" r:id="rId8"/>
    <p:sldId id="418" r:id="rId9"/>
    <p:sldId id="405" r:id="rId10"/>
    <p:sldId id="404" r:id="rId11"/>
    <p:sldId id="360" r:id="rId12"/>
    <p:sldId id="407" r:id="rId13"/>
    <p:sldId id="369" r:id="rId14"/>
    <p:sldId id="406" r:id="rId15"/>
    <p:sldId id="417" r:id="rId16"/>
    <p:sldId id="408" r:id="rId17"/>
    <p:sldId id="409" r:id="rId18"/>
    <p:sldId id="383" r:id="rId19"/>
    <p:sldId id="384" r:id="rId20"/>
    <p:sldId id="410" r:id="rId21"/>
    <p:sldId id="387" r:id="rId22"/>
    <p:sldId id="388" r:id="rId23"/>
    <p:sldId id="390" r:id="rId24"/>
    <p:sldId id="391" r:id="rId25"/>
    <p:sldId id="4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72"/>
    <p:restoredTop sz="95928"/>
  </p:normalViewPr>
  <p:slideViewPr>
    <p:cSldViewPr snapToGrid="0" snapToObjects="1">
      <p:cViewPr>
        <p:scale>
          <a:sx n="97" d="100"/>
          <a:sy n="97" d="100"/>
        </p:scale>
        <p:origin x="2112" y="2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7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10: GWAS by correlation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to simulate phenotypes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84" y="168676"/>
            <a:ext cx="8910320" cy="6555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G2P=function(X,h2,alpha,NQTN,distribution</a:t>
            </a:r>
            <a:r>
              <a:rPr lang="en-US" sz="2000" dirty="0"/>
              <a:t>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#Sampling QTN</a:t>
            </a:r>
          </a:p>
          <a:p>
            <a:r>
              <a:rPr lang="en-US" sz="2000" dirty="0" err="1"/>
              <a:t>QTN.position</a:t>
            </a:r>
            <a:r>
              <a:rPr lang="en-US" sz="2000" dirty="0"/>
              <a:t>=sample(</a:t>
            </a:r>
            <a:r>
              <a:rPr lang="en-US" sz="2000" dirty="0" err="1"/>
              <a:t>m,NQTN,replace</a:t>
            </a:r>
            <a:r>
              <a:rPr lang="en-US" sz="2000" dirty="0"/>
              <a:t>=F)</a:t>
            </a:r>
          </a:p>
          <a:p>
            <a:r>
              <a:rPr lang="en-US" sz="2000" dirty="0"/>
              <a:t>SNPQ=</a:t>
            </a:r>
            <a:r>
              <a:rPr lang="en-US" sz="2000" dirty="0" err="1"/>
              <a:t>as.matrix</a:t>
            </a:r>
            <a:r>
              <a:rPr lang="en-US" sz="2000" dirty="0"/>
              <a:t>(X[,</a:t>
            </a:r>
            <a:r>
              <a:rPr lang="en-US" sz="2000" dirty="0" err="1"/>
              <a:t>QTN.position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QTN.position</a:t>
            </a:r>
            <a:endParaRPr lang="en-US" sz="2000" dirty="0"/>
          </a:p>
          <a:p>
            <a:r>
              <a:rPr lang="en-US" sz="2000" dirty="0"/>
              <a:t>#QTN effects</a:t>
            </a:r>
          </a:p>
          <a:p>
            <a:r>
              <a:rPr lang="en-US" sz="2000" dirty="0"/>
              <a:t>if(distribution=="norm")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/>
              <a:t>	}else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=alpha^(1:NQTN)}</a:t>
            </a:r>
          </a:p>
          <a:p>
            <a:r>
              <a:rPr lang="en-US" sz="2000" dirty="0"/>
              <a:t>#Simulate phenotype</a:t>
            </a:r>
          </a:p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 smtClean="0"/>
              <a:t>))</a:t>
            </a:r>
          </a:p>
          <a:p>
            <a:r>
              <a:rPr lang="en-US" sz="2000" dirty="0" smtClean="0"/>
              <a:t>y=</a:t>
            </a:r>
            <a:r>
              <a:rPr lang="en-US" sz="2000" dirty="0" err="1" smtClean="0"/>
              <a:t>effect+residual</a:t>
            </a:r>
            <a:endParaRPr lang="en-US" sz="2000" dirty="0"/>
          </a:p>
          <a:p>
            <a:r>
              <a:rPr lang="en-US" sz="2000" dirty="0"/>
              <a:t>return(list(</a:t>
            </a:r>
            <a:r>
              <a:rPr lang="en-US" sz="2000" dirty="0" err="1"/>
              <a:t>addeffect</a:t>
            </a:r>
            <a:r>
              <a:rPr lang="en-US" sz="2000" dirty="0"/>
              <a:t> = </a:t>
            </a:r>
            <a:r>
              <a:rPr lang="en-US" sz="2000" dirty="0" err="1"/>
              <a:t>addeffect</a:t>
            </a:r>
            <a:r>
              <a:rPr lang="en-US" sz="2000" dirty="0"/>
              <a:t>, y=y, add = effect, residual = residual</a:t>
            </a:r>
            <a:r>
              <a:rPr lang="en-US" sz="2000" dirty="0" smtClean="0"/>
              <a:t>, </a:t>
            </a:r>
            <a:r>
              <a:rPr lang="en-US" sz="2000" dirty="0" err="1" smtClean="0"/>
              <a:t>QTN.position</a:t>
            </a:r>
            <a:r>
              <a:rPr lang="en-US" sz="2000" dirty="0" smtClean="0"/>
              <a:t>=</a:t>
            </a:r>
            <a:r>
              <a:rPr lang="en-US" sz="2000" dirty="0" err="1" smtClean="0"/>
              <a:t>QTN.position</a:t>
            </a:r>
            <a:r>
              <a:rPr lang="en-US" sz="2000" dirty="0" smtClean="0"/>
              <a:t>, SNPQ=SNPQ</a:t>
            </a:r>
            <a:r>
              <a:rPr lang="en-US" sz="2000" dirty="0"/>
              <a:t>))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84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data and source code in 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" y="3251200"/>
            <a:ext cx="8910320" cy="64633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myGM</a:t>
            </a:r>
            <a:r>
              <a:rPr lang="en-US" dirty="0" smtClean="0"/>
              <a:t>=</a:t>
            </a:r>
            <a:r>
              <a:rPr lang="en-US" dirty="0" err="1" smtClean="0"/>
              <a:t>read.table</a:t>
            </a:r>
            <a:r>
              <a:rPr lang="en-US" dirty="0" smtClean="0"/>
              <a:t>(file</a:t>
            </a:r>
            <a:r>
              <a:rPr lang="en-US" dirty="0"/>
              <a:t>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" y="4440808"/>
            <a:ext cx="8910320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setwd</a:t>
            </a:r>
            <a:r>
              <a:rPr lang="en-US" sz="2400" dirty="0"/>
              <a:t>("~/Dropbox/Current/</a:t>
            </a:r>
            <a:r>
              <a:rPr lang="en-US" sz="2400" dirty="0" err="1"/>
              <a:t>ZZLab</a:t>
            </a:r>
            <a:r>
              <a:rPr lang="en-US" sz="2400" dirty="0"/>
              <a:t>/</a:t>
            </a:r>
            <a:r>
              <a:rPr lang="en-US" sz="2400" dirty="0" err="1"/>
              <a:t>WSUCourse</a:t>
            </a:r>
            <a:r>
              <a:rPr lang="en-US" sz="2400" dirty="0"/>
              <a:t>/CROPS545/Demo")</a:t>
            </a:r>
          </a:p>
          <a:p>
            <a:r>
              <a:rPr lang="en-US" sz="2400" dirty="0" smtClean="0"/>
              <a:t>source</a:t>
            </a:r>
            <a:r>
              <a:rPr lang="en-US" sz="2400" dirty="0"/>
              <a:t>("G2P.R</a:t>
            </a:r>
            <a:r>
              <a:rPr lang="en-US" sz="2400" dirty="0" smtClean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5421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038576"/>
          </a:xfrm>
        </p:spPr>
        <p:txBody>
          <a:bodyPr/>
          <a:lstStyle/>
          <a:p>
            <a:r>
              <a:rPr lang="en-US" dirty="0" smtClean="0"/>
              <a:t>Have the ten genes on chromosome 1-5 only, nothing on 6 to 10.</a:t>
            </a:r>
          </a:p>
          <a:p>
            <a:r>
              <a:rPr lang="en-US" dirty="0" smtClean="0"/>
              <a:t>Any associations on chromosome 6-10 should be false positives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have more fun!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067" y="47140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en-US" dirty="0" smtClean="0"/>
              <a:t>index1to5=</a:t>
            </a:r>
            <a:r>
              <a:rPr lang="en-US" dirty="0" err="1" smtClean="0"/>
              <a:t>myGM</a:t>
            </a:r>
            <a:r>
              <a:rPr lang="en-US" dirty="0"/>
              <a:t>[,2]&lt;6</a:t>
            </a:r>
          </a:p>
          <a:p>
            <a:r>
              <a:rPr lang="en-US" dirty="0" smtClean="0"/>
              <a:t>X1to5 = X</a:t>
            </a:r>
            <a:r>
              <a:rPr lang="en-US" dirty="0"/>
              <a:t>[,</a:t>
            </a:r>
            <a:r>
              <a:rPr lang="en-US" dirty="0" smtClean="0"/>
              <a:t>index1to5]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Phenotype simulation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" y="1591056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/>
              <a:t>set.seed</a:t>
            </a:r>
            <a:r>
              <a:rPr lang="nl-NL" sz="2000" dirty="0" smtClean="0"/>
              <a:t>(99164)</a:t>
            </a:r>
            <a:endParaRPr lang="en-US" sz="2000" dirty="0" smtClean="0"/>
          </a:p>
          <a:p>
            <a:r>
              <a:rPr lang="en-US" sz="2000" dirty="0" err="1" smtClean="0"/>
              <a:t>mySim</a:t>
            </a:r>
            <a:r>
              <a:rPr lang="en-US" sz="2000" dirty="0"/>
              <a:t>=G2P(X= X1to5,h2=.</a:t>
            </a:r>
            <a:r>
              <a:rPr lang="en-US" sz="2000" dirty="0" smtClean="0"/>
              <a:t>75,alpha=1,NQTN=10,distribution</a:t>
            </a:r>
            <a:r>
              <a:rPr lang="en-US" sz="2000" dirty="0"/>
              <a:t>="norm")</a:t>
            </a:r>
          </a:p>
          <a:p>
            <a:r>
              <a:rPr lang="en-US" sz="2000" dirty="0" err="1"/>
              <a:t>str</a:t>
            </a:r>
            <a:r>
              <a:rPr lang="en-US" sz="2000" dirty="0"/>
              <a:t>(</a:t>
            </a:r>
            <a:r>
              <a:rPr lang="en-US" sz="2000" dirty="0" err="1"/>
              <a:t>mySim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" y="3259453"/>
            <a:ext cx="8910320" cy="317009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List of 6</a:t>
            </a:r>
          </a:p>
          <a:p>
            <a:r>
              <a:rPr lang="en-US" sz="2000" dirty="0"/>
              <a:t> $ </a:t>
            </a:r>
            <a:r>
              <a:rPr lang="en-US" sz="2000" dirty="0" err="1"/>
              <a:t>addeffect</a:t>
            </a:r>
            <a:r>
              <a:rPr lang="en-US" sz="2000" dirty="0"/>
              <a:t>   : </a:t>
            </a:r>
            <a:r>
              <a:rPr lang="en-US" sz="2000" dirty="0" err="1"/>
              <a:t>num</a:t>
            </a:r>
            <a:r>
              <a:rPr lang="en-US" sz="2000" dirty="0"/>
              <a:t> [1:10] -0.622 -1.212 -2.064 0.99 -0.418 ...</a:t>
            </a:r>
          </a:p>
          <a:p>
            <a:r>
              <a:rPr lang="en-US" sz="2000" dirty="0"/>
              <a:t> $ y           : </a:t>
            </a:r>
            <a:r>
              <a:rPr lang="en-US" sz="2000" dirty="0" err="1"/>
              <a:t>num</a:t>
            </a:r>
            <a:r>
              <a:rPr lang="en-US" sz="2000" dirty="0"/>
              <a:t> [1:281, 1] -1.37 -6.02 -1.11 -1.02 -5.52 ...</a:t>
            </a:r>
          </a:p>
          <a:p>
            <a:r>
              <a:rPr lang="en-US" sz="2000" dirty="0"/>
              <a:t> $ add         : </a:t>
            </a:r>
            <a:r>
              <a:rPr lang="en-US" sz="2000" dirty="0" err="1"/>
              <a:t>num</a:t>
            </a:r>
            <a:r>
              <a:rPr lang="en-US" sz="2000" dirty="0"/>
              <a:t> [1:281, 1] -2.419 -4.763 -2.519 -0.546 -2.782 ...</a:t>
            </a:r>
          </a:p>
          <a:p>
            <a:r>
              <a:rPr lang="pt-BR" sz="2000" dirty="0"/>
              <a:t> $ residual    : num [1:281] 1.045 -1.258 1.414 -0.477 -2.733 ...</a:t>
            </a:r>
          </a:p>
          <a:p>
            <a:r>
              <a:rPr lang="en-US" sz="2000" dirty="0"/>
              <a:t> $ </a:t>
            </a:r>
            <a:r>
              <a:rPr lang="en-US" sz="2000" dirty="0" err="1"/>
              <a:t>QTN.position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 [1:10] 687 1060 320 1927 992 698 587 92 204 1306</a:t>
            </a:r>
          </a:p>
          <a:p>
            <a:r>
              <a:rPr lang="en-US" sz="2000" dirty="0"/>
              <a:t> $ SNPQ        : </a:t>
            </a:r>
            <a:r>
              <a:rPr lang="en-US" sz="2000" dirty="0" err="1"/>
              <a:t>int</a:t>
            </a:r>
            <a:r>
              <a:rPr lang="en-US" sz="2000" dirty="0"/>
              <a:t> [1:281, 1:10] 0 0 2 0 0 0 0 0 0 0 ...</a:t>
            </a:r>
          </a:p>
          <a:p>
            <a:r>
              <a:rPr lang="en-US" sz="2000" dirty="0"/>
              <a:t>  ..- </a:t>
            </a:r>
            <a:r>
              <a:rPr lang="en-US" sz="2000" dirty="0" err="1"/>
              <a:t>attr</a:t>
            </a:r>
            <a:r>
              <a:rPr lang="en-US" sz="2000" dirty="0"/>
              <a:t>(*, "</a:t>
            </a:r>
            <a:r>
              <a:rPr lang="en-US" sz="2000" dirty="0" err="1"/>
              <a:t>dimnames</a:t>
            </a:r>
            <a:r>
              <a:rPr lang="en-US" sz="2000" dirty="0"/>
              <a:t>")=List of 2</a:t>
            </a:r>
          </a:p>
          <a:p>
            <a:r>
              <a:rPr lang="en-US" sz="2000" dirty="0"/>
              <a:t>  .. ..$ : NULL</a:t>
            </a:r>
          </a:p>
          <a:p>
            <a:r>
              <a:rPr lang="de-DE" sz="2000" dirty="0"/>
              <a:t>  .. ..$ : </a:t>
            </a:r>
            <a:r>
              <a:rPr lang="de-DE" sz="2000" dirty="0" err="1"/>
              <a:t>chr</a:t>
            </a:r>
            <a:r>
              <a:rPr lang="de-DE" sz="2000" dirty="0"/>
              <a:t> [1:10] "PZA00730.2" "PZA00363.6" "PHM15871.11" "PZB02189.1" ...</a:t>
            </a:r>
          </a:p>
        </p:txBody>
      </p:sp>
    </p:spTree>
    <p:extLst>
      <p:ext uri="{BB962C8B-B14F-4D97-AF65-F5344CB8AC3E}">
        <p14:creationId xmlns:p14="http://schemas.microsoft.com/office/powerpoint/2010/main" val="15505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QTN positions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75525" y="1466769"/>
            <a:ext cx="7601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plot(</a:t>
            </a:r>
            <a:r>
              <a:rPr lang="en-US" dirty="0" err="1"/>
              <a:t>myGM</a:t>
            </a:r>
            <a:r>
              <a:rPr lang="en-US" dirty="0"/>
              <a:t>[,c(2,3</a:t>
            </a:r>
            <a:r>
              <a:rPr lang="en-US" dirty="0" smtClean="0"/>
              <a:t>)])</a:t>
            </a:r>
          </a:p>
          <a:p>
            <a:r>
              <a:rPr lang="en-US" dirty="0" smtClean="0"/>
              <a:t>lines(</a:t>
            </a:r>
            <a:r>
              <a:rPr lang="en-US" dirty="0" err="1" smtClean="0"/>
              <a:t>myGM</a:t>
            </a:r>
            <a:r>
              <a:rPr lang="en-US" dirty="0" smtClean="0"/>
              <a:t>[</a:t>
            </a:r>
            <a:r>
              <a:rPr lang="en-US" dirty="0" err="1" smtClean="0"/>
              <a:t>mySim$QTN.position,c</a:t>
            </a:r>
            <a:r>
              <a:rPr lang="en-US" dirty="0" smtClean="0"/>
              <a:t>(2,3</a:t>
            </a:r>
            <a:r>
              <a:rPr lang="en-US" dirty="0"/>
              <a:t>)],type="</a:t>
            </a:r>
            <a:r>
              <a:rPr lang="en-US" dirty="0" err="1"/>
              <a:t>p",col</a:t>
            </a:r>
            <a:r>
              <a:rPr lang="en-US" dirty="0"/>
              <a:t>="red</a:t>
            </a:r>
            <a:r>
              <a:rPr lang="en-US" dirty="0" smtClean="0"/>
              <a:t>")</a:t>
            </a:r>
          </a:p>
          <a:p>
            <a:r>
              <a:rPr lang="en-US" dirty="0"/>
              <a:t>points(</a:t>
            </a:r>
            <a:r>
              <a:rPr lang="en-US" dirty="0" err="1"/>
              <a:t>myGM</a:t>
            </a:r>
            <a:r>
              <a:rPr lang="en-US" dirty="0"/>
              <a:t>[</a:t>
            </a:r>
            <a:r>
              <a:rPr lang="en-US" dirty="0" err="1"/>
              <a:t>mySim$QTN.position,c</a:t>
            </a:r>
            <a:r>
              <a:rPr lang="en-US" dirty="0"/>
              <a:t>(2,3)],type="</a:t>
            </a:r>
            <a:r>
              <a:rPr lang="en-US" dirty="0" err="1"/>
              <a:t>p",col</a:t>
            </a:r>
            <a:r>
              <a:rPr lang="en-US" dirty="0"/>
              <a:t>="blue",</a:t>
            </a:r>
            <a:r>
              <a:rPr lang="en-US" dirty="0" err="1"/>
              <a:t>cex</a:t>
            </a:r>
            <a:r>
              <a:rPr lang="en-US" dirty="0"/>
              <a:t> = 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717800"/>
            <a:ext cx="8115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4415"/>
          </a:xfrm>
        </p:spPr>
        <p:txBody>
          <a:bodyPr/>
          <a:lstStyle/>
          <a:p>
            <a:r>
              <a:rPr lang="en-US" dirty="0" smtClean="0"/>
              <a:t>Association test by correlation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2027" y="2995932"/>
            <a:ext cx="3404587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mySim$y,X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n=</a:t>
            </a:r>
            <a:r>
              <a:rPr lang="en-US" sz="2000" dirty="0" err="1" smtClean="0"/>
              <a:t>nrow</a:t>
            </a:r>
            <a:r>
              <a:rPr lang="en-US" sz="2000" dirty="0" smtClean="0"/>
              <a:t>(X)</a:t>
            </a:r>
            <a:endParaRPr lang="en-US" sz="2000" dirty="0"/>
          </a:p>
          <a:p>
            <a:r>
              <a:rPr lang="fr-FR" sz="2000" dirty="0" err="1" smtClean="0"/>
              <a:t>t</a:t>
            </a:r>
            <a:r>
              <a:rPr lang="fr-FR" sz="2000" dirty="0" smtClean="0"/>
              <a:t>=r/</a:t>
            </a:r>
            <a:r>
              <a:rPr lang="fr-FR" sz="2000" dirty="0" err="1" smtClean="0"/>
              <a:t>sqrt</a:t>
            </a:r>
            <a:r>
              <a:rPr lang="fr-FR" sz="2000" dirty="0"/>
              <a:t>((1</a:t>
            </a:r>
            <a:r>
              <a:rPr lang="fr-FR" sz="2000" dirty="0" smtClean="0"/>
              <a:t>-r^</a:t>
            </a:r>
            <a:r>
              <a:rPr lang="fr-FR" sz="2000" dirty="0"/>
              <a:t>2)/(n-2))</a:t>
            </a:r>
          </a:p>
          <a:p>
            <a:r>
              <a:rPr lang="fr-FR" sz="2000" dirty="0" smtClean="0"/>
              <a:t>p=2*(1-pt(abs(</a:t>
            </a:r>
            <a:r>
              <a:rPr lang="fr-FR" sz="2000" dirty="0" err="1" smtClean="0"/>
              <a:t>t</a:t>
            </a:r>
            <a:r>
              <a:rPr lang="fr-FR" sz="2000" dirty="0" smtClean="0"/>
              <a:t>),</a:t>
            </a:r>
            <a:r>
              <a:rPr lang="fr-FR" sz="2000" dirty="0"/>
              <a:t>n-2</a:t>
            </a:r>
            <a:r>
              <a:rPr lang="fr-FR" sz="2000" dirty="0" smtClean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9732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4415"/>
          </a:xfrm>
        </p:spPr>
        <p:txBody>
          <a:bodyPr/>
          <a:lstStyle/>
          <a:p>
            <a:r>
              <a:rPr lang="en-US" dirty="0" smtClean="0"/>
              <a:t>Manhattan plots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625" y="1539994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color.vector</a:t>
            </a:r>
            <a:r>
              <a:rPr lang="en-US" sz="2000" dirty="0" smtClean="0"/>
              <a:t> </a:t>
            </a:r>
            <a:r>
              <a:rPr lang="en-US" sz="2000" dirty="0"/>
              <a:t>&lt;- rep(c("deepskyblue","orange","forestgreen","indianred3"),10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 smtClean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=1.5, col = "</a:t>
            </a:r>
            <a:r>
              <a:rPr lang="en-US" sz="2000" dirty="0" smtClean="0"/>
              <a:t>black</a:t>
            </a:r>
            <a:r>
              <a:rPr lang="en-US" sz="2000" dirty="0"/>
              <a:t>"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3022600"/>
            <a:ext cx="759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4415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additional findings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625" y="1516287"/>
            <a:ext cx="8726750" cy="4001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sort(p)[1:5]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6"/>
          <a:stretch/>
        </p:blipFill>
        <p:spPr>
          <a:xfrm>
            <a:off x="2101418" y="1665879"/>
            <a:ext cx="4941163" cy="161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624" y="1916397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zeros</a:t>
            </a:r>
            <a:r>
              <a:rPr lang="en-US" sz="2000" dirty="0" smtClean="0"/>
              <a:t>=p==0</a:t>
            </a:r>
          </a:p>
          <a:p>
            <a:r>
              <a:rPr lang="en-US" sz="2000" dirty="0" smtClean="0"/>
              <a:t>p[</a:t>
            </a:r>
            <a:r>
              <a:rPr lang="en-US" sz="2000" dirty="0" err="1" smtClean="0"/>
              <a:t>zeros</a:t>
            </a:r>
            <a:r>
              <a:rPr lang="en-US" sz="2000" dirty="0" smtClean="0"/>
              <a:t>]=1e-10</a:t>
            </a:r>
          </a:p>
          <a:p>
            <a:r>
              <a:rPr lang="en-US" sz="2000" dirty="0" smtClean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=1.5, col = "</a:t>
            </a:r>
            <a:r>
              <a:rPr lang="en-US" sz="2000" dirty="0" smtClean="0"/>
              <a:t>black</a:t>
            </a:r>
            <a:r>
              <a:rPr lang="en-US" sz="2000" dirty="0"/>
              <a:t>"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99" y="3022600"/>
            <a:ext cx="759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by correlation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680" y="2653553"/>
            <a:ext cx="891032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GWASbyCor</a:t>
            </a:r>
            <a:r>
              <a:rPr lang="en-US" sz="2000" dirty="0" smtClean="0"/>
              <a:t>=function(</a:t>
            </a:r>
            <a:r>
              <a:rPr lang="en-US" sz="2000" dirty="0" err="1" smtClean="0"/>
              <a:t>X,y</a:t>
            </a:r>
            <a:r>
              <a:rPr lang="en-US" sz="2000" dirty="0" smtClean="0"/>
              <a:t>){</a:t>
            </a:r>
            <a:endParaRPr lang="en-US" sz="2000" dirty="0"/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 smtClean="0"/>
              <a:t>r=</a:t>
            </a:r>
            <a:r>
              <a:rPr lang="en-US" sz="2000" dirty="0" err="1" smtClean="0"/>
              <a:t>cor</a:t>
            </a:r>
            <a:r>
              <a:rPr lang="en-US" sz="2000" dirty="0" smtClean="0"/>
              <a:t>(</a:t>
            </a:r>
            <a:r>
              <a:rPr lang="en-US" sz="2000" dirty="0" err="1" smtClean="0"/>
              <a:t>y,X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n=</a:t>
            </a:r>
            <a:r>
              <a:rPr lang="en-US" sz="2000" dirty="0" err="1" smtClean="0"/>
              <a:t>nrow</a:t>
            </a:r>
            <a:r>
              <a:rPr lang="en-US" sz="2000" dirty="0" smtClean="0"/>
              <a:t>(X)</a:t>
            </a:r>
            <a:endParaRPr lang="en-US" sz="2000" dirty="0"/>
          </a:p>
          <a:p>
            <a:r>
              <a:rPr lang="fr-FR" sz="2000" dirty="0" err="1" smtClean="0"/>
              <a:t>t</a:t>
            </a:r>
            <a:r>
              <a:rPr lang="fr-FR" sz="2000" dirty="0" smtClean="0"/>
              <a:t>=r/</a:t>
            </a:r>
            <a:r>
              <a:rPr lang="fr-FR" sz="2000" dirty="0" err="1"/>
              <a:t>sqrt</a:t>
            </a:r>
            <a:r>
              <a:rPr lang="fr-FR" sz="2000" dirty="0"/>
              <a:t>((1</a:t>
            </a:r>
            <a:r>
              <a:rPr lang="fr-FR" sz="2000" dirty="0" smtClean="0"/>
              <a:t>-r^</a:t>
            </a:r>
            <a:r>
              <a:rPr lang="fr-FR" sz="2000" dirty="0"/>
              <a:t>2)/(n-2))</a:t>
            </a:r>
          </a:p>
          <a:p>
            <a:r>
              <a:rPr lang="fr-FR" sz="2000" dirty="0"/>
              <a:t>p</a:t>
            </a:r>
            <a:r>
              <a:rPr lang="fr-FR" sz="2000" dirty="0" smtClean="0"/>
              <a:t>=2*(1</a:t>
            </a:r>
            <a:r>
              <a:rPr lang="fr-FR" sz="2000" dirty="0"/>
              <a:t>-pt</a:t>
            </a:r>
            <a:r>
              <a:rPr lang="fr-FR" sz="2000" dirty="0" smtClean="0"/>
              <a:t>(abs(</a:t>
            </a:r>
            <a:r>
              <a:rPr lang="fr-FR" sz="2000" dirty="0" err="1" smtClean="0"/>
              <a:t>t</a:t>
            </a:r>
            <a:r>
              <a:rPr lang="fr-FR" sz="2000" dirty="0" smtClean="0"/>
              <a:t>),</a:t>
            </a:r>
            <a:r>
              <a:rPr lang="fr-FR" sz="2000" dirty="0"/>
              <a:t>n-2</a:t>
            </a:r>
            <a:r>
              <a:rPr lang="fr-FR" sz="2000" dirty="0" smtClean="0"/>
              <a:t>))</a:t>
            </a:r>
          </a:p>
          <a:p>
            <a:r>
              <a:rPr lang="en-US" sz="2000" dirty="0" err="1"/>
              <a:t>zeros</a:t>
            </a:r>
            <a:r>
              <a:rPr lang="en-US" sz="2000" dirty="0"/>
              <a:t>=p==0</a:t>
            </a:r>
          </a:p>
          <a:p>
            <a:r>
              <a:rPr lang="en-US" sz="2000" dirty="0"/>
              <a:t>p[</a:t>
            </a:r>
            <a:r>
              <a:rPr lang="en-US" sz="2000" dirty="0" err="1"/>
              <a:t>zeros</a:t>
            </a:r>
            <a:r>
              <a:rPr lang="en-US" sz="2000" dirty="0"/>
              <a:t>]=</a:t>
            </a:r>
            <a:r>
              <a:rPr lang="en-US" sz="2000" dirty="0" smtClean="0"/>
              <a:t>1e-10</a:t>
            </a:r>
            <a:endParaRPr lang="fr-FR" sz="2000" dirty="0" smtClean="0"/>
          </a:p>
          <a:p>
            <a:r>
              <a:rPr lang="fr-FR" sz="2000" dirty="0" smtClean="0"/>
              <a:t>return(p)}</a:t>
            </a:r>
          </a:p>
        </p:txBody>
      </p:sp>
    </p:spTree>
    <p:extLst>
      <p:ext uri="{BB962C8B-B14F-4D97-AF65-F5344CB8AC3E}">
        <p14:creationId xmlns:p14="http://schemas.microsoft.com/office/powerpoint/2010/main" val="4487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ten associations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920" y="1412874"/>
            <a:ext cx="875940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index=order(p)</a:t>
            </a:r>
          </a:p>
          <a:p>
            <a:r>
              <a:rPr lang="en-US" sz="2000" dirty="0" smtClean="0"/>
              <a:t>top10=index[1:10]</a:t>
            </a:r>
          </a:p>
          <a:p>
            <a:r>
              <a:rPr lang="en-US" sz="2000" dirty="0" smtClean="0"/>
              <a:t>detected=intersect(top10,mySim$QTN.position)</a:t>
            </a:r>
          </a:p>
          <a:p>
            <a:r>
              <a:rPr lang="en-US" sz="2000" dirty="0" err="1" smtClean="0"/>
              <a:t>falsePositive</a:t>
            </a:r>
            <a:r>
              <a:rPr lang="en-US" sz="2000" dirty="0" smtClean="0"/>
              <a:t>=</a:t>
            </a:r>
            <a:r>
              <a:rPr lang="en-US" sz="2000" dirty="0" err="1" smtClean="0"/>
              <a:t>setdiff</a:t>
            </a:r>
            <a:r>
              <a:rPr lang="en-US" sz="2000" dirty="0" smtClean="0"/>
              <a:t>(top10</a:t>
            </a:r>
            <a:r>
              <a:rPr lang="en-US" sz="2000" dirty="0"/>
              <a:t>, </a:t>
            </a:r>
            <a:r>
              <a:rPr lang="en-US" sz="2000" dirty="0" err="1"/>
              <a:t>mySim$QTN.position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top10</a:t>
            </a:r>
            <a:endParaRPr lang="en-US" sz="2000" dirty="0"/>
          </a:p>
          <a:p>
            <a:r>
              <a:rPr lang="en-US" sz="2000" dirty="0" err="1"/>
              <a:t>mySim$QTN.position</a:t>
            </a:r>
            <a:endParaRPr lang="en-US" sz="2000" dirty="0"/>
          </a:p>
          <a:p>
            <a:r>
              <a:rPr lang="en-US" sz="2000" dirty="0"/>
              <a:t>detected</a:t>
            </a:r>
          </a:p>
          <a:p>
            <a:r>
              <a:rPr lang="en-US" sz="2000" dirty="0" smtClean="0"/>
              <a:t>length(detected)</a:t>
            </a:r>
          </a:p>
          <a:p>
            <a:r>
              <a:rPr lang="en-US" sz="2000" dirty="0" err="1"/>
              <a:t>falsePositive</a:t>
            </a:r>
            <a:endParaRPr 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" y="4275196"/>
            <a:ext cx="63119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Homework1: graded </a:t>
            </a:r>
          </a:p>
          <a:p>
            <a:r>
              <a:rPr lang="en-US" dirty="0" smtClean="0"/>
              <a:t>Homework2: permission for all</a:t>
            </a:r>
          </a:p>
          <a:p>
            <a:r>
              <a:rPr lang="en-US" dirty="0" smtClean="0"/>
              <a:t>Homework3: due Mar 1, Wednesday, 3:10PM</a:t>
            </a:r>
          </a:p>
          <a:p>
            <a:r>
              <a:rPr lang="en-US" dirty="0"/>
              <a:t>M</a:t>
            </a:r>
            <a:r>
              <a:rPr lang="en-US" dirty="0" smtClean="0"/>
              <a:t>idterm exam: February 24, </a:t>
            </a:r>
            <a:r>
              <a:rPr lang="en-US" dirty="0"/>
              <a:t>Friday, </a:t>
            </a:r>
            <a:r>
              <a:rPr lang="en-US" dirty="0" smtClean="0"/>
              <a:t>30 </a:t>
            </a:r>
            <a:r>
              <a:rPr lang="en-US" dirty="0"/>
              <a:t>minutes (</a:t>
            </a:r>
            <a:r>
              <a:rPr lang="en-US" dirty="0" smtClean="0"/>
              <a:t>3:35-4:25PM), 25 </a:t>
            </a:r>
            <a:r>
              <a:rPr lang="en-US" dirty="0"/>
              <a:t>questions.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inal exam:  May </a:t>
            </a:r>
            <a:r>
              <a:rPr lang="en-US" dirty="0"/>
              <a:t>3, </a:t>
            </a:r>
            <a:r>
              <a:rPr lang="en-US" dirty="0" smtClean="0"/>
              <a:t>75 minutes </a:t>
            </a:r>
            <a:r>
              <a:rPr lang="en-US" dirty="0"/>
              <a:t>(</a:t>
            </a:r>
            <a:r>
              <a:rPr lang="en-US" dirty="0" smtClean="0"/>
              <a:t>3:10-4:25PM</a:t>
            </a:r>
            <a:r>
              <a:rPr lang="en-US" dirty="0"/>
              <a:t>) for 50 questions.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85623"/>
            <a:ext cx="86868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ten associations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625" y="1756599"/>
            <a:ext cx="872675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  <a:p>
            <a:r>
              <a:rPr lang="en-US" sz="2000" dirty="0" err="1" smtClean="0"/>
              <a:t>abline</a:t>
            </a:r>
            <a:r>
              <a:rPr lang="en-US" sz="2000" dirty="0" smtClean="0"/>
              <a:t>(v=</a:t>
            </a:r>
            <a:r>
              <a:rPr lang="en-US" sz="2000" dirty="0"/>
              <a:t> </a:t>
            </a:r>
            <a:r>
              <a:rPr lang="en-US" sz="2000" dirty="0" err="1"/>
              <a:t>falsePositive</a:t>
            </a:r>
            <a:r>
              <a:rPr lang="en-US" sz="2000" dirty="0" smtClean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"red")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72357" y="4522329"/>
            <a:ext cx="7914443" cy="141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0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distribution of P values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6779" y="3330146"/>
            <a:ext cx="3512697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entury"/>
                <a:cs typeface="Century"/>
              </a:rPr>
              <a:t>hist</a:t>
            </a:r>
            <a:r>
              <a:rPr lang="en-US" sz="2400" dirty="0" smtClean="0">
                <a:latin typeface="Century"/>
                <a:cs typeface="Century"/>
              </a:rPr>
              <a:t>(p[!index1to5</a:t>
            </a:r>
            <a:r>
              <a:rPr lang="en-US" sz="2400" dirty="0">
                <a:latin typeface="Century"/>
                <a:cs typeface="Century"/>
              </a:rPr>
              <a:t>])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808"/>
            <a:ext cx="9144000" cy="44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09492"/>
            <a:ext cx="91440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=p[!index1to5]</a:t>
            </a:r>
            <a:endParaRPr lang="en-US" sz="2400" dirty="0">
              <a:latin typeface="Century"/>
              <a:cs typeface="Century"/>
            </a:endParaRPr>
          </a:p>
          <a:p>
            <a:r>
              <a:rPr lang="en-US" sz="2400" dirty="0" smtClean="0"/>
              <a:t>m2=length(</a:t>
            </a:r>
            <a:r>
              <a:rPr lang="en-US" sz="2400" dirty="0" err="1" smtClean="0"/>
              <a:t>p.obs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p.uni</a:t>
            </a:r>
            <a:r>
              <a:rPr lang="en-US" sz="2400" dirty="0" smtClean="0"/>
              <a:t>=</a:t>
            </a:r>
            <a:r>
              <a:rPr lang="en-US" sz="2400" dirty="0" err="1" smtClean="0"/>
              <a:t>runif</a:t>
            </a:r>
            <a:r>
              <a:rPr lang="en-US" sz="2400" dirty="0" smtClean="0"/>
              <a:t>(m2,0,1)</a:t>
            </a:r>
          </a:p>
          <a:p>
            <a:r>
              <a:rPr lang="en-US" sz="2400" dirty="0" err="1" smtClean="0"/>
              <a:t>order.obs</a:t>
            </a:r>
            <a:r>
              <a:rPr lang="en-US" sz="2400" dirty="0" smtClean="0"/>
              <a:t>=</a:t>
            </a:r>
            <a:r>
              <a:rPr lang="en-US" sz="2400" dirty="0"/>
              <a:t>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</a:t>
            </a:r>
            <a:r>
              <a:rPr lang="en-US" sz="2400" dirty="0" err="1" smtClean="0"/>
              <a:t>rder.uni</a:t>
            </a:r>
            <a:r>
              <a:rPr lang="en-US" sz="2400" dirty="0" smtClean="0"/>
              <a:t>=</a:t>
            </a:r>
            <a:r>
              <a:rPr lang="en-US" sz="2400" dirty="0"/>
              <a:t>order(</a:t>
            </a:r>
            <a:r>
              <a:rPr lang="en-US" sz="2400" dirty="0" err="1" smtClean="0"/>
              <a:t>p.uni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</a:t>
            </a:r>
            <a:r>
              <a:rPr lang="en-US" sz="2400" dirty="0"/>
              <a:t>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912213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79" y="1371600"/>
            <a:ext cx="5323114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5650"/>
          </a:xfrm>
        </p:spPr>
        <p:txBody>
          <a:bodyPr>
            <a:normAutofit/>
          </a:bodyPr>
          <a:lstStyle/>
          <a:p>
            <a:r>
              <a:rPr lang="en-US" dirty="0" smtClean="0"/>
              <a:t>Cutoff (Graph approach)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25564" y="1234050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plot(</a:t>
            </a:r>
            <a:r>
              <a:rPr lang="en-US" sz="2400" dirty="0" err="1"/>
              <a:t>ecdf</a:t>
            </a:r>
            <a:r>
              <a:rPr lang="en-US" sz="2400" dirty="0"/>
              <a:t>(-</a:t>
            </a:r>
            <a:r>
              <a:rPr lang="en-US" sz="2400" dirty="0" smtClean="0"/>
              <a:t>log10(</a:t>
            </a:r>
            <a:r>
              <a:rPr lang="en-US" sz="2400" dirty="0" err="1"/>
              <a:t>p.obs</a:t>
            </a:r>
            <a:r>
              <a:rPr lang="en-US" sz="2400" dirty="0"/>
              <a:t>)))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59071" y="2592956"/>
            <a:ext cx="4625857" cy="25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63365" y="2344038"/>
            <a:ext cx="0" cy="3445043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63365" y="5029176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10E-3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226" y="2344038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5%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09628"/>
            <a:ext cx="8407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5650"/>
          </a:xfrm>
        </p:spPr>
        <p:txBody>
          <a:bodyPr>
            <a:normAutofit/>
          </a:bodyPr>
          <a:lstStyle/>
          <a:p>
            <a:r>
              <a:rPr lang="en-US" dirty="0" smtClean="0"/>
              <a:t>Cutoff (Exact))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23978"/>
            <a:ext cx="9144000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type1=c(0.01, 0.05, 0.1, 0.2)</a:t>
            </a:r>
          </a:p>
          <a:p>
            <a:r>
              <a:rPr lang="en-US" sz="2400" dirty="0" smtClean="0">
                <a:latin typeface="Arial"/>
                <a:cs typeface="Arial"/>
              </a:rPr>
              <a:t>cutoff=</a:t>
            </a:r>
            <a:r>
              <a:rPr lang="en-US" sz="2400" dirty="0" err="1" smtClean="0">
                <a:latin typeface="Arial"/>
                <a:cs typeface="Arial"/>
              </a:rPr>
              <a:t>quantile</a:t>
            </a:r>
            <a:r>
              <a:rPr lang="en-US" sz="2400" dirty="0" smtClean="0">
                <a:latin typeface="Arial"/>
                <a:cs typeface="Arial"/>
              </a:rPr>
              <a:t>(p.obs,type1,na.rm=T)</a:t>
            </a:r>
          </a:p>
          <a:p>
            <a:r>
              <a:rPr lang="en-US" sz="2400" dirty="0" smtClean="0">
                <a:latin typeface="Arial"/>
                <a:cs typeface="Arial"/>
              </a:rPr>
              <a:t>cutoff</a:t>
            </a:r>
          </a:p>
          <a:p>
            <a:r>
              <a:rPr lang="en-US" sz="2400" dirty="0">
                <a:latin typeface="Arial"/>
                <a:cs typeface="Arial"/>
              </a:rPr>
              <a:t>p</a:t>
            </a:r>
            <a:r>
              <a:rPr lang="en-US" sz="2400" dirty="0" smtClean="0">
                <a:latin typeface="Arial"/>
                <a:cs typeface="Arial"/>
              </a:rPr>
              <a:t>lot(type1,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cutoff,type</a:t>
            </a:r>
            <a:r>
              <a:rPr lang="en-US" sz="2400" dirty="0" smtClean="0">
                <a:latin typeface="Arial"/>
                <a:cs typeface="Arial"/>
              </a:rPr>
              <a:t>=</a:t>
            </a:r>
            <a:r>
              <a:rPr lang="en-US" sz="2400" dirty="0" smtClean="0"/>
              <a:t>"</a:t>
            </a:r>
            <a:r>
              <a:rPr lang="en-US" sz="2400" dirty="0"/>
              <a:t>b</a:t>
            </a:r>
            <a:r>
              <a:rPr lang="en-US" sz="2400" dirty="0" smtClean="0"/>
              <a:t>"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59898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P value of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0.000034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is equivalent to type 1 error of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1%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85" y="2309628"/>
            <a:ext cx="5027015" cy="4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nstantia" charset="0"/>
              </a:rPr>
              <a:t>Correlation and t distribution</a:t>
            </a:r>
          </a:p>
          <a:p>
            <a:r>
              <a:rPr lang="en-US" dirty="0" smtClean="0">
                <a:latin typeface="Constantia" charset="0"/>
              </a:rPr>
              <a:t>GWAS by correlation 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Power and false positives</a:t>
            </a:r>
          </a:p>
          <a:p>
            <a:r>
              <a:rPr lang="en-US" dirty="0" smtClean="0">
                <a:latin typeface="Constantia" charset="0"/>
              </a:rPr>
              <a:t>Observed </a:t>
            </a:r>
            <a:r>
              <a:rPr lang="en-US" dirty="0">
                <a:latin typeface="Constantia" charset="0"/>
              </a:rPr>
              <a:t>null distribution</a:t>
            </a:r>
          </a:p>
          <a:p>
            <a:r>
              <a:rPr lang="en-US" dirty="0" smtClean="0">
                <a:latin typeface="Constantia" charset="0"/>
              </a:rPr>
              <a:t>True positives</a:t>
            </a:r>
          </a:p>
          <a:p>
            <a:r>
              <a:rPr lang="en-US" dirty="0" smtClean="0">
                <a:latin typeface="Constantia" charset="0"/>
              </a:rPr>
              <a:t>False positives</a:t>
            </a:r>
          </a:p>
          <a:p>
            <a:r>
              <a:rPr lang="en-US" dirty="0" smtClean="0">
                <a:latin typeface="Constantia" charset="0"/>
              </a:rPr>
              <a:t>Type I error</a:t>
            </a:r>
          </a:p>
          <a:p>
            <a:r>
              <a:rPr lang="en-US" dirty="0" smtClean="0">
                <a:latin typeface="Constantia" charset="0"/>
              </a:rPr>
              <a:t>Cut off of P values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nstantia" charset="0"/>
              </a:rPr>
              <a:t>Correlation and t distribution</a:t>
            </a:r>
          </a:p>
          <a:p>
            <a:r>
              <a:rPr lang="en-US" dirty="0">
                <a:latin typeface="Constantia" charset="0"/>
              </a:rPr>
              <a:t>GWAS by correlation </a:t>
            </a:r>
          </a:p>
          <a:p>
            <a:r>
              <a:rPr lang="en-US" dirty="0">
                <a:latin typeface="Constantia" charset="0"/>
              </a:rPr>
              <a:t>Power and false positives</a:t>
            </a:r>
          </a:p>
          <a:p>
            <a:r>
              <a:rPr lang="en-US" dirty="0">
                <a:latin typeface="Constantia" charset="0"/>
              </a:rPr>
              <a:t>Observed null distribution</a:t>
            </a:r>
          </a:p>
          <a:p>
            <a:r>
              <a:rPr lang="en-US" dirty="0">
                <a:latin typeface="Constantia" charset="0"/>
              </a:rPr>
              <a:t>True positives</a:t>
            </a:r>
          </a:p>
          <a:p>
            <a:r>
              <a:rPr lang="en-US" dirty="0">
                <a:latin typeface="Constantia" charset="0"/>
              </a:rPr>
              <a:t>False positives</a:t>
            </a:r>
          </a:p>
          <a:p>
            <a:r>
              <a:rPr lang="en-US" dirty="0">
                <a:latin typeface="Constantia" charset="0"/>
              </a:rPr>
              <a:t>Type I error</a:t>
            </a:r>
          </a:p>
          <a:p>
            <a:r>
              <a:rPr lang="en-US" dirty="0">
                <a:latin typeface="Constantia" charset="0"/>
              </a:rPr>
              <a:t>Cut off of P values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60438" y="1753267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960438" y="4144170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83063"/>
                <a:gridCol w="1621369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28750" y="6334780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49/28+49/12+49/42+49/18=9.72, P=0.002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60438" y="1753267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58423"/>
              </p:ext>
            </p:extLst>
          </p:nvPr>
        </p:nvGraphicFramePr>
        <p:xfrm>
          <a:off x="2939031" y="4144170"/>
          <a:ext cx="3265938" cy="2540000"/>
        </p:xfrm>
        <a:graphic>
          <a:graphicData uri="http://schemas.openxmlformats.org/drawingml/2006/table">
            <a:tbl>
              <a:tblPr/>
              <a:tblGrid>
                <a:gridCol w="1088646"/>
                <a:gridCol w="1088646"/>
                <a:gridCol w="1088646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Herbcide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Marker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Count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63478" y="5183337"/>
            <a:ext cx="3180522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"/>
                <a:cs typeface="Arial"/>
              </a:rPr>
              <a:t>r=31%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2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Suitable for continued variables</a:t>
            </a:r>
          </a:p>
          <a:p>
            <a:r>
              <a:rPr lang="en-US" dirty="0" smtClean="0"/>
              <a:t>r=</a:t>
            </a:r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)/(</a:t>
            </a:r>
            <a:r>
              <a:rPr lang="en-US" dirty="0" err="1" smtClean="0"/>
              <a:t>SxSy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Range from -1 to 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Pearson Correlation</a:t>
            </a:r>
            <a:endParaRPr lang="en-US" dirty="0"/>
          </a:p>
        </p:txBody>
      </p:sp>
      <p:pic>
        <p:nvPicPr>
          <p:cNvPr id="4" name="Picture 3" descr="tva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72" y="4400815"/>
            <a:ext cx="1562883" cy="13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of </a:t>
            </a:r>
            <a:r>
              <a:rPr lang="en-US" smtClean="0"/>
              <a:t>t distribution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3582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function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=replicate(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,{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/sqrt((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^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)/(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	})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return(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)}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 smtClean="0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smtClean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dirty="0" smtClean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 smtClean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 smtClean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 smtClean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is-I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is-I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2184400"/>
            <a:ext cx="43561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79272"/>
          </a:xfrm>
        </p:spPr>
        <p:txBody>
          <a:bodyPr/>
          <a:lstStyle/>
          <a:p>
            <a:r>
              <a:rPr lang="en-US" dirty="0" smtClean="0"/>
              <a:t>Influence of DF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5667" y="1633640"/>
            <a:ext cx="36548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=c(3,1))</a:t>
            </a:r>
          </a:p>
          <a:p>
            <a:r>
              <a:rPr lang="en-US" dirty="0" err="1" smtClean="0"/>
              <a:t>df</a:t>
            </a:r>
            <a:r>
              <a:rPr lang="en-US" dirty="0" smtClean="0"/>
              <a:t>=1</a:t>
            </a:r>
            <a:endParaRPr lang="en-US" dirty="0"/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df</a:t>
            </a:r>
            <a:r>
              <a:rPr lang="en-US" dirty="0" smtClean="0"/>
              <a:t>=3</a:t>
            </a:r>
            <a:endParaRPr lang="en-US" dirty="0"/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 err="1"/>
              <a:t>df</a:t>
            </a:r>
            <a:r>
              <a:rPr lang="en-US" dirty="0"/>
              <a:t>=5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89" y="1252860"/>
            <a:ext cx="2579480" cy="56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8023358" cy="3450696"/>
          </a:xfrm>
        </p:spPr>
        <p:txBody>
          <a:bodyPr/>
          <a:lstStyle/>
          <a:p>
            <a:r>
              <a:rPr lang="en-US" dirty="0" smtClean="0"/>
              <a:t>Try it</a:t>
            </a:r>
          </a:p>
          <a:p>
            <a:r>
              <a:rPr lang="en-US" dirty="0" smtClean="0"/>
              <a:t>Sample ten SNPs as QTNs (mutations of genes)</a:t>
            </a:r>
          </a:p>
          <a:p>
            <a:r>
              <a:rPr lang="en-US" dirty="0" smtClean="0"/>
              <a:t>Assign gene effects and make total genetic effects</a:t>
            </a:r>
          </a:p>
          <a:p>
            <a:r>
              <a:rPr lang="en-US" dirty="0" smtClean="0"/>
              <a:t>Add residuals to make phenotypes with 75% heritability</a:t>
            </a:r>
          </a:p>
          <a:p>
            <a:r>
              <a:rPr lang="en-US" dirty="0" smtClean="0"/>
              <a:t>Test all the SNPs and see how many can be found among the top ten associations.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065" y="338328"/>
            <a:ext cx="868236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we use </a:t>
            </a:r>
            <a:r>
              <a:rPr lang="en-US" smtClean="0"/>
              <a:t>correlation to map </a:t>
            </a:r>
            <a:r>
              <a:rPr lang="en-US" dirty="0" smtClean="0"/>
              <a:t>genes?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1918</TotalTime>
  <Words>913</Words>
  <Application>Microsoft Macintosh PowerPoint</Application>
  <PresentationFormat>On-screen Show (4:3)</PresentationFormat>
  <Paragraphs>253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Candara</vt:lpstr>
      <vt:lpstr>Century</vt:lpstr>
      <vt:lpstr>Constantia</vt:lpstr>
      <vt:lpstr>Symbol</vt:lpstr>
      <vt:lpstr>Arial</vt:lpstr>
      <vt:lpstr>Waveform</vt:lpstr>
      <vt:lpstr>Statistical Genomics</vt:lpstr>
      <vt:lpstr>Administration</vt:lpstr>
      <vt:lpstr>Outline</vt:lpstr>
      <vt:lpstr>Observed and expected frequency</vt:lpstr>
      <vt:lpstr>Observed and expected frequency</vt:lpstr>
      <vt:lpstr>Pearson Correlation</vt:lpstr>
      <vt:lpstr>Approximation of t distribution</vt:lpstr>
      <vt:lpstr>Influence of DF</vt:lpstr>
      <vt:lpstr>Can we use correlation to map genes?</vt:lpstr>
      <vt:lpstr>Function to simulate phenotypes</vt:lpstr>
      <vt:lpstr>Read data and source code in R</vt:lpstr>
      <vt:lpstr>Let us have more fun!</vt:lpstr>
      <vt:lpstr>Phenotype simulation</vt:lpstr>
      <vt:lpstr>QTN positions</vt:lpstr>
      <vt:lpstr>Association test by correlation</vt:lpstr>
      <vt:lpstr>Manhattan plots</vt:lpstr>
      <vt:lpstr>Two additional findings</vt:lpstr>
      <vt:lpstr>GWAS by correlation</vt:lpstr>
      <vt:lpstr>The top ten associations</vt:lpstr>
      <vt:lpstr>The top ten associations</vt:lpstr>
      <vt:lpstr>Null distribution of P values</vt:lpstr>
      <vt:lpstr>QQ plot</vt:lpstr>
      <vt:lpstr>Cutoff (Graph approach)</vt:lpstr>
      <vt:lpstr>Cutoff (Exact))</vt:lpstr>
      <vt:lpstr>Highlight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210</cp:revision>
  <cp:lastPrinted>2015-09-01T19:21:20Z</cp:lastPrinted>
  <dcterms:created xsi:type="dcterms:W3CDTF">2013-08-24T13:03:35Z</dcterms:created>
  <dcterms:modified xsi:type="dcterms:W3CDTF">2017-02-15T19:52:48Z</dcterms:modified>
</cp:coreProperties>
</file>